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73" r:id="rId5"/>
    <p:sldId id="260" r:id="rId6"/>
    <p:sldId id="259" r:id="rId7"/>
    <p:sldId id="258" r:id="rId8"/>
    <p:sldId id="262" r:id="rId9"/>
    <p:sldId id="263" r:id="rId10"/>
    <p:sldId id="264" r:id="rId11"/>
    <p:sldId id="265" r:id="rId12"/>
    <p:sldId id="266" r:id="rId13"/>
    <p:sldId id="267" r:id="rId14"/>
    <p:sldId id="268" r:id="rId15"/>
    <p:sldId id="269" r:id="rId16"/>
    <p:sldId id="270" r:id="rId17"/>
    <p:sldId id="271" r:id="rId18"/>
    <p:sldId id="272"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9" r:id="rId32"/>
    <p:sldId id="290" r:id="rId33"/>
    <p:sldId id="275" r:id="rId34"/>
    <p:sldId id="288" r:id="rId35"/>
    <p:sldId id="291" r:id="rId36"/>
    <p:sldId id="27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A95"/>
    <a:srgbClr val="F9E48E"/>
    <a:srgbClr val="000000"/>
    <a:srgbClr val="E56255"/>
    <a:srgbClr val="83C588"/>
    <a:srgbClr val="A51F22"/>
    <a:srgbClr val="CC3E92"/>
    <a:srgbClr val="8E2061"/>
    <a:srgbClr val="5B327F"/>
    <a:srgbClr val="6086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67201" autoAdjust="0"/>
  </p:normalViewPr>
  <p:slideViewPr>
    <p:cSldViewPr snapToGrid="0">
      <p:cViewPr varScale="1">
        <p:scale>
          <a:sx n="60" d="100"/>
          <a:sy n="60" d="100"/>
        </p:scale>
        <p:origin x="945"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ara Fingland" userId="f2b0f34f-6d74-4a2a-9442-9ac076ff194d" providerId="ADAL" clId="{0C6C702B-C312-408F-A0C5-A30E915E7AEA}"/>
    <pc:docChg chg="modSld">
      <pc:chgData name="Chiara Fingland" userId="f2b0f34f-6d74-4a2a-9442-9ac076ff194d" providerId="ADAL" clId="{0C6C702B-C312-408F-A0C5-A30E915E7AEA}" dt="2022-10-21T07:25:51.756" v="4" actId="6549"/>
      <pc:docMkLst>
        <pc:docMk/>
      </pc:docMkLst>
      <pc:sldChg chg="modNotesTx">
        <pc:chgData name="Chiara Fingland" userId="f2b0f34f-6d74-4a2a-9442-9ac076ff194d" providerId="ADAL" clId="{0C6C702B-C312-408F-A0C5-A30E915E7AEA}" dt="2022-10-21T07:25:41.334" v="1" actId="20577"/>
        <pc:sldMkLst>
          <pc:docMk/>
          <pc:sldMk cId="2464071196" sldId="275"/>
        </pc:sldMkLst>
      </pc:sldChg>
      <pc:sldChg chg="modSp mod">
        <pc:chgData name="Chiara Fingland" userId="f2b0f34f-6d74-4a2a-9442-9ac076ff194d" providerId="ADAL" clId="{0C6C702B-C312-408F-A0C5-A30E915E7AEA}" dt="2022-10-21T07:25:51.756" v="4" actId="6549"/>
        <pc:sldMkLst>
          <pc:docMk/>
          <pc:sldMk cId="3347708099" sldId="288"/>
        </pc:sldMkLst>
        <pc:spChg chg="mod">
          <ac:chgData name="Chiara Fingland" userId="f2b0f34f-6d74-4a2a-9442-9ac076ff194d" providerId="ADAL" clId="{0C6C702B-C312-408F-A0C5-A30E915E7AEA}" dt="2022-10-21T07:25:49.870" v="3" actId="6549"/>
          <ac:spMkLst>
            <pc:docMk/>
            <pc:sldMk cId="3347708099" sldId="288"/>
            <ac:spMk id="9" creationId="{9C997479-41F9-A8C2-DD72-5344FB58B6F5}"/>
          </ac:spMkLst>
        </pc:spChg>
        <pc:spChg chg="mod">
          <ac:chgData name="Chiara Fingland" userId="f2b0f34f-6d74-4a2a-9442-9ac076ff194d" providerId="ADAL" clId="{0C6C702B-C312-408F-A0C5-A30E915E7AEA}" dt="2022-10-21T07:25:51.756" v="4" actId="6549"/>
          <ac:spMkLst>
            <pc:docMk/>
            <pc:sldMk cId="3347708099" sldId="288"/>
            <ac:spMk id="12" creationId="{0D3BBE16-5131-7FD0-C879-821B7883A1F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98E8D3-7778-4F8F-B117-775E3F761F6D}" type="datetimeFigureOut">
              <a:rPr lang="en-GB" smtClean="0"/>
              <a:t>21/10/2022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35931F-EF85-4F75-A6E4-611E92A0AE8C}" type="slidenum">
              <a:rPr lang="en-GB" smtClean="0"/>
              <a:t>‹#›</a:t>
            </a:fld>
            <a:endParaRPr lang="en-GB"/>
          </a:p>
        </p:txBody>
      </p:sp>
    </p:spTree>
    <p:extLst>
      <p:ext uri="{BB962C8B-B14F-4D97-AF65-F5344CB8AC3E}">
        <p14:creationId xmlns:p14="http://schemas.microsoft.com/office/powerpoint/2010/main" val="1323118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1" i="0" u="none" strike="noStrike" baseline="0" dirty="0">
                <a:latin typeface="Montserrat-Light"/>
              </a:rPr>
              <a:t>Pleasant and safe routes can encourage people to move around by walking, wheeling and cycling without relying on cars or public transport – this is good for health and for the environment and air quality. This can include off-road paths, wide pavements, quiet streets with reduced speed limits, and walking and cycling routes that can be used by people with wheelchairs, mobility aids, prams or adapted bikes.</a:t>
            </a:r>
          </a:p>
          <a:p>
            <a:pPr algn="l"/>
            <a:endParaRPr lang="en-GB" sz="1800" b="0" i="0" u="none" strike="noStrike" baseline="0" dirty="0">
              <a:solidFill>
                <a:srgbClr val="1A1A1A"/>
              </a:solidFill>
              <a:effectLst/>
              <a:latin typeface="Montserrat-Light"/>
            </a:endParaRPr>
          </a:p>
          <a:p>
            <a:pPr algn="l"/>
            <a:r>
              <a:rPr lang="en-GB" sz="1200" b="0" i="1" dirty="0">
                <a:solidFill>
                  <a:srgbClr val="1A1A1A"/>
                </a:solidFill>
                <a:effectLst/>
                <a:latin typeface="Montserrat Light" panose="00000400000000000000" pitchFamily="2" charset="0"/>
              </a:rPr>
              <a:t>Things to Think About...</a:t>
            </a:r>
          </a:p>
          <a:p>
            <a:endParaRPr lang="en-GB" sz="1200" b="0" dirty="0">
              <a:latin typeface="Montserrat Light" panose="00000400000000000000" pitchFamily="2" charset="0"/>
            </a:endParaRPr>
          </a:p>
          <a:p>
            <a:pPr marL="285750" indent="-285750">
              <a:buFont typeface="Arial" panose="020B0604020202020204" pitchFamily="34" charset="0"/>
              <a:buChar char="•"/>
            </a:pPr>
            <a:r>
              <a:rPr lang="en-GB" sz="1200" dirty="0">
                <a:solidFill>
                  <a:srgbClr val="1A1A1A"/>
                </a:solidFill>
                <a:effectLst/>
                <a:latin typeface="Montserrat Light" panose="00000400000000000000" pitchFamily="2" charset="0"/>
              </a:rPr>
              <a:t>Are paths and routes suitable? </a:t>
            </a:r>
            <a:r>
              <a:rPr lang="en-GB" sz="1200" b="0" dirty="0">
                <a:solidFill>
                  <a:srgbClr val="1A1A1A"/>
                </a:solidFill>
                <a:effectLst/>
                <a:latin typeface="Montserrat Light" panose="00000400000000000000" pitchFamily="2" charset="0"/>
              </a:rPr>
              <a:t>(walk, wheel, or cycle, adapted bikes)</a:t>
            </a:r>
          </a:p>
          <a:p>
            <a:pPr marL="285750" indent="-285750">
              <a:buFont typeface="Arial" panose="020B0604020202020204" pitchFamily="34" charset="0"/>
              <a:buChar char="•"/>
            </a:pPr>
            <a:r>
              <a:rPr lang="en-GB" sz="1200" dirty="0">
                <a:solidFill>
                  <a:srgbClr val="1A1A1A"/>
                </a:solidFill>
                <a:effectLst/>
                <a:latin typeface="Montserrat Light" panose="00000400000000000000" pitchFamily="2" charset="0"/>
              </a:rPr>
              <a:t>Are there enough routes for people to get to where they want to go?(</a:t>
            </a:r>
            <a:r>
              <a:rPr lang="en-GB" sz="1200" b="0" dirty="0">
                <a:solidFill>
                  <a:srgbClr val="1A1A1A"/>
                </a:solidFill>
                <a:effectLst/>
                <a:latin typeface="Montserrat Light" panose="00000400000000000000" pitchFamily="2" charset="0"/>
              </a:rPr>
              <a:t>shops, school, work, parks, public transport)</a:t>
            </a:r>
          </a:p>
          <a:p>
            <a:pPr marL="285750" indent="-285750">
              <a:buFont typeface="Arial" panose="020B0604020202020204" pitchFamily="34" charset="0"/>
              <a:buChar char="•"/>
            </a:pPr>
            <a:r>
              <a:rPr lang="en-GB" sz="1200" dirty="0">
                <a:solidFill>
                  <a:srgbClr val="1A1A1A"/>
                </a:solidFill>
                <a:effectLst/>
                <a:latin typeface="Montserrat Light" panose="00000400000000000000" pitchFamily="2" charset="0"/>
              </a:rPr>
              <a:t>Are routes attractive and safe? </a:t>
            </a:r>
            <a:r>
              <a:rPr lang="en-GB" sz="1200" b="0" dirty="0">
                <a:solidFill>
                  <a:srgbClr val="1A1A1A"/>
                </a:solidFill>
                <a:effectLst/>
                <a:latin typeface="Montserrat Light" panose="00000400000000000000" pitchFamily="2" charset="0"/>
              </a:rPr>
              <a:t>(good surfaces, well-lit, seating, continuous, clean and clear, free from pollution, all weathers)</a:t>
            </a:r>
          </a:p>
          <a:p>
            <a:pPr marL="285750" indent="-285750">
              <a:buFont typeface="Arial" panose="020B0604020202020204" pitchFamily="34" charset="0"/>
              <a:buChar char="•"/>
            </a:pPr>
            <a:r>
              <a:rPr lang="en-GB" sz="1200" dirty="0">
                <a:solidFill>
                  <a:srgbClr val="1A1A1A"/>
                </a:solidFill>
                <a:effectLst/>
                <a:latin typeface="Montserrat Light" panose="00000400000000000000" pitchFamily="2" charset="0"/>
              </a:rPr>
              <a:t>Can everyone use them? </a:t>
            </a:r>
            <a:r>
              <a:rPr lang="en-GB" sz="1200" b="0" dirty="0">
                <a:solidFill>
                  <a:srgbClr val="1A1A1A"/>
                </a:solidFill>
                <a:effectLst/>
                <a:latin typeface="Montserrat Light" panose="00000400000000000000" pitchFamily="2" charset="0"/>
              </a:rPr>
              <a:t>(all ages and mobility, vision/ hearing impaired, pushchairs and prams, mobility aids, bikes)</a:t>
            </a:r>
          </a:p>
          <a:p>
            <a:pPr marL="285750" indent="-285750">
              <a:buFont typeface="Arial" panose="020B0604020202020204" pitchFamily="34" charset="0"/>
              <a:buChar char="•"/>
            </a:pPr>
            <a:r>
              <a:rPr lang="en-GB" sz="1200" dirty="0">
                <a:solidFill>
                  <a:srgbClr val="1A1A1A"/>
                </a:solidFill>
                <a:effectLst/>
                <a:latin typeface="Montserrat Light" panose="00000400000000000000" pitchFamily="2" charset="0"/>
              </a:rPr>
              <a:t>Are there any barriers? </a:t>
            </a:r>
            <a:r>
              <a:rPr lang="en-GB" sz="1200" b="0" dirty="0">
                <a:solidFill>
                  <a:srgbClr val="1A1A1A"/>
                </a:solidFill>
                <a:effectLst/>
                <a:latin typeface="Montserrat Light" panose="00000400000000000000" pitchFamily="2" charset="0"/>
              </a:rPr>
              <a:t>(pavement parking, traffic volume/ speed, overgrown hedges, refuse bins; lack of dropped kerbs or tactile paving, no safe crossing points, no safe mobility aid/bike parking or storage)</a:t>
            </a:r>
            <a:endParaRPr lang="en-GB" sz="1200" b="0" dirty="0">
              <a:latin typeface="Montserrat Light" panose="00000400000000000000" pitchFamily="2" charset="0"/>
            </a:endParaRPr>
          </a:p>
          <a:p>
            <a:endParaRPr lang="en-GB" dirty="0"/>
          </a:p>
        </p:txBody>
      </p:sp>
      <p:sp>
        <p:nvSpPr>
          <p:cNvPr id="4" name="Slide Number Placeholder 3"/>
          <p:cNvSpPr>
            <a:spLocks noGrp="1"/>
          </p:cNvSpPr>
          <p:nvPr>
            <p:ph type="sldNum" sz="quarter" idx="5"/>
          </p:nvPr>
        </p:nvSpPr>
        <p:spPr/>
        <p:txBody>
          <a:bodyPr/>
          <a:lstStyle/>
          <a:p>
            <a:fld id="{3D35931F-EF85-4F75-A6E4-611E92A0AE8C}" type="slidenum">
              <a:rPr lang="en-GB" smtClean="0"/>
              <a:t>2</a:t>
            </a:fld>
            <a:endParaRPr lang="en-GB"/>
          </a:p>
        </p:txBody>
      </p:sp>
    </p:spTree>
    <p:extLst>
      <p:ext uri="{BB962C8B-B14F-4D97-AF65-F5344CB8AC3E}">
        <p14:creationId xmlns:p14="http://schemas.microsoft.com/office/powerpoint/2010/main" val="845243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dirty="0">
                <a:solidFill>
                  <a:schemeClr val="tx1"/>
                </a:solidFill>
                <a:latin typeface="Montserrat Light" panose="00000400000000000000" pitchFamily="2" charset="0"/>
              </a:rPr>
              <a:t>Can existing natural spaces be made better at absorbing carbon from the atmosphere? For example, through tree planting, peatland restoration, or wetland creation?</a:t>
            </a:r>
          </a:p>
          <a:p>
            <a:pPr marL="285750" indent="-285750">
              <a:buFont typeface="Arial" panose="020B0604020202020204" pitchFamily="34" charset="0"/>
              <a:buChar char="•"/>
            </a:pPr>
            <a:r>
              <a:rPr lang="en-GB" sz="1200" dirty="0">
                <a:solidFill>
                  <a:schemeClr val="tx1"/>
                </a:solidFill>
                <a:latin typeface="Montserrat Light" panose="00000400000000000000" pitchFamily="2" charset="0"/>
              </a:rPr>
              <a:t>Are existing natural spaces accessible and engaging?</a:t>
            </a:r>
          </a:p>
          <a:p>
            <a:pPr marL="285750" indent="-285750">
              <a:buFont typeface="Arial" panose="020B0604020202020204" pitchFamily="34" charset="0"/>
              <a:buChar char="•"/>
            </a:pPr>
            <a:r>
              <a:rPr lang="en-GB" sz="1200" dirty="0">
                <a:solidFill>
                  <a:schemeClr val="tx1"/>
                </a:solidFill>
                <a:latin typeface="Montserrat Light" panose="00000400000000000000" pitchFamily="2" charset="0"/>
              </a:rPr>
              <a:t>How can green spaces - such as parks, gardens - better enhance biodiversity?</a:t>
            </a:r>
          </a:p>
          <a:p>
            <a:pPr marL="285750" indent="-285750">
              <a:buFont typeface="Arial" panose="020B0604020202020204" pitchFamily="34" charset="0"/>
              <a:buChar char="•"/>
            </a:pPr>
            <a:endParaRPr lang="en-GB" sz="1200" dirty="0">
              <a:solidFill>
                <a:schemeClr val="tx1"/>
              </a:solidFill>
              <a:latin typeface="Montserrat Light" panose="00000400000000000000" pitchFamily="2" charset="0"/>
            </a:endParaRPr>
          </a:p>
          <a:p>
            <a:pPr marL="342900" lvl="0" indent="-342900">
              <a:lnSpc>
                <a:spcPct val="115000"/>
              </a:lnSpc>
              <a:spcBef>
                <a:spcPts val="185"/>
              </a:spcBef>
              <a:buFont typeface="Arial" panose="020B0604020202020204" pitchFamily="34" charset="0"/>
              <a:buChar char="•"/>
              <a:tabLst>
                <a:tab pos="270510" algn="l"/>
              </a:tabLst>
            </a:pPr>
            <a:r>
              <a:rPr lang="en-GB" sz="1800" dirty="0">
                <a:effectLst/>
                <a:latin typeface="Montserrat Light" panose="00000400000000000000" pitchFamily="2" charset="0"/>
                <a:ea typeface="Arial" panose="020B0604020202020204" pitchFamily="34" charset="0"/>
                <a:cs typeface="Arial" panose="020B0604020202020204" pitchFamily="34" charset="0"/>
              </a:rPr>
              <a:t>Could more natural space be available in your place? Even small spaces can develop to encourage wildlife.</a:t>
            </a:r>
          </a:p>
          <a:p>
            <a:pPr marL="342900" lvl="0" indent="-342900">
              <a:lnSpc>
                <a:spcPct val="115000"/>
              </a:lnSpc>
              <a:spcBef>
                <a:spcPts val="185"/>
              </a:spcBef>
              <a:buFont typeface="Arial" panose="020B0604020202020204" pitchFamily="34" charset="0"/>
              <a:buChar char="•"/>
              <a:tabLst>
                <a:tab pos="270510" algn="l"/>
              </a:tabLst>
            </a:pPr>
            <a:r>
              <a:rPr lang="en-US" sz="1800" dirty="0">
                <a:effectLst/>
                <a:latin typeface="Montserrat Light" panose="00000400000000000000" pitchFamily="2" charset="0"/>
                <a:ea typeface="Montserrat Light" panose="00000400000000000000" pitchFamily="2" charset="0"/>
                <a:cs typeface="Montserrat Light" panose="00000400000000000000" pitchFamily="2" charset="0"/>
              </a:rPr>
              <a:t>Is there space available to soak up rainwater and provide space for flood water? Also to provide shade, and shelter?</a:t>
            </a:r>
            <a:endParaRPr lang="en-GB" sz="1200" dirty="0">
              <a:solidFill>
                <a:schemeClr val="tx1"/>
              </a:solidFill>
              <a:latin typeface="Montserrat Light" panose="00000400000000000000" pitchFamily="2" charset="0"/>
            </a:endParaRPr>
          </a:p>
          <a:p>
            <a:pPr marL="285750" indent="-285750">
              <a:buFont typeface="Arial" panose="020B0604020202020204" pitchFamily="34" charset="0"/>
              <a:buChar char="•"/>
            </a:pPr>
            <a:endParaRPr lang="en-GB" sz="1200" dirty="0">
              <a:solidFill>
                <a:schemeClr val="tx1"/>
              </a:solidFill>
              <a:latin typeface="Montserrat Light" panose="00000400000000000000" pitchFamily="2" charset="0"/>
            </a:endParaRPr>
          </a:p>
        </p:txBody>
      </p:sp>
      <p:sp>
        <p:nvSpPr>
          <p:cNvPr id="4" name="Slide Number Placeholder 3"/>
          <p:cNvSpPr>
            <a:spLocks noGrp="1"/>
          </p:cNvSpPr>
          <p:nvPr>
            <p:ph type="sldNum" sz="quarter" idx="5"/>
          </p:nvPr>
        </p:nvSpPr>
        <p:spPr/>
        <p:txBody>
          <a:bodyPr/>
          <a:lstStyle/>
          <a:p>
            <a:fld id="{3D35931F-EF85-4F75-A6E4-611E92A0AE8C}" type="slidenum">
              <a:rPr lang="en-GB" smtClean="0"/>
              <a:t>11</a:t>
            </a:fld>
            <a:endParaRPr lang="en-GB"/>
          </a:p>
        </p:txBody>
      </p:sp>
    </p:spTree>
    <p:extLst>
      <p:ext uri="{BB962C8B-B14F-4D97-AF65-F5344CB8AC3E}">
        <p14:creationId xmlns:p14="http://schemas.microsoft.com/office/powerpoint/2010/main" val="2336766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1" i="0" u="none" strike="noStrike" baseline="0" dirty="0">
                <a:latin typeface="Montserrat-Light"/>
              </a:rPr>
              <a:t>Play and recreation can improve the quality of our lives and our health and wellbeing. Good opportunities for play are essential for children’s development. Places with a range of formal and informal indoor and outdoor spaces and events encourage children, teenagers and adults to play and to enjoy leisure, culture and sporting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1" dirty="0">
                <a:solidFill>
                  <a:srgbClr val="1A1A1A"/>
                </a:solidFill>
                <a:effectLst/>
                <a:latin typeface="Montserrat Light" panose="00000400000000000000" pitchFamily="2" charset="0"/>
              </a:rPr>
              <a:t>Things to Think About...</a:t>
            </a:r>
            <a:endParaRPr lang="en-GB" sz="1800" b="1" i="0" u="none" strike="noStrike" baseline="0" dirty="0">
              <a:latin typeface="Montserrat-Light"/>
            </a:endParaRPr>
          </a:p>
          <a:p>
            <a:pPr marL="285750" indent="-285750" algn="l">
              <a:buFont typeface="Arial" panose="020B0604020202020204" pitchFamily="34" charset="0"/>
              <a:buChar char="•"/>
            </a:pPr>
            <a:r>
              <a:rPr lang="en-GB" sz="1800" b="0" i="0" u="none" strike="noStrike" baseline="0" dirty="0">
                <a:latin typeface="Montserrat-Light"/>
              </a:rPr>
              <a:t>What opportunities are there? (play, sports, culture, arts, leisure)</a:t>
            </a:r>
          </a:p>
          <a:p>
            <a:pPr marL="285750" indent="-285750" algn="l">
              <a:buFont typeface="Arial" panose="020B0604020202020204" pitchFamily="34" charset="0"/>
              <a:buChar char="•"/>
            </a:pPr>
            <a:r>
              <a:rPr lang="en-GB" sz="1800" b="0" i="0" u="none" strike="noStrike" baseline="0" dirty="0">
                <a:latin typeface="Montserrat-Light"/>
              </a:rPr>
              <a:t>Are there places that everyone can enjoy? (children and young people, adults and older people, non-disabled and disabled, vision/ hearing impaired, locals and visitors)</a:t>
            </a:r>
          </a:p>
          <a:p>
            <a:pPr marL="285750" indent="-285750" algn="l">
              <a:buFont typeface="Arial" panose="020B0604020202020204" pitchFamily="34" charset="0"/>
              <a:buChar char="•"/>
            </a:pPr>
            <a:r>
              <a:rPr lang="en-GB" sz="1800" b="0" i="0" u="none" strike="noStrike" baseline="0" dirty="0">
                <a:latin typeface="Montserrat-Light"/>
              </a:rPr>
              <a:t>Are spaces and facilities well used? (easy to get to, free or affordable, safe and well maintained, fun and welcoming, different times of day or year)</a:t>
            </a:r>
          </a:p>
          <a:p>
            <a:pPr marL="285750" indent="-285750" algn="l">
              <a:buFont typeface="Arial" panose="020B0604020202020204" pitchFamily="34" charset="0"/>
              <a:buChar char="•"/>
            </a:pPr>
            <a:r>
              <a:rPr lang="en-GB" sz="1800" b="0" i="0" u="none" strike="noStrike" baseline="0" dirty="0">
                <a:latin typeface="Montserrat-Light"/>
              </a:rPr>
              <a:t>How else could we make the most of what we have? (streets close to home, vacant and derelict land, playgrounds, natural spaces, libraries and public buildings, hosting activities and events)</a:t>
            </a:r>
          </a:p>
          <a:p>
            <a:pPr marL="285750" indent="-285750" algn="l">
              <a:buFont typeface="Arial" panose="020B0604020202020204" pitchFamily="34" charset="0"/>
              <a:buChar char="•"/>
            </a:pPr>
            <a:r>
              <a:rPr lang="en-GB" sz="1800" b="0" i="0" u="none" strike="noStrike" baseline="0" dirty="0">
                <a:latin typeface="Montserrat-Light"/>
              </a:rPr>
              <a:t>Are there any issues? (access, location, lighting, noise, cost, public toilets, traffic, weather, play not welcomed by the community)</a:t>
            </a:r>
            <a:endParaRPr lang="en-GB" sz="1800" b="1" i="0" u="none" strike="noStrike" baseline="0" dirty="0">
              <a:latin typeface="Montserrat-Light"/>
            </a:endParaRPr>
          </a:p>
          <a:p>
            <a:pPr algn="l"/>
            <a:endParaRPr lang="en-GB" b="1" dirty="0"/>
          </a:p>
        </p:txBody>
      </p:sp>
      <p:sp>
        <p:nvSpPr>
          <p:cNvPr id="4" name="Slide Number Placeholder 3"/>
          <p:cNvSpPr>
            <a:spLocks noGrp="1"/>
          </p:cNvSpPr>
          <p:nvPr>
            <p:ph type="sldNum" sz="quarter" idx="5"/>
          </p:nvPr>
        </p:nvSpPr>
        <p:spPr/>
        <p:txBody>
          <a:bodyPr/>
          <a:lstStyle/>
          <a:p>
            <a:fld id="{3D35931F-EF85-4F75-A6E4-611E92A0AE8C}" type="slidenum">
              <a:rPr lang="en-GB" smtClean="0"/>
              <a:t>12</a:t>
            </a:fld>
            <a:endParaRPr lang="en-GB"/>
          </a:p>
        </p:txBody>
      </p:sp>
    </p:spTree>
    <p:extLst>
      <p:ext uri="{BB962C8B-B14F-4D97-AF65-F5344CB8AC3E}">
        <p14:creationId xmlns:p14="http://schemas.microsoft.com/office/powerpoint/2010/main" val="3197764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Montserrat Light" panose="00000400000000000000" pitchFamily="2" charset="0"/>
                <a:ea typeface="Montserrat Light" panose="00000400000000000000" pitchFamily="2" charset="0"/>
                <a:cs typeface="Montserrat Light" panose="00000400000000000000" pitchFamily="2" charset="0"/>
              </a:rPr>
              <a:t>How can we increase local play and recreation opportunities? What is available to avoid people feeling they need to drive for their leisure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Montserrat Light" panose="00000400000000000000" pitchFamily="2" charset="0"/>
              <a:ea typeface="Montserrat Light" panose="00000400000000000000" pitchFamily="2" charset="0"/>
              <a:cs typeface="Montserrat Light" panose="00000400000000000000" pitchFamily="2" charset="0"/>
            </a:endParaRPr>
          </a:p>
          <a:p>
            <a:pPr marL="285750" indent="-285750">
              <a:buFont typeface="Arial" panose="020B0604020202020204" pitchFamily="34" charset="0"/>
              <a:buChar char="•"/>
            </a:pPr>
            <a:r>
              <a:rPr lang="en-GB" sz="1800" dirty="0">
                <a:solidFill>
                  <a:schemeClr val="tx1"/>
                </a:solidFill>
                <a:latin typeface="Montserrat Light" panose="00000400000000000000" pitchFamily="2" charset="0"/>
              </a:rPr>
              <a:t>Think about how and where people play and spend their time in different weather conditions. </a:t>
            </a:r>
          </a:p>
          <a:p>
            <a:pPr marL="285750" indent="-285750">
              <a:buFont typeface="Arial" panose="020B0604020202020204" pitchFamily="34" charset="0"/>
              <a:buChar char="•"/>
            </a:pPr>
            <a:r>
              <a:rPr lang="en-GB" sz="1800" dirty="0">
                <a:solidFill>
                  <a:schemeClr val="tx1"/>
                </a:solidFill>
                <a:latin typeface="Montserrat Light" panose="00000400000000000000" pitchFamily="2" charset="0"/>
              </a:rPr>
              <a:t>Could </a:t>
            </a:r>
            <a:r>
              <a:rPr lang="en-GB" sz="1800" dirty="0" err="1">
                <a:solidFill>
                  <a:schemeClr val="tx1"/>
                </a:solidFill>
                <a:latin typeface="Montserrat Light" panose="00000400000000000000" pitchFamily="2" charset="0"/>
              </a:rPr>
              <a:t>playspaces</a:t>
            </a:r>
            <a:r>
              <a:rPr lang="en-GB" sz="1800" dirty="0">
                <a:solidFill>
                  <a:schemeClr val="tx1"/>
                </a:solidFill>
                <a:latin typeface="Montserrat Light" panose="00000400000000000000" pitchFamily="2" charset="0"/>
              </a:rPr>
              <a:t> or parkland become multipurpose allowing for flooding to protect buildings and infrastructure downstream?</a:t>
            </a:r>
          </a:p>
          <a:p>
            <a:pPr marL="285750" indent="-285750">
              <a:buFont typeface="Arial" panose="020B0604020202020204" pitchFamily="34" charset="0"/>
              <a:buChar char="•"/>
            </a:pPr>
            <a:r>
              <a:rPr lang="en-GB" sz="1800" dirty="0">
                <a:solidFill>
                  <a:schemeClr val="tx1"/>
                </a:solidFill>
                <a:latin typeface="Montserrat Light" panose="00000400000000000000" pitchFamily="2" charset="0"/>
              </a:rPr>
              <a:t>Does the weather ever lead to overcrowding of spaces or facilities? For example, outdoor spaces in hot weather, indoor facilities in rain or cold?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Montserrat Light" panose="00000400000000000000" pitchFamily="2" charset="0"/>
              <a:ea typeface="Montserrat Light" panose="00000400000000000000" pitchFamily="2" charset="0"/>
              <a:cs typeface="Montserrat Light" panose="00000400000000000000"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5"/>
          </p:nvPr>
        </p:nvSpPr>
        <p:spPr/>
        <p:txBody>
          <a:bodyPr/>
          <a:lstStyle/>
          <a:p>
            <a:fld id="{3D35931F-EF85-4F75-A6E4-611E92A0AE8C}" type="slidenum">
              <a:rPr lang="en-GB" smtClean="0"/>
              <a:t>13</a:t>
            </a:fld>
            <a:endParaRPr lang="en-GB"/>
          </a:p>
        </p:txBody>
      </p:sp>
    </p:spTree>
    <p:extLst>
      <p:ext uri="{BB962C8B-B14F-4D97-AF65-F5344CB8AC3E}">
        <p14:creationId xmlns:p14="http://schemas.microsoft.com/office/powerpoint/2010/main" val="516322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1" i="0" u="none" strike="noStrike" baseline="0" dirty="0">
                <a:latin typeface="Montserrat-Light"/>
              </a:rPr>
              <a:t>When the facilities and services in a place, such as schools, doctors, shops, libraries, social care and community groups are easy to access locally, this can help people to live independent, healthy and fulfilling lives. It can be difficult for some people where there is a lack of local facilities, the quality of those facilities is poor, or where the services and support available in the community is limited.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dirty="0">
                <a:solidFill>
                  <a:srgbClr val="1A1A1A"/>
                </a:solidFill>
                <a:effectLst/>
                <a:latin typeface="Montserrat Light" panose="00000400000000000000" pitchFamily="2" charset="0"/>
              </a:rPr>
              <a:t>Things to Think About...</a:t>
            </a:r>
            <a:endParaRPr lang="en-GB" sz="1200" b="1" i="0" u="none" strike="noStrike" baseline="0" dirty="0">
              <a:latin typeface="Montserrat-Light"/>
            </a:endParaRPr>
          </a:p>
          <a:p>
            <a:pPr marL="285750" indent="-285750" algn="l">
              <a:buFont typeface="Arial" panose="020B0604020202020204" pitchFamily="34" charset="0"/>
              <a:buChar char="•"/>
            </a:pPr>
            <a:r>
              <a:rPr lang="en-GB" sz="1800" b="0" i="0" u="none" strike="noStrike" baseline="0" dirty="0">
                <a:latin typeface="Montserrat-Light"/>
              </a:rPr>
              <a:t>What facilities and services are there? (schools and education, health facilities, social care, shops, library and culture, community centres and halls, recycling and repair, healthy food, leisure, gas, electricity and water)</a:t>
            </a:r>
          </a:p>
          <a:p>
            <a:pPr marL="285750" indent="-285750" algn="l">
              <a:buFont typeface="Arial" panose="020B0604020202020204" pitchFamily="34" charset="0"/>
              <a:buChar char="•"/>
            </a:pPr>
            <a:r>
              <a:rPr lang="en-GB" sz="1800" b="0" i="0" u="none" strike="noStrike" baseline="0" dirty="0">
                <a:latin typeface="Montserrat-Light"/>
              </a:rPr>
              <a:t>What other support is available? (charities and clubs, welfare support, community food groups, places of worship, housing and employment advice)</a:t>
            </a:r>
          </a:p>
          <a:p>
            <a:pPr marL="285750" indent="-285750" algn="l">
              <a:buFont typeface="Arial" panose="020B0604020202020204" pitchFamily="34" charset="0"/>
              <a:buChar char="•"/>
            </a:pPr>
            <a:r>
              <a:rPr lang="en-GB" sz="1800" b="0" i="0" u="none" strike="noStrike" baseline="0" dirty="0">
                <a:latin typeface="Montserrat-Light"/>
              </a:rPr>
              <a:t>Do the facilities and services meet local needs, now and in the future? (affordable, all ages, different needs and abilities, responsive to emergencies)</a:t>
            </a:r>
          </a:p>
          <a:p>
            <a:pPr marL="285750" indent="-285750" algn="l">
              <a:buFont typeface="Arial" panose="020B0604020202020204" pitchFamily="34" charset="0"/>
              <a:buChar char="•"/>
            </a:pPr>
            <a:r>
              <a:rPr lang="en-GB" sz="1800" b="0" i="0" u="none" strike="noStrike" baseline="0" dirty="0">
                <a:latin typeface="Montserrat-Light"/>
              </a:rPr>
              <a:t>Are facilities and services easy to get to and use? (within a reasonable walking, wheeling or cycling distance, for disabled people, available online, linked to other services)</a:t>
            </a:r>
          </a:p>
          <a:p>
            <a:pPr marL="285750" indent="-285750" algn="l">
              <a:buFont typeface="Arial" panose="020B0604020202020204" pitchFamily="34" charset="0"/>
              <a:buChar char="•"/>
            </a:pPr>
            <a:r>
              <a:rPr lang="en-GB" sz="1800" b="0" i="0" u="none" strike="noStrike" baseline="0" dirty="0">
                <a:latin typeface="Montserrat-Light"/>
              </a:rPr>
              <a:t>Are there other barriers for people? (unwelcoming, limited healthy choices, language, internet access)</a:t>
            </a:r>
            <a:endParaRPr lang="en-GB" b="1" dirty="0"/>
          </a:p>
        </p:txBody>
      </p:sp>
      <p:sp>
        <p:nvSpPr>
          <p:cNvPr id="4" name="Slide Number Placeholder 3"/>
          <p:cNvSpPr>
            <a:spLocks noGrp="1"/>
          </p:cNvSpPr>
          <p:nvPr>
            <p:ph type="sldNum" sz="quarter" idx="5"/>
          </p:nvPr>
        </p:nvSpPr>
        <p:spPr/>
        <p:txBody>
          <a:bodyPr/>
          <a:lstStyle/>
          <a:p>
            <a:fld id="{3D35931F-EF85-4F75-A6E4-611E92A0AE8C}" type="slidenum">
              <a:rPr lang="en-GB" smtClean="0"/>
              <a:t>14</a:t>
            </a:fld>
            <a:endParaRPr lang="en-GB"/>
          </a:p>
        </p:txBody>
      </p:sp>
    </p:spTree>
    <p:extLst>
      <p:ext uri="{BB962C8B-B14F-4D97-AF65-F5344CB8AC3E}">
        <p14:creationId xmlns:p14="http://schemas.microsoft.com/office/powerpoint/2010/main" val="2807189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a:solidFill>
                  <a:schemeClr val="tx1"/>
                </a:solidFill>
                <a:latin typeface="Montserrat Light" panose="00000400000000000000" pitchFamily="2" charset="0"/>
              </a:rPr>
              <a:t>Food security is becoming more challenging. Is food grown in the area and how could this be better supported?</a:t>
            </a:r>
          </a:p>
          <a:p>
            <a:pPr marL="171450" indent="-171450">
              <a:buFont typeface="Arial" panose="020B0604020202020204" pitchFamily="34" charset="0"/>
              <a:buChar char="•"/>
            </a:pPr>
            <a:r>
              <a:rPr lang="en-GB" sz="1200" dirty="0">
                <a:solidFill>
                  <a:schemeClr val="tx1"/>
                </a:solidFill>
                <a:latin typeface="Montserrat Light" panose="00000400000000000000" pitchFamily="2" charset="0"/>
              </a:rPr>
              <a:t>What else do local people need to reduce the impact of their consumption? Is there recycling, repair or sharing resources nearby?</a:t>
            </a:r>
          </a:p>
          <a:p>
            <a:pPr marL="171450" indent="-171450">
              <a:buFont typeface="Arial" panose="020B0604020202020204" pitchFamily="34" charset="0"/>
              <a:buChar char="•"/>
            </a:pPr>
            <a:r>
              <a:rPr lang="en-GB" sz="1200" dirty="0">
                <a:solidFill>
                  <a:schemeClr val="tx1"/>
                </a:solidFill>
                <a:latin typeface="Montserrat Light" panose="00000400000000000000" pitchFamily="2" charset="0"/>
              </a:rPr>
              <a:t>What space is there for removing greenhouse gases from the atmosphere? Either trees or through technical carbon capture?</a:t>
            </a:r>
          </a:p>
          <a:p>
            <a:pPr marL="171450" indent="-171450">
              <a:buFont typeface="Arial" panose="020B0604020202020204" pitchFamily="34" charset="0"/>
              <a:buChar char="•"/>
            </a:pPr>
            <a:r>
              <a:rPr lang="en-GB" sz="1200" dirty="0">
                <a:solidFill>
                  <a:schemeClr val="tx1"/>
                </a:solidFill>
                <a:latin typeface="Montserrat Light" panose="00000400000000000000" pitchFamily="2" charset="0"/>
              </a:rPr>
              <a:t>Can I access what I need locally? Are there spaces where I can access services online to reduce the need to travel? For example, digital medical consultations?</a:t>
            </a:r>
          </a:p>
          <a:p>
            <a:pPr marL="171450" indent="-171450">
              <a:buFont typeface="Arial" panose="020B0604020202020204" pitchFamily="34" charset="0"/>
              <a:buChar char="•"/>
            </a:pPr>
            <a:endParaRPr lang="en-GB" sz="1200" dirty="0">
              <a:solidFill>
                <a:schemeClr val="tx1"/>
              </a:solidFill>
              <a:latin typeface="Montserrat Light" panose="00000400000000000000" pitchFamily="2" charset="0"/>
            </a:endParaRPr>
          </a:p>
          <a:p>
            <a:pPr marL="171450" indent="-171450">
              <a:buFont typeface="Arial" panose="020B0604020202020204" pitchFamily="34" charset="0"/>
              <a:buChar char="•"/>
            </a:pPr>
            <a:r>
              <a:rPr lang="en-GB" sz="1200" dirty="0">
                <a:solidFill>
                  <a:schemeClr val="tx1"/>
                </a:solidFill>
                <a:latin typeface="Montserrat Light" panose="00000400000000000000" pitchFamily="2" charset="0"/>
              </a:rPr>
              <a:t>How do facilities and services cope with extreme weather?</a:t>
            </a:r>
          </a:p>
          <a:p>
            <a:pPr marL="171450" indent="-171450">
              <a:buFont typeface="Arial" panose="020B0604020202020204" pitchFamily="34" charset="0"/>
              <a:buChar char="•"/>
            </a:pPr>
            <a:r>
              <a:rPr lang="en-GB" sz="1200" dirty="0">
                <a:solidFill>
                  <a:schemeClr val="tx1"/>
                </a:solidFill>
                <a:latin typeface="Montserrat Light" panose="00000400000000000000" pitchFamily="2" charset="0"/>
              </a:rPr>
              <a:t>Is demand affected by different weather?</a:t>
            </a:r>
          </a:p>
          <a:p>
            <a:pPr marL="171450" indent="-171450">
              <a:buFont typeface="Arial" panose="020B0604020202020204" pitchFamily="34" charset="0"/>
              <a:buChar char="•"/>
            </a:pPr>
            <a:r>
              <a:rPr lang="en-GB" sz="1200" dirty="0">
                <a:solidFill>
                  <a:schemeClr val="tx1"/>
                </a:solidFill>
                <a:latin typeface="Montserrat Light" panose="00000400000000000000" pitchFamily="2" charset="0"/>
              </a:rPr>
              <a:t>Are there plans in place to help people access services in hazardous conditions?</a:t>
            </a:r>
          </a:p>
          <a:p>
            <a:pPr marL="171450" indent="-171450">
              <a:buFont typeface="Arial" panose="020B0604020202020204" pitchFamily="34" charset="0"/>
              <a:buChar char="•"/>
            </a:pPr>
            <a:endParaRPr lang="en-GB" sz="1200" dirty="0">
              <a:solidFill>
                <a:schemeClr val="tx1"/>
              </a:solidFill>
              <a:latin typeface="Montserrat Light" panose="00000400000000000000" pitchFamily="2" charset="0"/>
            </a:endParaRPr>
          </a:p>
        </p:txBody>
      </p:sp>
      <p:sp>
        <p:nvSpPr>
          <p:cNvPr id="4" name="Slide Number Placeholder 3"/>
          <p:cNvSpPr>
            <a:spLocks noGrp="1"/>
          </p:cNvSpPr>
          <p:nvPr>
            <p:ph type="sldNum" sz="quarter" idx="5"/>
          </p:nvPr>
        </p:nvSpPr>
        <p:spPr/>
        <p:txBody>
          <a:bodyPr/>
          <a:lstStyle/>
          <a:p>
            <a:fld id="{3D35931F-EF85-4F75-A6E4-611E92A0AE8C}" type="slidenum">
              <a:rPr lang="en-GB" smtClean="0"/>
              <a:t>15</a:t>
            </a:fld>
            <a:endParaRPr lang="en-GB"/>
          </a:p>
        </p:txBody>
      </p:sp>
    </p:spTree>
    <p:extLst>
      <p:ext uri="{BB962C8B-B14F-4D97-AF65-F5344CB8AC3E}">
        <p14:creationId xmlns:p14="http://schemas.microsoft.com/office/powerpoint/2010/main" val="3201860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1" i="0" u="none" strike="noStrike" baseline="0" dirty="0">
                <a:latin typeface="Montserrat-Light"/>
              </a:rPr>
              <a:t>A strong local economy with a mix of businesses can help to make places feel active and attractive – most people enjoy spending time in lively places. Access to good quality jobs, volunteering and training within a reasonable distance can help us to stay active and healthy, provide social connections, a sense of identity and satisfaction, and an income where paid.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b="0" i="1" dirty="0">
              <a:solidFill>
                <a:srgbClr val="1A1A1A"/>
              </a:solidFill>
              <a:effectLst/>
              <a:latin typeface="Montserrat Light" panose="000004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i="1" dirty="0">
                <a:solidFill>
                  <a:srgbClr val="1A1A1A"/>
                </a:solidFill>
                <a:effectLst/>
                <a:latin typeface="Montserrat Light" panose="00000400000000000000" pitchFamily="2" charset="0"/>
              </a:rPr>
              <a:t>Things to Think About...</a:t>
            </a:r>
            <a:endParaRPr lang="en-GB" sz="1800" b="0" i="0" u="none" strike="noStrike" baseline="0" dirty="0">
              <a:latin typeface="Montserrat-Light"/>
            </a:endParaRPr>
          </a:p>
          <a:p>
            <a:pPr marL="285750" indent="-285750" algn="l">
              <a:buFont typeface="Arial" panose="020B0604020202020204" pitchFamily="34" charset="0"/>
              <a:buChar char="•"/>
            </a:pPr>
            <a:r>
              <a:rPr lang="en-GB" sz="1800" b="0" i="0" u="none" strike="noStrike" baseline="0" dirty="0">
                <a:latin typeface="Montserrat-Light"/>
              </a:rPr>
              <a:t>Is there an active local economy? (able to spend locally (shop/ eat/ drink), mix of businesses, including local and community-owned, opening days/ times)</a:t>
            </a:r>
          </a:p>
          <a:p>
            <a:pPr marL="285750" indent="-285750" algn="l">
              <a:buFont typeface="Arial" panose="020B0604020202020204" pitchFamily="34" charset="0"/>
              <a:buChar char="•"/>
            </a:pPr>
            <a:r>
              <a:rPr lang="en-GB" sz="1800" b="0" i="0" u="none" strike="noStrike" baseline="0" dirty="0">
                <a:latin typeface="Montserrat-Light"/>
              </a:rPr>
              <a:t>Is there work available in the local area for those that want it? (a mix of jobs, paid work and volunteering, temporary and permanent, seasonal and </a:t>
            </a:r>
            <a:r>
              <a:rPr lang="en-GB" sz="1800" b="0" i="0" u="none" strike="noStrike" baseline="0" dirty="0" err="1">
                <a:latin typeface="Montserrat-Light"/>
              </a:rPr>
              <a:t>parttime</a:t>
            </a:r>
            <a:r>
              <a:rPr lang="en-GB" sz="1800" b="0" i="0" u="none" strike="noStrike" baseline="0" dirty="0">
                <a:latin typeface="Montserrat-Light"/>
              </a:rPr>
              <a:t> positions)</a:t>
            </a:r>
          </a:p>
          <a:p>
            <a:pPr marL="285750" indent="-285750" algn="l">
              <a:buFont typeface="Arial" panose="020B0604020202020204" pitchFamily="34" charset="0"/>
              <a:buChar char="•"/>
            </a:pPr>
            <a:r>
              <a:rPr lang="en-GB" sz="1800" b="0" i="0" u="none" strike="noStrike" baseline="0" dirty="0">
                <a:latin typeface="Montserrat-Light"/>
              </a:rPr>
              <a:t>Are there opportunities for people to build skills? (education, training or retraining, community work, local or accessible nearby)</a:t>
            </a:r>
          </a:p>
          <a:p>
            <a:pPr marL="285750" indent="-285750" algn="l">
              <a:buFont typeface="Arial" panose="020B0604020202020204" pitchFamily="34" charset="0"/>
              <a:buChar char="•"/>
            </a:pPr>
            <a:r>
              <a:rPr lang="en-GB" sz="1800" b="0" i="0" u="none" strike="noStrike" baseline="0" dirty="0">
                <a:latin typeface="Montserrat-Light"/>
              </a:rPr>
              <a:t>What support is available? (for people with different needs, employment advice, starting and growing a business, childcare, travel)</a:t>
            </a:r>
          </a:p>
          <a:p>
            <a:pPr marL="285750" indent="-285750" algn="l">
              <a:buFont typeface="Arial" panose="020B0604020202020204" pitchFamily="34" charset="0"/>
              <a:buChar char="•"/>
            </a:pPr>
            <a:r>
              <a:rPr lang="en-GB" sz="1800" b="0" i="0" u="none" strike="noStrike" baseline="0" dirty="0">
                <a:latin typeface="Montserrat-Light"/>
              </a:rPr>
              <a:t>Are there any challenges? (pollution, noise, reliance on a few major employers, broadband, working conditions, closed businesses)</a:t>
            </a:r>
          </a:p>
          <a:p>
            <a:pPr marL="285750" indent="-285750" algn="l">
              <a:buFont typeface="Arial" panose="020B0604020202020204" pitchFamily="34" charset="0"/>
              <a:buChar char="•"/>
            </a:pPr>
            <a:r>
              <a:rPr lang="en-GB" sz="1800" b="0" i="0" u="none" strike="noStrike" baseline="0" dirty="0">
                <a:latin typeface="Montserrat-Light"/>
              </a:rPr>
              <a:t>How does the local economy affect how I feel about my place? (thriving or declining, lots of activity or empty streets, boarded up or attractive buildings)</a:t>
            </a:r>
            <a:endParaRPr lang="en-GB" dirty="0"/>
          </a:p>
        </p:txBody>
      </p:sp>
      <p:sp>
        <p:nvSpPr>
          <p:cNvPr id="4" name="Slide Number Placeholder 3"/>
          <p:cNvSpPr>
            <a:spLocks noGrp="1"/>
          </p:cNvSpPr>
          <p:nvPr>
            <p:ph type="sldNum" sz="quarter" idx="5"/>
          </p:nvPr>
        </p:nvSpPr>
        <p:spPr/>
        <p:txBody>
          <a:bodyPr/>
          <a:lstStyle/>
          <a:p>
            <a:fld id="{3D35931F-EF85-4F75-A6E4-611E92A0AE8C}" type="slidenum">
              <a:rPr lang="en-GB" smtClean="0"/>
              <a:t>16</a:t>
            </a:fld>
            <a:endParaRPr lang="en-GB"/>
          </a:p>
        </p:txBody>
      </p:sp>
    </p:spTree>
    <p:extLst>
      <p:ext uri="{BB962C8B-B14F-4D97-AF65-F5344CB8AC3E}">
        <p14:creationId xmlns:p14="http://schemas.microsoft.com/office/powerpoint/2010/main" val="2274809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a:solidFill>
                  <a:schemeClr val="tx1"/>
                </a:solidFill>
                <a:latin typeface="Montserrat Light" panose="00000400000000000000" pitchFamily="2" charset="0"/>
              </a:rPr>
              <a:t>Are there opportunities for work and training that is part of the move to a net zero economy? For example, jobs in green technologies providing low carbon products and services?</a:t>
            </a:r>
          </a:p>
          <a:p>
            <a:pPr marL="171450" indent="-171450">
              <a:buFont typeface="Arial" panose="020B0604020202020204" pitchFamily="34" charset="0"/>
              <a:buChar char="•"/>
            </a:pPr>
            <a:r>
              <a:rPr lang="en-GB" sz="1200" dirty="0">
                <a:solidFill>
                  <a:schemeClr val="tx1"/>
                </a:solidFill>
                <a:latin typeface="Montserrat Light" panose="00000400000000000000" pitchFamily="2" charset="0"/>
              </a:rPr>
              <a:t>Think about new jobs that could be available in the area, especially if there has been a loss of traditional industry. For example, renewable energy, forestry, retrofitting homes with energy efficiency measures, repair and reuse, maintenance of low carbon technologies, habitat restoration?</a:t>
            </a:r>
          </a:p>
          <a:p>
            <a:pPr marL="171450" indent="-171450">
              <a:buFont typeface="Arial" panose="020B0604020202020204" pitchFamily="34" charset="0"/>
              <a:buChar char="•"/>
            </a:pPr>
            <a:r>
              <a:rPr lang="en-GB" sz="1200" dirty="0">
                <a:solidFill>
                  <a:schemeClr val="tx1"/>
                </a:solidFill>
                <a:latin typeface="Montserrat Light" panose="00000400000000000000" pitchFamily="2" charset="0"/>
              </a:rPr>
              <a:t>How can we make sure everyone has a role when it comes to the transition to a low carbon economy? Are there local industries that will suffer or people who may need to retrain?</a:t>
            </a:r>
          </a:p>
          <a:p>
            <a:pPr marL="171450" indent="-171450">
              <a:buFont typeface="Arial" panose="020B0604020202020204" pitchFamily="34" charset="0"/>
              <a:buChar char="•"/>
            </a:pPr>
            <a:endParaRPr lang="en-GB" sz="1200" dirty="0">
              <a:solidFill>
                <a:schemeClr val="tx1"/>
              </a:solidFill>
              <a:latin typeface="Montserrat Light" panose="00000400000000000000" pitchFamily="2" charset="0"/>
            </a:endParaRPr>
          </a:p>
          <a:p>
            <a:pPr marL="171450" indent="-171450">
              <a:buFont typeface="Arial" panose="020B0604020202020204" pitchFamily="34" charset="0"/>
              <a:buChar char="•"/>
            </a:pPr>
            <a:r>
              <a:rPr lang="en-GB" sz="1200" dirty="0">
                <a:solidFill>
                  <a:schemeClr val="tx1"/>
                </a:solidFill>
                <a:latin typeface="Montserrat Light" panose="00000400000000000000" pitchFamily="2" charset="0"/>
              </a:rPr>
              <a:t>Have any businesses struggled following severe weather? What could help them to cope or get up and running again?</a:t>
            </a:r>
          </a:p>
          <a:p>
            <a:pPr marL="171450" indent="-171450">
              <a:buFont typeface="Arial" panose="020B0604020202020204" pitchFamily="34" charset="0"/>
              <a:buChar char="•"/>
            </a:pPr>
            <a:r>
              <a:rPr lang="en-GB" sz="1200" dirty="0">
                <a:solidFill>
                  <a:schemeClr val="tx1"/>
                </a:solidFill>
                <a:latin typeface="Montserrat Light" panose="00000400000000000000" pitchFamily="2" charset="0"/>
              </a:rPr>
              <a:t>Are people able to work from home/ a local work hub if bad weather disrupts travel to a more distant workplace?</a:t>
            </a:r>
          </a:p>
          <a:p>
            <a:pPr marL="171450" indent="-171450">
              <a:buFont typeface="Arial" panose="020B0604020202020204" pitchFamily="34" charset="0"/>
              <a:buChar char="•"/>
            </a:pPr>
            <a:endParaRPr lang="en-GB" sz="1200" dirty="0">
              <a:solidFill>
                <a:schemeClr val="tx1"/>
              </a:solidFill>
              <a:latin typeface="Montserrat Light" panose="00000400000000000000" pitchFamily="2" charset="0"/>
            </a:endParaRPr>
          </a:p>
          <a:p>
            <a:pPr marL="171450" indent="-171450">
              <a:buFont typeface="Arial" panose="020B0604020202020204" pitchFamily="34" charset="0"/>
              <a:buChar char="•"/>
            </a:pPr>
            <a:endParaRPr lang="en-GB" sz="1200" dirty="0">
              <a:solidFill>
                <a:schemeClr val="tx1"/>
              </a:solidFill>
              <a:latin typeface="Montserrat Light" panose="00000400000000000000" pitchFamily="2" charset="0"/>
            </a:endParaRPr>
          </a:p>
        </p:txBody>
      </p:sp>
      <p:sp>
        <p:nvSpPr>
          <p:cNvPr id="4" name="Slide Number Placeholder 3"/>
          <p:cNvSpPr>
            <a:spLocks noGrp="1"/>
          </p:cNvSpPr>
          <p:nvPr>
            <p:ph type="sldNum" sz="quarter" idx="5"/>
          </p:nvPr>
        </p:nvSpPr>
        <p:spPr/>
        <p:txBody>
          <a:bodyPr/>
          <a:lstStyle/>
          <a:p>
            <a:fld id="{3D35931F-EF85-4F75-A6E4-611E92A0AE8C}" type="slidenum">
              <a:rPr lang="en-GB" smtClean="0"/>
              <a:t>17</a:t>
            </a:fld>
            <a:endParaRPr lang="en-GB"/>
          </a:p>
        </p:txBody>
      </p:sp>
    </p:spTree>
    <p:extLst>
      <p:ext uri="{BB962C8B-B14F-4D97-AF65-F5344CB8AC3E}">
        <p14:creationId xmlns:p14="http://schemas.microsoft.com/office/powerpoint/2010/main" val="1942476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1" i="0" u="none" strike="noStrike" baseline="0" dirty="0">
                <a:latin typeface="Montserrat-Light"/>
              </a:rPr>
              <a:t>Good places have a mix of housing in attractive, safe and connected communities for different types of families and people. Where we live and call home affects our health and wellbeing.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1" dirty="0">
              <a:solidFill>
                <a:srgbClr val="1A1A1A"/>
              </a:solidFill>
              <a:effectLst/>
              <a:latin typeface="Montserrat Light" panose="000004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1" dirty="0">
                <a:solidFill>
                  <a:srgbClr val="1A1A1A"/>
                </a:solidFill>
                <a:effectLst/>
                <a:latin typeface="Montserrat Light" panose="00000400000000000000" pitchFamily="2" charset="0"/>
              </a:rPr>
              <a:t>Things to Think About...</a:t>
            </a:r>
            <a:endParaRPr lang="en-GB" sz="1800" b="0" i="0" u="none" strike="noStrike" baseline="0" dirty="0">
              <a:latin typeface="Montserrat-Light"/>
            </a:endParaRPr>
          </a:p>
          <a:p>
            <a:pPr algn="l"/>
            <a:endParaRPr lang="en-GB" sz="1800" b="1" i="0" u="none" strike="noStrike" baseline="0" dirty="0">
              <a:latin typeface="Montserrat-Light"/>
            </a:endParaRPr>
          </a:p>
          <a:p>
            <a:pPr algn="l"/>
            <a:r>
              <a:rPr lang="en-GB" sz="1800" b="1" i="0" u="none" strike="noStrike" baseline="0" dirty="0">
                <a:latin typeface="Montserrat-SemiBold"/>
              </a:rPr>
              <a:t>• </a:t>
            </a:r>
            <a:r>
              <a:rPr lang="en-GB" sz="1800" b="0" i="0" u="none" strike="noStrike" baseline="0" dirty="0">
                <a:latin typeface="Montserrat-Light"/>
              </a:rPr>
              <a:t>Is there a good mix of housing types? (different sizes, various prices, privately owned, rented, specialist housing, supported living, multi-generational)</a:t>
            </a:r>
          </a:p>
          <a:p>
            <a:pPr algn="l"/>
            <a:r>
              <a:rPr lang="en-GB" sz="1800" b="1" i="0" u="none" strike="noStrike" baseline="0" dirty="0">
                <a:latin typeface="Montserrat-SemiBold"/>
              </a:rPr>
              <a:t>• </a:t>
            </a:r>
            <a:r>
              <a:rPr lang="en-GB" sz="1800" b="0" i="0" u="none" strike="noStrike" baseline="0" dirty="0">
                <a:latin typeface="Montserrat-Light"/>
              </a:rPr>
              <a:t>Are residential areas attractive? (well maintained homes, private and community gardens, well laid out, communal areas)</a:t>
            </a:r>
          </a:p>
          <a:p>
            <a:pPr algn="l"/>
            <a:r>
              <a:rPr lang="en-GB" sz="1800" b="1" i="0" u="none" strike="noStrike" baseline="0" dirty="0">
                <a:latin typeface="Montserrat-SemiBold"/>
              </a:rPr>
              <a:t>• </a:t>
            </a:r>
            <a:r>
              <a:rPr lang="en-GB" sz="1800" b="0" i="0" u="none" strike="noStrike" baseline="0" dirty="0">
                <a:latin typeface="Montserrat-Light"/>
              </a:rPr>
              <a:t>Are homes and places able to adapt to changing circumstances? (changing climate, population changes, global health challenges, energy efficiency)</a:t>
            </a:r>
          </a:p>
          <a:p>
            <a:pPr algn="l"/>
            <a:r>
              <a:rPr lang="en-GB" sz="1800" b="1" i="0" u="none" strike="noStrike" baseline="0" dirty="0">
                <a:latin typeface="Montserrat-SemiBold"/>
              </a:rPr>
              <a:t>• </a:t>
            </a:r>
            <a:r>
              <a:rPr lang="en-GB" sz="1800" b="0" i="0" u="none" strike="noStrike" baseline="0" dirty="0">
                <a:latin typeface="Montserrat-Light"/>
              </a:rPr>
              <a:t>Is there a good community spirit? (local activities and events, friendly neighbours, welcoming neighbourhoods, intergenerational mixing)</a:t>
            </a:r>
          </a:p>
          <a:p>
            <a:pPr algn="l"/>
            <a:r>
              <a:rPr lang="en-GB" sz="1800" b="1" i="0" u="none" strike="noStrike" baseline="0" dirty="0">
                <a:latin typeface="Montserrat-SemiBold"/>
              </a:rPr>
              <a:t>• </a:t>
            </a:r>
            <a:r>
              <a:rPr lang="en-GB" sz="1800" b="0" i="0" u="none" strike="noStrike" baseline="0" dirty="0">
                <a:latin typeface="Montserrat-Light"/>
              </a:rPr>
              <a:t>Are there any challenges? (damp/ draughty homes, secure boundaries, flooding, noise and disturbance, homelessness, anti-social behaviour, no storage)</a:t>
            </a:r>
            <a:endParaRPr lang="en-GB" b="1" dirty="0"/>
          </a:p>
        </p:txBody>
      </p:sp>
      <p:sp>
        <p:nvSpPr>
          <p:cNvPr id="4" name="Slide Number Placeholder 3"/>
          <p:cNvSpPr>
            <a:spLocks noGrp="1"/>
          </p:cNvSpPr>
          <p:nvPr>
            <p:ph type="sldNum" sz="quarter" idx="5"/>
          </p:nvPr>
        </p:nvSpPr>
        <p:spPr/>
        <p:txBody>
          <a:bodyPr/>
          <a:lstStyle/>
          <a:p>
            <a:fld id="{3D35931F-EF85-4F75-A6E4-611E92A0AE8C}" type="slidenum">
              <a:rPr lang="en-GB" smtClean="0"/>
              <a:t>18</a:t>
            </a:fld>
            <a:endParaRPr lang="en-GB"/>
          </a:p>
        </p:txBody>
      </p:sp>
    </p:spTree>
    <p:extLst>
      <p:ext uri="{BB962C8B-B14F-4D97-AF65-F5344CB8AC3E}">
        <p14:creationId xmlns:p14="http://schemas.microsoft.com/office/powerpoint/2010/main" val="4077758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Bef>
                <a:spcPts val="185"/>
              </a:spcBef>
              <a:buFont typeface="Arial" panose="020B0604020202020204" pitchFamily="34" charset="0"/>
              <a:buChar char="•"/>
              <a:tabLst>
                <a:tab pos="270510" algn="l"/>
              </a:tabLst>
            </a:pPr>
            <a:r>
              <a:rPr lang="en-GB" sz="1800" dirty="0">
                <a:effectLst/>
                <a:latin typeface="Montserrat Light" panose="00000400000000000000" pitchFamily="2" charset="0"/>
                <a:ea typeface="Arial" panose="020B0604020202020204" pitchFamily="34" charset="0"/>
                <a:cs typeface="Arial" panose="020B0604020202020204" pitchFamily="34" charset="0"/>
              </a:rPr>
              <a:t>Are homes energy efficient, easy/ affordable to heat?</a:t>
            </a:r>
          </a:p>
          <a:p>
            <a:pPr marL="342900" lvl="0" indent="-342900">
              <a:lnSpc>
                <a:spcPct val="115000"/>
              </a:lnSpc>
              <a:spcBef>
                <a:spcPts val="185"/>
              </a:spcBef>
              <a:buFont typeface="Arial" panose="020B0604020202020204" pitchFamily="34" charset="0"/>
              <a:buChar char="•"/>
              <a:tabLst>
                <a:tab pos="270510" algn="l"/>
              </a:tabLst>
            </a:pPr>
            <a:r>
              <a:rPr lang="en-GB" sz="1800" dirty="0">
                <a:effectLst/>
                <a:latin typeface="Montserrat Light" panose="00000400000000000000" pitchFamily="2" charset="0"/>
                <a:ea typeface="Arial" panose="020B0604020202020204" pitchFamily="34" charset="0"/>
                <a:cs typeface="Arial" panose="020B0604020202020204" pitchFamily="34" charset="0"/>
              </a:rPr>
              <a:t>Are there local renewable energy or low carbon energy resources to heat or power homes? For example, wind, wave, rivers, forestry, solar, district heat networks.</a:t>
            </a:r>
          </a:p>
          <a:p>
            <a:pPr marL="342900" lvl="0" indent="-342900">
              <a:lnSpc>
                <a:spcPct val="115000"/>
              </a:lnSpc>
              <a:spcBef>
                <a:spcPts val="185"/>
              </a:spcBef>
              <a:buFont typeface="Arial" panose="020B0604020202020204" pitchFamily="34" charset="0"/>
              <a:buChar char="•"/>
              <a:tabLst>
                <a:tab pos="270510" algn="l"/>
              </a:tabLst>
            </a:pPr>
            <a:r>
              <a:rPr lang="en-US" sz="1800" dirty="0">
                <a:effectLst/>
                <a:latin typeface="Montserrat Light" panose="00000400000000000000" pitchFamily="2" charset="0"/>
                <a:ea typeface="Montserrat Light" panose="00000400000000000000" pitchFamily="2" charset="0"/>
                <a:cs typeface="Montserrat Light" panose="00000400000000000000" pitchFamily="2" charset="0"/>
              </a:rPr>
              <a:t>Do homes have space for cycle storage, charging electric vehicles and for recycling facilities?</a:t>
            </a:r>
          </a:p>
          <a:p>
            <a:pPr marL="342900" lvl="0" indent="-342900">
              <a:lnSpc>
                <a:spcPct val="115000"/>
              </a:lnSpc>
              <a:spcBef>
                <a:spcPts val="185"/>
              </a:spcBef>
              <a:buFont typeface="Arial" panose="020B0604020202020204" pitchFamily="34" charset="0"/>
              <a:buChar char="•"/>
              <a:tabLst>
                <a:tab pos="270510" algn="l"/>
              </a:tabLst>
            </a:pPr>
            <a:endParaRPr lang="en-US" sz="1800" dirty="0">
              <a:effectLst/>
              <a:latin typeface="Montserrat Light" panose="00000400000000000000" pitchFamily="2" charset="0"/>
              <a:ea typeface="Montserrat Light" panose="00000400000000000000" pitchFamily="2" charset="0"/>
              <a:cs typeface="Montserrat Light" panose="00000400000000000000" pitchFamily="2" charset="0"/>
            </a:endParaRPr>
          </a:p>
          <a:p>
            <a:pPr marL="342900" marR="0" lvl="0" indent="-342900" algn="l" defTabSz="914400" rtl="0" eaLnBrk="1" fontAlgn="auto" latinLnBrk="0" hangingPunct="1">
              <a:lnSpc>
                <a:spcPct val="115000"/>
              </a:lnSpc>
              <a:spcBef>
                <a:spcPts val="185"/>
              </a:spcBef>
              <a:spcAft>
                <a:spcPts val="0"/>
              </a:spcAft>
              <a:buClrTx/>
              <a:buSzTx/>
              <a:buFont typeface="Arial" panose="020B0604020202020204" pitchFamily="34" charset="0"/>
              <a:buChar char="•"/>
              <a:tabLst>
                <a:tab pos="270510" algn="l"/>
              </a:tabLst>
              <a:defRPr/>
            </a:pPr>
            <a:r>
              <a:rPr lang="en-GB" sz="1200" dirty="0">
                <a:solidFill>
                  <a:schemeClr val="tx1"/>
                </a:solidFill>
                <a:latin typeface="Montserrat Light" panose="00000400000000000000" pitchFamily="2" charset="0"/>
              </a:rPr>
              <a:t>Are homes healthy places to live? Are they prone to flooding, damp/ mould, draughts, cold, or over-heating?</a:t>
            </a:r>
          </a:p>
          <a:p>
            <a:pPr marL="342900" lvl="0" indent="-342900">
              <a:lnSpc>
                <a:spcPct val="115000"/>
              </a:lnSpc>
              <a:spcBef>
                <a:spcPts val="185"/>
              </a:spcBef>
              <a:buFont typeface="Arial" panose="020B0604020202020204" pitchFamily="34" charset="0"/>
              <a:buChar char="•"/>
              <a:tabLst>
                <a:tab pos="270510" algn="l"/>
              </a:tabLst>
            </a:pPr>
            <a:endParaRPr lang="en-GB" b="1" dirty="0"/>
          </a:p>
        </p:txBody>
      </p:sp>
      <p:sp>
        <p:nvSpPr>
          <p:cNvPr id="4" name="Slide Number Placeholder 3"/>
          <p:cNvSpPr>
            <a:spLocks noGrp="1"/>
          </p:cNvSpPr>
          <p:nvPr>
            <p:ph type="sldNum" sz="quarter" idx="5"/>
          </p:nvPr>
        </p:nvSpPr>
        <p:spPr/>
        <p:txBody>
          <a:bodyPr/>
          <a:lstStyle/>
          <a:p>
            <a:fld id="{3D35931F-EF85-4F75-A6E4-611E92A0AE8C}" type="slidenum">
              <a:rPr lang="en-GB" smtClean="0"/>
              <a:t>19</a:t>
            </a:fld>
            <a:endParaRPr lang="en-GB"/>
          </a:p>
        </p:txBody>
      </p:sp>
    </p:spTree>
    <p:extLst>
      <p:ext uri="{BB962C8B-B14F-4D97-AF65-F5344CB8AC3E}">
        <p14:creationId xmlns:p14="http://schemas.microsoft.com/office/powerpoint/2010/main" val="2497943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1" i="0" u="none" strike="noStrike" baseline="0" dirty="0">
                <a:latin typeface="Montserrat-Light"/>
              </a:rPr>
              <a:t>Good places have a mix of spaces and opportunities to meet and spend time with other people. Some places also have active websites or social media networks to help people meet and take part in the local community. Feeling isolated can be damaging to our health and wellbeing.</a:t>
            </a:r>
          </a:p>
          <a:p>
            <a:pPr algn="l"/>
            <a:endParaRPr lang="en-GB" sz="1800" b="1" i="0" u="none" strike="noStrike" baseline="0" dirty="0">
              <a:latin typeface="Montserrat-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dirty="0">
                <a:solidFill>
                  <a:srgbClr val="1A1A1A"/>
                </a:solidFill>
                <a:effectLst/>
                <a:latin typeface="Montserrat Light" panose="00000400000000000000" pitchFamily="2" charset="0"/>
              </a:rPr>
              <a:t>Things to Think About...</a:t>
            </a:r>
            <a:endParaRPr lang="en-GB" sz="1200" b="0" i="0" u="none" strike="noStrike" baseline="0" dirty="0">
              <a:latin typeface="Montserrat-Light"/>
            </a:endParaRPr>
          </a:p>
          <a:p>
            <a:pPr algn="l"/>
            <a:endParaRPr lang="en-GB" b="1" dirty="0"/>
          </a:p>
          <a:p>
            <a:pPr algn="l"/>
            <a:r>
              <a:rPr lang="en-GB" sz="1800" b="1" i="0" u="none" strike="noStrike" baseline="0" dirty="0">
                <a:latin typeface="Montserrat-SemiBold"/>
              </a:rPr>
              <a:t>• </a:t>
            </a:r>
            <a:r>
              <a:rPr lang="en-GB" sz="1800" b="0" i="0" u="none" strike="noStrike" baseline="0" dirty="0">
                <a:latin typeface="Montserrat-Light"/>
              </a:rPr>
              <a:t>Where do people get together? (local halls and centres, schools, places of worship, food and drink outlets, streets, outdoor seating, online)</a:t>
            </a:r>
          </a:p>
          <a:p>
            <a:pPr algn="l"/>
            <a:r>
              <a:rPr lang="en-GB" sz="1800" b="1" i="0" u="none" strike="noStrike" baseline="0" dirty="0">
                <a:latin typeface="Montserrat-SemiBold"/>
              </a:rPr>
              <a:t>• </a:t>
            </a:r>
            <a:r>
              <a:rPr lang="en-GB" sz="1800" b="0" i="0" u="none" strike="noStrike" baseline="0" dirty="0">
                <a:latin typeface="Montserrat-Light"/>
              </a:rPr>
              <a:t>How do people find out what’s happening? (friends/ family/ neighbours, social media, advertising and posters, local radio and newspapers)</a:t>
            </a:r>
          </a:p>
          <a:p>
            <a:pPr algn="l"/>
            <a:r>
              <a:rPr lang="en-GB" sz="1800" b="1" i="0" u="none" strike="noStrike" baseline="0" dirty="0">
                <a:latin typeface="Montserrat-SemiBold"/>
              </a:rPr>
              <a:t>• </a:t>
            </a:r>
            <a:r>
              <a:rPr lang="en-GB" sz="1800" b="0" i="0" u="none" strike="noStrike" baseline="0" dirty="0">
                <a:latin typeface="Montserrat-Light"/>
              </a:rPr>
              <a:t>Can everyone join in and mix? (accessible, friendly, inclusive, welcoming, free or affordable, digital access and skills)</a:t>
            </a:r>
          </a:p>
          <a:p>
            <a:pPr algn="l"/>
            <a:r>
              <a:rPr lang="en-GB" sz="1800" b="1" i="0" u="none" strike="noStrike" baseline="0" dirty="0">
                <a:latin typeface="Montserrat-SemiBold"/>
              </a:rPr>
              <a:t>• </a:t>
            </a:r>
            <a:r>
              <a:rPr lang="en-GB" sz="1800" b="0" i="0" u="none" strike="noStrike" baseline="0" dirty="0">
                <a:latin typeface="Montserrat-Light"/>
              </a:rPr>
              <a:t>Is there a mix of activities? (indoor and outdoor groups, kids clubs and pensioner clubs, community activities, events, specialist groups)</a:t>
            </a:r>
          </a:p>
          <a:p>
            <a:pPr algn="l"/>
            <a:r>
              <a:rPr lang="en-GB" sz="1800" b="1" i="0" u="none" strike="noStrike" baseline="0" dirty="0">
                <a:latin typeface="Montserrat-SemiBold"/>
              </a:rPr>
              <a:t>• </a:t>
            </a:r>
            <a:r>
              <a:rPr lang="en-GB" sz="1800" b="0" i="0" u="none" strike="noStrike" baseline="0" dirty="0">
                <a:latin typeface="Montserrat-Light"/>
              </a:rPr>
              <a:t>Would people come together in a crisis? (networks, support groups, resources)</a:t>
            </a:r>
          </a:p>
          <a:p>
            <a:pPr algn="l"/>
            <a:r>
              <a:rPr lang="en-GB" sz="1800" b="1" i="0" u="none" strike="noStrike" baseline="0" dirty="0">
                <a:latin typeface="Montserrat-SemiBold"/>
              </a:rPr>
              <a:t>• </a:t>
            </a:r>
            <a:r>
              <a:rPr lang="en-GB" sz="1800" b="0" i="0" u="none" strike="noStrike" baseline="0" dirty="0">
                <a:latin typeface="Montserrat-Light"/>
              </a:rPr>
              <a:t>Are there any gaps? (type of activities, type of spaces, use of spaces)</a:t>
            </a:r>
            <a:endParaRPr lang="en-GB" b="1" dirty="0"/>
          </a:p>
        </p:txBody>
      </p:sp>
      <p:sp>
        <p:nvSpPr>
          <p:cNvPr id="4" name="Slide Number Placeholder 3"/>
          <p:cNvSpPr>
            <a:spLocks noGrp="1"/>
          </p:cNvSpPr>
          <p:nvPr>
            <p:ph type="sldNum" sz="quarter" idx="5"/>
          </p:nvPr>
        </p:nvSpPr>
        <p:spPr/>
        <p:txBody>
          <a:bodyPr/>
          <a:lstStyle/>
          <a:p>
            <a:fld id="{3D35931F-EF85-4F75-A6E4-611E92A0AE8C}" type="slidenum">
              <a:rPr lang="en-GB" smtClean="0"/>
              <a:t>20</a:t>
            </a:fld>
            <a:endParaRPr lang="en-GB"/>
          </a:p>
        </p:txBody>
      </p:sp>
    </p:spTree>
    <p:extLst>
      <p:ext uri="{BB962C8B-B14F-4D97-AF65-F5344CB8AC3E}">
        <p14:creationId xmlns:p14="http://schemas.microsoft.com/office/powerpoint/2010/main" val="734938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dirty="0">
                <a:solidFill>
                  <a:schemeClr val="tx1"/>
                </a:solidFill>
                <a:latin typeface="Montserrat Light" panose="00000400000000000000" pitchFamily="2" charset="0"/>
              </a:rPr>
              <a:t>What could encourage people to move around in ways that avoid using petrol and diesel? Consider walking, wheeling, cycling, electric vehicles?</a:t>
            </a:r>
          </a:p>
          <a:p>
            <a:pPr marL="285750" indent="-285750">
              <a:buFont typeface="Arial" panose="020B0604020202020204" pitchFamily="34" charset="0"/>
              <a:buChar char="•"/>
            </a:pPr>
            <a:r>
              <a:rPr lang="en-GB" sz="1200" dirty="0">
                <a:solidFill>
                  <a:schemeClr val="tx1"/>
                </a:solidFill>
                <a:latin typeface="Montserrat Light" panose="00000400000000000000" pitchFamily="2" charset="0"/>
              </a:rPr>
              <a:t>How could people reduce the amount of travel done using petrol or diesel?</a:t>
            </a:r>
          </a:p>
          <a:p>
            <a:endParaRPr lang="en-GB" b="1" dirty="0"/>
          </a:p>
          <a:p>
            <a:pPr marL="285750" indent="-285750">
              <a:buFont typeface="Arial" panose="020B0604020202020204" pitchFamily="34" charset="0"/>
              <a:buChar char="•"/>
            </a:pPr>
            <a:r>
              <a:rPr lang="en-GB" sz="1200" dirty="0">
                <a:solidFill>
                  <a:schemeClr val="tx1"/>
                </a:solidFill>
                <a:latin typeface="Montserrat Light" panose="00000400000000000000" pitchFamily="2" charset="0"/>
              </a:rPr>
              <a:t>Is moving around in different weather conditions - for example, rain, snow, wind, and heat - possible for everyone?</a:t>
            </a:r>
          </a:p>
          <a:p>
            <a:pPr marL="285750" indent="-285750">
              <a:buFont typeface="Arial" panose="020B0604020202020204" pitchFamily="34" charset="0"/>
              <a:buChar char="•"/>
            </a:pPr>
            <a:r>
              <a:rPr lang="en-GB" sz="1200" dirty="0">
                <a:solidFill>
                  <a:schemeClr val="tx1"/>
                </a:solidFill>
                <a:latin typeface="Montserrat Light" panose="00000400000000000000" pitchFamily="2" charset="0"/>
              </a:rPr>
              <a:t>What alternative options are there? What would help to make active journeys more comfortable in all weathers?</a:t>
            </a:r>
          </a:p>
          <a:p>
            <a:endParaRPr lang="en-GB" b="1" dirty="0"/>
          </a:p>
        </p:txBody>
      </p:sp>
      <p:sp>
        <p:nvSpPr>
          <p:cNvPr id="4" name="Slide Number Placeholder 3"/>
          <p:cNvSpPr>
            <a:spLocks noGrp="1"/>
          </p:cNvSpPr>
          <p:nvPr>
            <p:ph type="sldNum" sz="quarter" idx="5"/>
          </p:nvPr>
        </p:nvSpPr>
        <p:spPr/>
        <p:txBody>
          <a:bodyPr/>
          <a:lstStyle/>
          <a:p>
            <a:fld id="{3D35931F-EF85-4F75-A6E4-611E92A0AE8C}" type="slidenum">
              <a:rPr lang="en-GB" smtClean="0"/>
              <a:t>3</a:t>
            </a:fld>
            <a:endParaRPr lang="en-GB"/>
          </a:p>
        </p:txBody>
      </p:sp>
    </p:spTree>
    <p:extLst>
      <p:ext uri="{BB962C8B-B14F-4D97-AF65-F5344CB8AC3E}">
        <p14:creationId xmlns:p14="http://schemas.microsoft.com/office/powerpoint/2010/main" val="1433460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dirty="0">
                <a:solidFill>
                  <a:schemeClr val="tx1"/>
                </a:solidFill>
                <a:latin typeface="Montserrat Light" panose="00000400000000000000" pitchFamily="2" charset="0"/>
              </a:rPr>
              <a:t>Are there opportunities for people to support each other to reduce their emissions? For example, informal sharing of bikes, cars, excess food, and other items to reduce waste?</a:t>
            </a:r>
          </a:p>
          <a:p>
            <a:pPr marL="285750" indent="-285750">
              <a:buFont typeface="Arial" panose="020B0604020202020204" pitchFamily="34" charset="0"/>
              <a:buChar char="•"/>
            </a:pPr>
            <a:endParaRPr lang="en-GB" sz="1200" dirty="0">
              <a:solidFill>
                <a:schemeClr val="tx1"/>
              </a:solidFill>
              <a:latin typeface="Montserrat Light" panose="000004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latin typeface="Montserrat Light" panose="00000400000000000000" pitchFamily="2" charset="0"/>
              </a:rPr>
              <a:t>In an emergency - such as flooding, heatwave - is everybody looked after? Think about vulnerable groups and their support needs (some effects can be long-lasting).</a:t>
            </a:r>
          </a:p>
          <a:p>
            <a:pPr marL="285750" indent="-285750">
              <a:buFont typeface="Arial" panose="020B0604020202020204" pitchFamily="34" charset="0"/>
              <a:buChar char="•"/>
            </a:pPr>
            <a:endParaRPr lang="en-GB" sz="1200" dirty="0">
              <a:solidFill>
                <a:schemeClr val="tx1"/>
              </a:solidFill>
              <a:latin typeface="Montserrat Light" panose="00000400000000000000" pitchFamily="2" charset="0"/>
            </a:endParaRPr>
          </a:p>
        </p:txBody>
      </p:sp>
      <p:sp>
        <p:nvSpPr>
          <p:cNvPr id="4" name="Slide Number Placeholder 3"/>
          <p:cNvSpPr>
            <a:spLocks noGrp="1"/>
          </p:cNvSpPr>
          <p:nvPr>
            <p:ph type="sldNum" sz="quarter" idx="5"/>
          </p:nvPr>
        </p:nvSpPr>
        <p:spPr/>
        <p:txBody>
          <a:bodyPr/>
          <a:lstStyle/>
          <a:p>
            <a:fld id="{3D35931F-EF85-4F75-A6E4-611E92A0AE8C}" type="slidenum">
              <a:rPr lang="en-GB" smtClean="0"/>
              <a:t>21</a:t>
            </a:fld>
            <a:endParaRPr lang="en-GB"/>
          </a:p>
        </p:txBody>
      </p:sp>
    </p:spTree>
    <p:extLst>
      <p:ext uri="{BB962C8B-B14F-4D97-AF65-F5344CB8AC3E}">
        <p14:creationId xmlns:p14="http://schemas.microsoft.com/office/powerpoint/2010/main" val="3375056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1" i="0" u="none" strike="noStrike" baseline="0" dirty="0">
                <a:latin typeface="Montserrat-Light"/>
              </a:rPr>
              <a:t>How a place looks, its history and what other people think of it can affect how we feel. A positive identity can also attract people and businesses to move into an area.</a:t>
            </a:r>
          </a:p>
          <a:p>
            <a:pPr algn="l"/>
            <a:endParaRPr lang="en-GB" sz="1800" b="1" i="0" u="none" strike="noStrike" baseline="0" dirty="0">
              <a:latin typeface="Montserrat-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dirty="0">
                <a:solidFill>
                  <a:srgbClr val="1A1A1A"/>
                </a:solidFill>
                <a:effectLst/>
                <a:latin typeface="Montserrat Light" panose="00000400000000000000" pitchFamily="2" charset="0"/>
              </a:rPr>
              <a:t>Things to Think About...</a:t>
            </a:r>
          </a:p>
          <a:p>
            <a:pPr marL="0" indent="0" algn="l">
              <a:buFont typeface="Arial" panose="020B0604020202020204" pitchFamily="34" charset="0"/>
              <a:buNone/>
            </a:pPr>
            <a:endParaRPr lang="en-GB" sz="1200" b="0" i="1" u="none" strike="noStrike" baseline="0" dirty="0">
              <a:solidFill>
                <a:srgbClr val="1A1A1A"/>
              </a:solidFill>
              <a:effectLst/>
              <a:latin typeface="Montserrat Light" panose="00000400000000000000" pitchFamily="2" charset="0"/>
            </a:endParaRPr>
          </a:p>
          <a:p>
            <a:pPr marL="285750" indent="-285750" algn="l">
              <a:buFont typeface="Arial" panose="020B0604020202020204" pitchFamily="34" charset="0"/>
              <a:buChar char="•"/>
            </a:pPr>
            <a:r>
              <a:rPr lang="en-GB" sz="1800" b="0" i="0" u="none" strike="noStrike" baseline="0" dirty="0">
                <a:latin typeface="Montserrat-Light"/>
              </a:rPr>
              <a:t>How strong is the sense of identity and belonging? (pride, neighbourliness, traditions, local groups)</a:t>
            </a:r>
          </a:p>
          <a:p>
            <a:pPr marL="285750" indent="-285750" algn="l">
              <a:buFont typeface="Arial" panose="020B0604020202020204" pitchFamily="34" charset="0"/>
              <a:buChar char="•"/>
            </a:pPr>
            <a:r>
              <a:rPr lang="en-GB" sz="1800" b="0" i="0" u="none" strike="noStrike" baseline="0" dirty="0">
                <a:latin typeface="Montserrat-Light"/>
              </a:rPr>
              <a:t>How does the community celebrate? (history/ heritage/ arts/ music/ culture, sports, public events, social media, our uniqueness, our inclusiveness)</a:t>
            </a:r>
          </a:p>
          <a:p>
            <a:pPr marL="285750" indent="-285750" algn="l">
              <a:buFont typeface="Arial" panose="020B0604020202020204" pitchFamily="34" charset="0"/>
              <a:buChar char="•"/>
            </a:pPr>
            <a:r>
              <a:rPr lang="en-GB" sz="1800" b="0" i="0" u="none" strike="noStrike" baseline="0" dirty="0">
                <a:latin typeface="Montserrat-Light"/>
              </a:rPr>
              <a:t>How involved are people in the community? (volunteering, sharing experiences, support networks, different groups, come together in a crisis)</a:t>
            </a:r>
          </a:p>
          <a:p>
            <a:pPr marL="285750" indent="-285750" algn="l">
              <a:buFont typeface="Arial" panose="020B0604020202020204" pitchFamily="34" charset="0"/>
              <a:buChar char="•"/>
            </a:pPr>
            <a:r>
              <a:rPr lang="en-GB" sz="1800" b="0" i="0" u="none" strike="noStrike" baseline="0" dirty="0">
                <a:latin typeface="Montserrat-Light"/>
              </a:rPr>
              <a:t>How welcoming are people in this place? (friendliness, tolerance and openness, all ages and ethnicities, for disabled people, language, culture)</a:t>
            </a:r>
          </a:p>
          <a:p>
            <a:pPr marL="285750" indent="-285750" algn="l">
              <a:buFont typeface="Arial" panose="020B0604020202020204" pitchFamily="34" charset="0"/>
              <a:buChar char="•"/>
            </a:pPr>
            <a:r>
              <a:rPr lang="en-GB" sz="1800" b="0" i="0" u="none" strike="noStrike" baseline="0" dirty="0">
                <a:latin typeface="Montserrat-Light"/>
              </a:rPr>
              <a:t>What do others think of the place and community? (reputation, profile, community)</a:t>
            </a:r>
            <a:endParaRPr lang="en-GB" sz="1200" b="0" i="0" u="none" strike="noStrike" baseline="0" dirty="0">
              <a:latin typeface="Montserrat-Light"/>
            </a:endParaRPr>
          </a:p>
          <a:p>
            <a:pPr algn="l"/>
            <a:endParaRPr lang="en-GB" b="1" dirty="0"/>
          </a:p>
        </p:txBody>
      </p:sp>
      <p:sp>
        <p:nvSpPr>
          <p:cNvPr id="4" name="Slide Number Placeholder 3"/>
          <p:cNvSpPr>
            <a:spLocks noGrp="1"/>
          </p:cNvSpPr>
          <p:nvPr>
            <p:ph type="sldNum" sz="quarter" idx="5"/>
          </p:nvPr>
        </p:nvSpPr>
        <p:spPr/>
        <p:txBody>
          <a:bodyPr/>
          <a:lstStyle/>
          <a:p>
            <a:fld id="{3D35931F-EF85-4F75-A6E4-611E92A0AE8C}" type="slidenum">
              <a:rPr lang="en-GB" smtClean="0"/>
              <a:t>22</a:t>
            </a:fld>
            <a:endParaRPr lang="en-GB"/>
          </a:p>
        </p:txBody>
      </p:sp>
    </p:spTree>
    <p:extLst>
      <p:ext uri="{BB962C8B-B14F-4D97-AF65-F5344CB8AC3E}">
        <p14:creationId xmlns:p14="http://schemas.microsoft.com/office/powerpoint/2010/main" val="2455657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dirty="0">
                <a:solidFill>
                  <a:schemeClr val="tx1"/>
                </a:solidFill>
                <a:latin typeface="Montserrat Light" panose="00000400000000000000" pitchFamily="2" charset="0"/>
              </a:rPr>
              <a:t>Does everyone feel that they can contribute to action taken to address climate change at a local level?</a:t>
            </a:r>
          </a:p>
          <a:p>
            <a:pPr marL="285750" indent="-285750">
              <a:buFont typeface="Arial" panose="020B0604020202020204" pitchFamily="34" charset="0"/>
              <a:buChar char="•"/>
            </a:pPr>
            <a:endParaRPr lang="en-GB" sz="1200" dirty="0">
              <a:solidFill>
                <a:schemeClr val="tx1"/>
              </a:solidFill>
              <a:latin typeface="Montserrat Light" panose="00000400000000000000" pitchFamily="2" charset="0"/>
            </a:endParaRPr>
          </a:p>
          <a:p>
            <a:pPr marL="285750" indent="-285750">
              <a:buFont typeface="Arial" panose="020B0604020202020204" pitchFamily="34" charset="0"/>
              <a:buChar char="•"/>
            </a:pPr>
            <a:r>
              <a:rPr lang="en-GB" sz="1200" dirty="0">
                <a:solidFill>
                  <a:schemeClr val="tx1"/>
                </a:solidFill>
                <a:latin typeface="Montserrat Light" panose="00000400000000000000" pitchFamily="2" charset="0"/>
              </a:rPr>
              <a:t>Is there a shared sense within the community that climate change is an issue that will affect everyone?</a:t>
            </a:r>
            <a:endParaRPr lang="en-GB" dirty="0">
              <a:solidFill>
                <a:schemeClr val="tx1"/>
              </a:solidFill>
              <a:latin typeface="Montserrat Light" panose="00000400000000000000" pitchFamily="2" charset="0"/>
            </a:endParaRPr>
          </a:p>
          <a:p>
            <a:endParaRPr lang="en-GB" dirty="0"/>
          </a:p>
        </p:txBody>
      </p:sp>
      <p:sp>
        <p:nvSpPr>
          <p:cNvPr id="4" name="Slide Number Placeholder 3"/>
          <p:cNvSpPr>
            <a:spLocks noGrp="1"/>
          </p:cNvSpPr>
          <p:nvPr>
            <p:ph type="sldNum" sz="quarter" idx="5"/>
          </p:nvPr>
        </p:nvSpPr>
        <p:spPr/>
        <p:txBody>
          <a:bodyPr/>
          <a:lstStyle/>
          <a:p>
            <a:fld id="{3D35931F-EF85-4F75-A6E4-611E92A0AE8C}" type="slidenum">
              <a:rPr lang="en-GB" smtClean="0"/>
              <a:t>23</a:t>
            </a:fld>
            <a:endParaRPr lang="en-GB"/>
          </a:p>
        </p:txBody>
      </p:sp>
    </p:spTree>
    <p:extLst>
      <p:ext uri="{BB962C8B-B14F-4D97-AF65-F5344CB8AC3E}">
        <p14:creationId xmlns:p14="http://schemas.microsoft.com/office/powerpoint/2010/main" val="1580240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1" i="0" u="none" strike="noStrike" baseline="0" dirty="0">
                <a:latin typeface="Montserrat-Light"/>
              </a:rPr>
              <a:t>How safe a place feels can support community activity, affect people’s wellbeing and influence how and where we spend our time. Good design and maintenance can make places feel safe by reducing crime and antisocial behaviour.</a:t>
            </a:r>
          </a:p>
          <a:p>
            <a:pPr algn="l"/>
            <a:endParaRPr lang="en-GB" sz="1800" b="1" i="0" u="none" strike="noStrike" baseline="0" dirty="0">
              <a:latin typeface="Montserrat-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dirty="0">
                <a:solidFill>
                  <a:srgbClr val="1A1A1A"/>
                </a:solidFill>
                <a:effectLst/>
                <a:latin typeface="Montserrat Light" panose="00000400000000000000" pitchFamily="2" charset="0"/>
              </a:rPr>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dirty="0">
              <a:solidFill>
                <a:srgbClr val="1A1A1A"/>
              </a:solidFill>
              <a:effectLst/>
              <a:latin typeface="Montserrat Light" panose="00000400000000000000" pitchFamily="2" charset="0"/>
            </a:endParaRPr>
          </a:p>
          <a:p>
            <a:pPr marL="285750" indent="-285750" algn="l">
              <a:buFont typeface="Arial" panose="020B0604020202020204" pitchFamily="34" charset="0"/>
              <a:buChar char="•"/>
            </a:pPr>
            <a:r>
              <a:rPr lang="en-GB" sz="1800" b="0" i="0" u="none" strike="noStrike" baseline="0" dirty="0">
                <a:latin typeface="Montserrat-Light"/>
              </a:rPr>
              <a:t>Does everyone feel safe in our place? (daytime, evening and night-time, children and teenagers, adults and older people, women)</a:t>
            </a:r>
          </a:p>
          <a:p>
            <a:pPr marL="285750" indent="-285750" algn="l">
              <a:buFont typeface="Arial" panose="020B0604020202020204" pitchFamily="34" charset="0"/>
              <a:buChar char="•"/>
            </a:pPr>
            <a:r>
              <a:rPr lang="en-GB" sz="1800" b="0" i="0" u="none" strike="noStrike" baseline="0" dirty="0">
                <a:latin typeface="Montserrat-Light"/>
              </a:rPr>
              <a:t>Are there physical barriers or areas that feel unsafe? (lighting, derelict buildings, empty homes, vacant land, overgrown areas, clean/ clear paths, flooding)</a:t>
            </a:r>
          </a:p>
          <a:p>
            <a:pPr marL="285750" indent="-285750" algn="l">
              <a:buFont typeface="Arial" panose="020B0604020202020204" pitchFamily="34" charset="0"/>
              <a:buChar char="•"/>
            </a:pPr>
            <a:r>
              <a:rPr lang="en-GB" sz="1800" b="0" i="0" u="none" strike="noStrike" baseline="0" dirty="0">
                <a:latin typeface="Montserrat-Light"/>
              </a:rPr>
              <a:t>Are there social issues? (freedom of speech, anti-social behaviour, hate crime, inequality, lack of diversity)</a:t>
            </a:r>
          </a:p>
          <a:p>
            <a:pPr marL="285750" indent="-285750" algn="l">
              <a:buFont typeface="Arial" panose="020B0604020202020204" pitchFamily="34" charset="0"/>
              <a:buChar char="•"/>
            </a:pPr>
            <a:r>
              <a:rPr lang="en-GB" sz="1800" b="0" i="0" u="none" strike="noStrike" baseline="0" dirty="0">
                <a:latin typeface="Montserrat-Light"/>
              </a:rPr>
              <a:t>How do we share our concerns? (neighbourhood watch, reporting crime, social media)</a:t>
            </a:r>
          </a:p>
          <a:p>
            <a:pPr marL="285750" indent="-285750" algn="l">
              <a:buFont typeface="Arial" panose="020B0604020202020204" pitchFamily="34" charset="0"/>
              <a:buChar char="•"/>
            </a:pPr>
            <a:r>
              <a:rPr lang="en-GB" sz="1800" b="0" i="0" u="none" strike="noStrike" baseline="0" dirty="0">
                <a:latin typeface="Montserrat-Light"/>
              </a:rPr>
              <a:t>Are there other issues? (litter and graffiti, hidden or unreported crimes, unsafe at specific times/ certain places, traffic speed and volume)</a:t>
            </a:r>
            <a:endParaRPr lang="en-GB" sz="1200" b="0" i="1" dirty="0">
              <a:solidFill>
                <a:srgbClr val="1A1A1A"/>
              </a:solidFill>
              <a:effectLst/>
              <a:latin typeface="Montserrat Light" panose="00000400000000000000" pitchFamily="2" charset="0"/>
            </a:endParaRPr>
          </a:p>
          <a:p>
            <a:pPr algn="l"/>
            <a:endParaRPr lang="en-GB" sz="1800" b="1" i="0" u="none" strike="noStrike" baseline="0" dirty="0">
              <a:latin typeface="Montserrat-Light"/>
            </a:endParaRPr>
          </a:p>
          <a:p>
            <a:pPr algn="l"/>
            <a:endParaRPr lang="en-GB" b="1" dirty="0"/>
          </a:p>
        </p:txBody>
      </p:sp>
      <p:sp>
        <p:nvSpPr>
          <p:cNvPr id="4" name="Slide Number Placeholder 3"/>
          <p:cNvSpPr>
            <a:spLocks noGrp="1"/>
          </p:cNvSpPr>
          <p:nvPr>
            <p:ph type="sldNum" sz="quarter" idx="5"/>
          </p:nvPr>
        </p:nvSpPr>
        <p:spPr/>
        <p:txBody>
          <a:bodyPr/>
          <a:lstStyle/>
          <a:p>
            <a:fld id="{3D35931F-EF85-4F75-A6E4-611E92A0AE8C}" type="slidenum">
              <a:rPr lang="en-GB" smtClean="0"/>
              <a:t>24</a:t>
            </a:fld>
            <a:endParaRPr lang="en-GB"/>
          </a:p>
        </p:txBody>
      </p:sp>
    </p:spTree>
    <p:extLst>
      <p:ext uri="{BB962C8B-B14F-4D97-AF65-F5344CB8AC3E}">
        <p14:creationId xmlns:p14="http://schemas.microsoft.com/office/powerpoint/2010/main" val="3519357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dirty="0">
                <a:solidFill>
                  <a:schemeClr val="tx1"/>
                </a:solidFill>
                <a:latin typeface="Montserrat Light" panose="00000400000000000000" pitchFamily="2" charset="0"/>
              </a:rPr>
              <a:t>How can we help people feel safer, so they don’t feel they need private cars to protect them?</a:t>
            </a:r>
          </a:p>
          <a:p>
            <a:pPr marL="285750" indent="-285750">
              <a:buFont typeface="Arial" panose="020B0604020202020204" pitchFamily="34" charset="0"/>
              <a:buChar char="•"/>
            </a:pPr>
            <a:endParaRPr lang="en-GB" sz="1200" dirty="0">
              <a:solidFill>
                <a:schemeClr val="tx1"/>
              </a:solidFill>
              <a:latin typeface="Montserrat Light" panose="000004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latin typeface="Montserrat Light" panose="00000400000000000000" pitchFamily="2" charset="0"/>
              </a:rPr>
              <a:t>Are there environmental or weather conditions which make this place feel unsafe? (Flooding, air quality, busy roads, ice, high winds, storm surges). </a:t>
            </a:r>
            <a:endParaRPr lang="en-GB" dirty="0">
              <a:solidFill>
                <a:schemeClr val="tx1"/>
              </a:solidFill>
              <a:latin typeface="Montserrat Light" panose="00000400000000000000" pitchFamily="2" charset="0"/>
            </a:endParaRPr>
          </a:p>
          <a:p>
            <a:pPr marL="285750" indent="-285750">
              <a:buFont typeface="Arial" panose="020B0604020202020204" pitchFamily="34" charset="0"/>
              <a:buChar char="•"/>
            </a:pPr>
            <a:endParaRPr lang="en-GB" sz="1200" dirty="0">
              <a:solidFill>
                <a:schemeClr val="tx1"/>
              </a:solidFill>
              <a:latin typeface="Montserrat Light" panose="00000400000000000000" pitchFamily="2" charset="0"/>
            </a:endParaRPr>
          </a:p>
          <a:p>
            <a:pPr marL="285750" indent="-285750">
              <a:buFont typeface="Arial" panose="020B0604020202020204" pitchFamily="34" charset="0"/>
              <a:buChar char="•"/>
            </a:pPr>
            <a:endParaRPr lang="en-GB" sz="1200" dirty="0">
              <a:solidFill>
                <a:schemeClr val="tx1"/>
              </a:solidFill>
              <a:latin typeface="Montserrat Light" panose="00000400000000000000" pitchFamily="2" charset="0"/>
            </a:endParaRPr>
          </a:p>
        </p:txBody>
      </p:sp>
      <p:sp>
        <p:nvSpPr>
          <p:cNvPr id="4" name="Slide Number Placeholder 3"/>
          <p:cNvSpPr>
            <a:spLocks noGrp="1"/>
          </p:cNvSpPr>
          <p:nvPr>
            <p:ph type="sldNum" sz="quarter" idx="5"/>
          </p:nvPr>
        </p:nvSpPr>
        <p:spPr/>
        <p:txBody>
          <a:bodyPr/>
          <a:lstStyle/>
          <a:p>
            <a:fld id="{3D35931F-EF85-4F75-A6E4-611E92A0AE8C}" type="slidenum">
              <a:rPr lang="en-GB" smtClean="0"/>
              <a:t>25</a:t>
            </a:fld>
            <a:endParaRPr lang="en-GB"/>
          </a:p>
        </p:txBody>
      </p:sp>
    </p:spTree>
    <p:extLst>
      <p:ext uri="{BB962C8B-B14F-4D97-AF65-F5344CB8AC3E}">
        <p14:creationId xmlns:p14="http://schemas.microsoft.com/office/powerpoint/2010/main" val="3062481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1" i="0" u="none" strike="noStrike" baseline="0" dirty="0">
                <a:latin typeface="Montserrat-Light"/>
              </a:rPr>
              <a:t>Places that are cared for can make us feel positive and secure, while those that are not looked after properly can affect people’s wellbeing.</a:t>
            </a:r>
            <a:endParaRPr lang="en-GB" sz="1800" b="1" i="1" dirty="0">
              <a:solidFill>
                <a:srgbClr val="1A1A1A"/>
              </a:solidFill>
              <a:effectLst/>
              <a:latin typeface="Montserrat Light" panose="000004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b="0" i="1" dirty="0">
              <a:solidFill>
                <a:srgbClr val="1A1A1A"/>
              </a:solidFill>
              <a:effectLst/>
              <a:latin typeface="Montserrat Light" panose="000004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i="1" dirty="0">
                <a:solidFill>
                  <a:srgbClr val="1A1A1A"/>
                </a:solidFill>
                <a:effectLst/>
                <a:latin typeface="Montserrat Light" panose="00000400000000000000" pitchFamily="2" charset="0"/>
              </a:rPr>
              <a:t>Things to Think About...</a:t>
            </a:r>
          </a:p>
          <a:p>
            <a:pPr marL="285750" indent="-285750" algn="l">
              <a:buFont typeface="Arial" panose="020B0604020202020204" pitchFamily="34" charset="0"/>
              <a:buChar char="•"/>
            </a:pPr>
            <a:endParaRPr lang="en-GB" sz="1800" b="0" i="0" u="none" strike="noStrike" baseline="0" dirty="0">
              <a:latin typeface="Montserrat-Light"/>
            </a:endParaRPr>
          </a:p>
          <a:p>
            <a:pPr marL="285750" indent="-285750" algn="l">
              <a:buFont typeface="Arial" panose="020B0604020202020204" pitchFamily="34" charset="0"/>
              <a:buChar char="•"/>
            </a:pPr>
            <a:r>
              <a:rPr lang="en-GB" sz="1800" b="0" i="0" u="none" strike="noStrike" baseline="0" dirty="0">
                <a:latin typeface="Montserrat-Light"/>
              </a:rPr>
              <a:t>Are buildings, streets and spaces maintained? (clean and safe, quick repairs, loved and cared for, accessible to everyone)</a:t>
            </a:r>
          </a:p>
          <a:p>
            <a:pPr marL="285750" indent="-285750" algn="l">
              <a:buFont typeface="Arial" panose="020B0604020202020204" pitchFamily="34" charset="0"/>
              <a:buChar char="•"/>
            </a:pPr>
            <a:r>
              <a:rPr lang="en-GB" sz="1800" b="0" i="0" u="none" strike="noStrike" baseline="0" dirty="0">
                <a:latin typeface="Montserrat-Light"/>
              </a:rPr>
              <a:t>Who helps to maintain our place? (council, community, businesses, others)</a:t>
            </a:r>
          </a:p>
          <a:p>
            <a:pPr marL="285750" indent="-285750" algn="l">
              <a:buFont typeface="Arial" panose="020B0604020202020204" pitchFamily="34" charset="0"/>
              <a:buChar char="•"/>
            </a:pPr>
            <a:r>
              <a:rPr lang="en-GB" sz="1800" b="0" i="0" u="none" strike="noStrike" baseline="0" dirty="0">
                <a:latin typeface="Montserrat-Light"/>
              </a:rPr>
              <a:t>Are there any challenges? (litter and fly-tipping, vandalism, pavement surfaces, changes to services, flooding, extreme weather)</a:t>
            </a:r>
          </a:p>
          <a:p>
            <a:pPr marL="285750" indent="-285750" algn="l">
              <a:buFont typeface="Arial" panose="020B0604020202020204" pitchFamily="34" charset="0"/>
              <a:buChar char="•"/>
            </a:pPr>
            <a:r>
              <a:rPr lang="en-GB" sz="1800" b="0" i="0" u="none" strike="noStrike" baseline="0" dirty="0">
                <a:latin typeface="Montserrat-Light"/>
              </a:rPr>
              <a:t>Do we report issues? (who to, online or to a person, is it easy, how responsive, does this lead to action)</a:t>
            </a:r>
          </a:p>
          <a:p>
            <a:pPr marL="285750" indent="-285750" algn="l">
              <a:buFont typeface="Arial" panose="020B0604020202020204" pitchFamily="34" charset="0"/>
              <a:buChar char="•"/>
            </a:pPr>
            <a:r>
              <a:rPr lang="en-GB" sz="1800" b="0" i="0" u="none" strike="noStrike" baseline="0" dirty="0">
                <a:latin typeface="Montserrat-Light"/>
              </a:rPr>
              <a:t>What are local services like? (cleaning, recycling, property maintenance)</a:t>
            </a:r>
            <a:endParaRPr lang="en-GB" dirty="0"/>
          </a:p>
        </p:txBody>
      </p:sp>
      <p:sp>
        <p:nvSpPr>
          <p:cNvPr id="4" name="Slide Number Placeholder 3"/>
          <p:cNvSpPr>
            <a:spLocks noGrp="1"/>
          </p:cNvSpPr>
          <p:nvPr>
            <p:ph type="sldNum" sz="quarter" idx="5"/>
          </p:nvPr>
        </p:nvSpPr>
        <p:spPr/>
        <p:txBody>
          <a:bodyPr/>
          <a:lstStyle/>
          <a:p>
            <a:fld id="{3D35931F-EF85-4F75-A6E4-611E92A0AE8C}" type="slidenum">
              <a:rPr lang="en-GB" smtClean="0"/>
              <a:t>26</a:t>
            </a:fld>
            <a:endParaRPr lang="en-GB"/>
          </a:p>
        </p:txBody>
      </p:sp>
    </p:spTree>
    <p:extLst>
      <p:ext uri="{BB962C8B-B14F-4D97-AF65-F5344CB8AC3E}">
        <p14:creationId xmlns:p14="http://schemas.microsoft.com/office/powerpoint/2010/main" val="4282727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Arial" panose="020B0604020202020204" pitchFamily="34" charset="0"/>
              <a:buChar char="•"/>
            </a:pPr>
            <a:r>
              <a:rPr lang="en-US" sz="1800" dirty="0">
                <a:effectLst/>
                <a:latin typeface="Montserrat Light" panose="00000400000000000000" pitchFamily="2" charset="0"/>
                <a:ea typeface="Arial" panose="020B0604020202020204" pitchFamily="34" charset="0"/>
                <a:cs typeface="Montserrat Light" panose="00000400000000000000" pitchFamily="2" charset="0"/>
              </a:rPr>
              <a:t>Are spaces for walking and cycling cared for and maintained? For example, to the same safe level as spaces for private vehicles?</a:t>
            </a:r>
          </a:p>
          <a:p>
            <a:pPr marL="342900" lvl="0" indent="-342900">
              <a:buFont typeface="Arial" panose="020B0604020202020204" pitchFamily="34" charset="0"/>
              <a:buChar char="•"/>
            </a:pPr>
            <a:endParaRPr lang="en-US" sz="1800" dirty="0">
              <a:effectLst/>
              <a:latin typeface="Montserrat Light" panose="00000400000000000000" pitchFamily="2" charset="0"/>
              <a:ea typeface="Arial" panose="020B0604020202020204" pitchFamily="34" charset="0"/>
              <a:cs typeface="Montserrat Light" panose="00000400000000000000" pitchFamily="2" charset="0"/>
            </a:endParaRPr>
          </a:p>
          <a:p>
            <a:pPr marL="342900" marR="318770" lvl="0" indent="-342900">
              <a:lnSpc>
                <a:spcPct val="115000"/>
              </a:lnSpc>
              <a:spcAft>
                <a:spcPts val="1200"/>
              </a:spcAft>
              <a:buFont typeface="Arial" panose="020B0604020202020204" pitchFamily="34" charset="0"/>
              <a:buChar char="•"/>
            </a:pPr>
            <a:r>
              <a:rPr lang="en-US" sz="1800" dirty="0">
                <a:effectLst/>
                <a:latin typeface="Montserrat Light" panose="00000400000000000000" pitchFamily="2" charset="0"/>
                <a:ea typeface="Arial" panose="020B0604020202020204" pitchFamily="34" charset="0"/>
                <a:cs typeface="Montserrat Light" panose="00000400000000000000" pitchFamily="2" charset="0"/>
              </a:rPr>
              <a:t>How do local buildings and infrastructure cope with the climate today? What about in the future?</a:t>
            </a:r>
            <a:endParaRPr lang="en-GB" sz="1800" dirty="0">
              <a:effectLst/>
              <a:latin typeface="Montserrat Light" panose="00000400000000000000" pitchFamily="2" charset="0"/>
              <a:ea typeface="Arial" panose="020B0604020202020204" pitchFamily="34" charset="0"/>
              <a:cs typeface="Montserrat Light" panose="00000400000000000000" pitchFamily="2" charset="0"/>
            </a:endParaRPr>
          </a:p>
          <a:p>
            <a:pPr marL="342900" marR="318770" lvl="0" indent="-342900">
              <a:lnSpc>
                <a:spcPct val="115000"/>
              </a:lnSpc>
              <a:spcAft>
                <a:spcPts val="1200"/>
              </a:spcAft>
              <a:buFont typeface="Arial" panose="020B0604020202020204" pitchFamily="34" charset="0"/>
              <a:buChar char="•"/>
            </a:pPr>
            <a:r>
              <a:rPr lang="en-US" sz="1800" dirty="0">
                <a:effectLst/>
                <a:latin typeface="Montserrat Light" panose="00000400000000000000" pitchFamily="2" charset="0"/>
                <a:ea typeface="Montserrat Light" panose="00000400000000000000" pitchFamily="2" charset="0"/>
                <a:cs typeface="Montserrat Light" panose="00000400000000000000" pitchFamily="2" charset="0"/>
              </a:rPr>
              <a:t>Are repairs carried out? Has there been damage or increased maintenance due to the weather? </a:t>
            </a:r>
            <a:endParaRPr lang="en-US" sz="1800" dirty="0">
              <a:effectLst/>
              <a:latin typeface="Montserrat Light" panose="00000400000000000000" pitchFamily="2" charset="0"/>
              <a:ea typeface="Arial" panose="020B0604020202020204" pitchFamily="34" charset="0"/>
              <a:cs typeface="Montserrat Light" panose="00000400000000000000" pitchFamily="2" charset="0"/>
            </a:endParaRPr>
          </a:p>
          <a:p>
            <a:pPr marL="342900" lvl="0" indent="-342900">
              <a:buFont typeface="Arial" panose="020B0604020202020204" pitchFamily="34" charset="0"/>
              <a:buChar char="•"/>
            </a:pPr>
            <a:endParaRPr lang="en-GB" sz="1800" dirty="0">
              <a:effectLst/>
              <a:latin typeface="Montserrat Light" panose="00000400000000000000" pitchFamily="2" charset="0"/>
              <a:ea typeface="Arial" panose="020B0604020202020204" pitchFamily="34" charset="0"/>
              <a:cs typeface="Montserrat Light" panose="00000400000000000000" pitchFamily="2" charset="0"/>
            </a:endParaRPr>
          </a:p>
        </p:txBody>
      </p:sp>
      <p:sp>
        <p:nvSpPr>
          <p:cNvPr id="4" name="Slide Number Placeholder 3"/>
          <p:cNvSpPr>
            <a:spLocks noGrp="1"/>
          </p:cNvSpPr>
          <p:nvPr>
            <p:ph type="sldNum" sz="quarter" idx="5"/>
          </p:nvPr>
        </p:nvSpPr>
        <p:spPr/>
        <p:txBody>
          <a:bodyPr/>
          <a:lstStyle/>
          <a:p>
            <a:fld id="{3D35931F-EF85-4F75-A6E4-611E92A0AE8C}" type="slidenum">
              <a:rPr lang="en-GB" smtClean="0"/>
              <a:t>27</a:t>
            </a:fld>
            <a:endParaRPr lang="en-GB"/>
          </a:p>
        </p:txBody>
      </p:sp>
    </p:spTree>
    <p:extLst>
      <p:ext uri="{BB962C8B-B14F-4D97-AF65-F5344CB8AC3E}">
        <p14:creationId xmlns:p14="http://schemas.microsoft.com/office/powerpoint/2010/main" val="1577045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1" i="0" u="none" strike="noStrike" baseline="0" dirty="0">
                <a:latin typeface="Montserrat-Light"/>
              </a:rPr>
              <a:t>Having a voice in decision-making can help to build stronger communities and better places. Having a sense of control can make people feel positive about their lives.</a:t>
            </a:r>
          </a:p>
          <a:p>
            <a:pPr algn="l"/>
            <a:endParaRPr lang="en-GB" sz="1800" b="1" i="0" u="none" strike="noStrike" baseline="0" dirty="0">
              <a:latin typeface="Montserrat-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dirty="0">
                <a:solidFill>
                  <a:srgbClr val="1A1A1A"/>
                </a:solidFill>
                <a:effectLst/>
                <a:latin typeface="Montserrat Light" panose="00000400000000000000" pitchFamily="2" charset="0"/>
              </a:rPr>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dirty="0">
              <a:solidFill>
                <a:srgbClr val="1A1A1A"/>
              </a:solidFill>
              <a:effectLst/>
              <a:latin typeface="Montserrat Light" panose="00000400000000000000" pitchFamily="2" charset="0"/>
            </a:endParaRPr>
          </a:p>
          <a:p>
            <a:pPr marL="285750" indent="-285750" algn="l">
              <a:buFont typeface="Arial" panose="020B0604020202020204" pitchFamily="34" charset="0"/>
              <a:buChar char="•"/>
            </a:pPr>
            <a:r>
              <a:rPr lang="en-GB" sz="1800" b="0" i="0" u="none" strike="noStrike" baseline="0" dirty="0">
                <a:latin typeface="Montserrat-Light"/>
              </a:rPr>
              <a:t>Does the community have a voice? (confidence to take part, getting involved, influencing decisions, doing things ourselves, do we know and successfully exercise our rights)</a:t>
            </a:r>
          </a:p>
          <a:p>
            <a:pPr marL="285750" indent="-285750" algn="l">
              <a:buFont typeface="Arial" panose="020B0604020202020204" pitchFamily="34" charset="0"/>
              <a:buChar char="•"/>
            </a:pPr>
            <a:r>
              <a:rPr lang="en-GB" sz="1800" b="0" i="0" u="none" strike="noStrike" baseline="0" dirty="0">
                <a:latin typeface="Montserrat-Light"/>
              </a:rPr>
              <a:t>Is the community listened to? (are our needs understood, who do we talk to, how are we consulted, more or less consultation)</a:t>
            </a:r>
          </a:p>
          <a:p>
            <a:pPr marL="285750" indent="-285750" algn="l">
              <a:buFont typeface="Arial" panose="020B0604020202020204" pitchFamily="34" charset="0"/>
              <a:buChar char="•"/>
            </a:pPr>
            <a:r>
              <a:rPr lang="en-GB" sz="1800" b="0" i="0" u="none" strike="noStrike" baseline="0" dirty="0">
                <a:latin typeface="Montserrat-Light"/>
              </a:rPr>
              <a:t>Are there effective local groups? (community council, residents’ association, business groups, charities or lobby groups, building/ user forums, social media)</a:t>
            </a:r>
          </a:p>
          <a:p>
            <a:pPr marL="285750" indent="-285750" algn="l">
              <a:buFont typeface="Arial" panose="020B0604020202020204" pitchFamily="34" charset="0"/>
              <a:buChar char="•"/>
            </a:pPr>
            <a:r>
              <a:rPr lang="en-GB" sz="1800" b="0" i="0" u="none" strike="noStrike" baseline="0" dirty="0">
                <a:latin typeface="Montserrat-Light"/>
              </a:rPr>
              <a:t>Do I feel able to take action on my own or with neighbours? (litter picking, local improvements, working together to take action)</a:t>
            </a:r>
          </a:p>
          <a:p>
            <a:pPr marL="285750" indent="-285750" algn="l">
              <a:buFont typeface="Arial" panose="020B0604020202020204" pitchFamily="34" charset="0"/>
              <a:buChar char="•"/>
            </a:pPr>
            <a:r>
              <a:rPr lang="en-GB" sz="1800" b="0" i="0" u="none" strike="noStrike" baseline="0" dirty="0">
                <a:latin typeface="Montserrat-Light"/>
              </a:rPr>
              <a:t>Are there barriers for some people? (clear language, online/ digital tools, hearing/ vision needs, disabled people, can everyone take part)</a:t>
            </a:r>
            <a:endParaRPr lang="en-GB" sz="1200" b="0" i="1" dirty="0">
              <a:solidFill>
                <a:srgbClr val="1A1A1A"/>
              </a:solidFill>
              <a:effectLst/>
              <a:latin typeface="Montserrat Light" panose="00000400000000000000" pitchFamily="2" charset="0"/>
            </a:endParaRPr>
          </a:p>
          <a:p>
            <a:pPr algn="l"/>
            <a:endParaRPr lang="en-GB" sz="1800" b="1" i="0" u="none" strike="noStrike" baseline="0" dirty="0">
              <a:latin typeface="Montserrat-Light"/>
            </a:endParaRPr>
          </a:p>
          <a:p>
            <a:pPr algn="l"/>
            <a:endParaRPr lang="en-GB" b="1" dirty="0"/>
          </a:p>
        </p:txBody>
      </p:sp>
      <p:sp>
        <p:nvSpPr>
          <p:cNvPr id="4" name="Slide Number Placeholder 3"/>
          <p:cNvSpPr>
            <a:spLocks noGrp="1"/>
          </p:cNvSpPr>
          <p:nvPr>
            <p:ph type="sldNum" sz="quarter" idx="5"/>
          </p:nvPr>
        </p:nvSpPr>
        <p:spPr/>
        <p:txBody>
          <a:bodyPr/>
          <a:lstStyle/>
          <a:p>
            <a:fld id="{3D35931F-EF85-4F75-A6E4-611E92A0AE8C}" type="slidenum">
              <a:rPr lang="en-GB" smtClean="0"/>
              <a:t>28</a:t>
            </a:fld>
            <a:endParaRPr lang="en-GB"/>
          </a:p>
        </p:txBody>
      </p:sp>
    </p:spTree>
    <p:extLst>
      <p:ext uri="{BB962C8B-B14F-4D97-AF65-F5344CB8AC3E}">
        <p14:creationId xmlns:p14="http://schemas.microsoft.com/office/powerpoint/2010/main" val="2651664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dirty="0">
                <a:solidFill>
                  <a:schemeClr val="tx1"/>
                </a:solidFill>
                <a:latin typeface="Montserrat Light" panose="00000400000000000000" pitchFamily="2" charset="0"/>
              </a:rPr>
              <a:t>Do all people in the place feel part of, and connected to, a vision and plan for a net zero future?</a:t>
            </a:r>
          </a:p>
          <a:p>
            <a:pPr marL="285750" indent="-285750">
              <a:buFont typeface="Arial" panose="020B0604020202020204" pitchFamily="34" charset="0"/>
              <a:buChar char="•"/>
            </a:pPr>
            <a:r>
              <a:rPr lang="en-GB" sz="1200" dirty="0">
                <a:solidFill>
                  <a:schemeClr val="tx1"/>
                </a:solidFill>
                <a:latin typeface="Montserrat Light" panose="00000400000000000000" pitchFamily="2" charset="0"/>
              </a:rPr>
              <a:t>Do people feel they have the tools and support they need to reduce their emissions?</a:t>
            </a:r>
          </a:p>
          <a:p>
            <a:pPr marL="285750" indent="-285750">
              <a:buFont typeface="Arial" panose="020B0604020202020204" pitchFamily="34" charset="0"/>
              <a:buChar char="•"/>
            </a:pPr>
            <a:endParaRPr lang="en-GB" sz="1200" dirty="0">
              <a:solidFill>
                <a:schemeClr val="tx1"/>
              </a:solidFill>
              <a:latin typeface="Montserrat Light" panose="00000400000000000000" pitchFamily="2" charset="0"/>
            </a:endParaRPr>
          </a:p>
          <a:p>
            <a:pPr marL="285750" indent="-285750">
              <a:buFont typeface="Arial" panose="020B0604020202020204" pitchFamily="34" charset="0"/>
              <a:buChar char="•"/>
            </a:pPr>
            <a:r>
              <a:rPr lang="en-GB" sz="1200" dirty="0">
                <a:solidFill>
                  <a:schemeClr val="tx1"/>
                </a:solidFill>
                <a:latin typeface="Montserrat Light" panose="00000400000000000000" pitchFamily="2" charset="0"/>
              </a:rPr>
              <a:t>Is there a positive vision for the community’s future? </a:t>
            </a:r>
          </a:p>
          <a:p>
            <a:pPr marL="285750" indent="-285750">
              <a:buFont typeface="Arial" panose="020B0604020202020204" pitchFamily="34" charset="0"/>
              <a:buChar char="•"/>
            </a:pPr>
            <a:r>
              <a:rPr lang="en-GB" sz="1200" dirty="0">
                <a:solidFill>
                  <a:schemeClr val="tx1"/>
                </a:solidFill>
                <a:latin typeface="Montserrat Light" panose="00000400000000000000" pitchFamily="2" charset="0"/>
              </a:rPr>
              <a:t>Does it include what the place may look like because of climate change?</a:t>
            </a:r>
          </a:p>
          <a:p>
            <a:endParaRPr lang="en-GB" dirty="0"/>
          </a:p>
        </p:txBody>
      </p:sp>
      <p:sp>
        <p:nvSpPr>
          <p:cNvPr id="4" name="Slide Number Placeholder 3"/>
          <p:cNvSpPr>
            <a:spLocks noGrp="1"/>
          </p:cNvSpPr>
          <p:nvPr>
            <p:ph type="sldNum" sz="quarter" idx="5"/>
          </p:nvPr>
        </p:nvSpPr>
        <p:spPr/>
        <p:txBody>
          <a:bodyPr/>
          <a:lstStyle/>
          <a:p>
            <a:fld id="{3D35931F-EF85-4F75-A6E4-611E92A0AE8C}" type="slidenum">
              <a:rPr lang="en-GB" smtClean="0"/>
              <a:t>29</a:t>
            </a:fld>
            <a:endParaRPr lang="en-GB"/>
          </a:p>
        </p:txBody>
      </p:sp>
    </p:spTree>
    <p:extLst>
      <p:ext uri="{BB962C8B-B14F-4D97-AF65-F5344CB8AC3E}">
        <p14:creationId xmlns:p14="http://schemas.microsoft.com/office/powerpoint/2010/main" val="10604129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Use the grey dots to plot on the group score, noting that this is just a quick average and that individual results will be analysed following the workshop. </a:t>
            </a:r>
          </a:p>
          <a:p>
            <a:pPr marL="171450" indent="-171450">
              <a:buFont typeface="Arial" panose="020B0604020202020204" pitchFamily="34" charset="0"/>
              <a:buChar char="•"/>
            </a:pPr>
            <a:r>
              <a:rPr lang="en-GB" dirty="0"/>
              <a:t>Use the green post its to highlight the categories with the highest score.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Use the red post its to highlight the categories with the lowest score that are areas for improvement.  </a:t>
            </a:r>
          </a:p>
        </p:txBody>
      </p:sp>
      <p:sp>
        <p:nvSpPr>
          <p:cNvPr id="4" name="Slide Number Placeholder 3"/>
          <p:cNvSpPr>
            <a:spLocks noGrp="1"/>
          </p:cNvSpPr>
          <p:nvPr>
            <p:ph type="sldNum" sz="quarter" idx="5"/>
          </p:nvPr>
        </p:nvSpPr>
        <p:spPr/>
        <p:txBody>
          <a:bodyPr/>
          <a:lstStyle/>
          <a:p>
            <a:fld id="{3D35931F-EF85-4F75-A6E4-611E92A0AE8C}" type="slidenum">
              <a:rPr lang="en-GB" smtClean="0"/>
              <a:t>30</a:t>
            </a:fld>
            <a:endParaRPr lang="en-GB"/>
          </a:p>
        </p:txBody>
      </p:sp>
    </p:spTree>
    <p:extLst>
      <p:ext uri="{BB962C8B-B14F-4D97-AF65-F5344CB8AC3E}">
        <p14:creationId xmlns:p14="http://schemas.microsoft.com/office/powerpoint/2010/main" val="1410621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1" i="0" u="none" strike="noStrike" baseline="0" dirty="0">
                <a:latin typeface="Montserrat-Light"/>
              </a:rPr>
              <a:t>Good public transport is accessible, affordable, reliable and well connected. This can reduce reliance on cars and encourage people to get around in ways that are better for the environment and for their health.</a:t>
            </a:r>
            <a:endParaRPr lang="en-GB" sz="1800" b="1" i="1" dirty="0">
              <a:solidFill>
                <a:srgbClr val="1A1A1A"/>
              </a:solidFill>
              <a:effectLst/>
              <a:latin typeface="Montserrat Light" panose="00000400000000000000" pitchFamily="2" charset="0"/>
            </a:endParaRPr>
          </a:p>
          <a:p>
            <a:pPr marL="0" indent="0" algn="l">
              <a:buFont typeface="Arial" panose="020B0604020202020204" pitchFamily="34" charset="0"/>
              <a:buNone/>
            </a:pPr>
            <a:endParaRPr lang="en-GB" sz="1800" b="0" i="1" dirty="0">
              <a:solidFill>
                <a:srgbClr val="1A1A1A"/>
              </a:solidFill>
              <a:effectLst/>
              <a:latin typeface="Montserrat Light" panose="00000400000000000000" pitchFamily="2" charset="0"/>
            </a:endParaRPr>
          </a:p>
          <a:p>
            <a:pPr marL="0" indent="0" algn="l">
              <a:buFont typeface="Arial" panose="020B0604020202020204" pitchFamily="34" charset="0"/>
              <a:buNone/>
            </a:pPr>
            <a:r>
              <a:rPr lang="en-GB" sz="1800" b="0" i="1" dirty="0">
                <a:solidFill>
                  <a:srgbClr val="1A1A1A"/>
                </a:solidFill>
                <a:effectLst/>
                <a:latin typeface="Montserrat Light" panose="00000400000000000000" pitchFamily="2" charset="0"/>
              </a:rPr>
              <a:t>Things to Think About...</a:t>
            </a:r>
            <a:endParaRPr lang="en-GB" sz="1800" b="0" i="0" u="none" strike="noStrike" baseline="0" dirty="0">
              <a:latin typeface="Montserrat-Light"/>
            </a:endParaRPr>
          </a:p>
          <a:p>
            <a:pPr marL="285750" indent="-285750" algn="l">
              <a:buFont typeface="Arial" panose="020B0604020202020204" pitchFamily="34" charset="0"/>
              <a:buChar char="•"/>
            </a:pPr>
            <a:r>
              <a:rPr lang="en-GB" sz="1800" b="0" i="0" u="none" strike="noStrike" baseline="0" dirty="0">
                <a:latin typeface="Montserrat-Light"/>
              </a:rPr>
              <a:t>Is public transport a good option? (safe and convenient, frequent and reliable, affordable, clean and comfortable, easy to change between services)</a:t>
            </a:r>
          </a:p>
          <a:p>
            <a:pPr marL="285750" indent="-285750" algn="l">
              <a:buFont typeface="Arial" panose="020B0604020202020204" pitchFamily="34" charset="0"/>
              <a:buChar char="•"/>
            </a:pPr>
            <a:r>
              <a:rPr lang="en-GB" sz="1800" b="0" i="0" u="none" strike="noStrike" baseline="0" dirty="0">
                <a:latin typeface="Montserrat-Light"/>
              </a:rPr>
              <a:t>Can everyone use services? (wheelchairs, prams, vision/ hearing impaired, cyclists, all weathers, all times)</a:t>
            </a:r>
          </a:p>
          <a:p>
            <a:pPr marL="285750" indent="-285750" algn="l">
              <a:buFont typeface="Arial" panose="020B0604020202020204" pitchFamily="34" charset="0"/>
              <a:buChar char="•"/>
            </a:pPr>
            <a:r>
              <a:rPr lang="en-GB" sz="1800" b="0" i="0" u="none" strike="noStrike" baseline="0" dirty="0">
                <a:latin typeface="Montserrat-Light"/>
              </a:rPr>
              <a:t>Do facilities and services have what people need? (toilets, seating, shelter from weather, visual/ audio help points, green/ low emissions, cycle storage, car parking)</a:t>
            </a:r>
          </a:p>
          <a:p>
            <a:pPr marL="285750" indent="-285750" algn="l">
              <a:buFont typeface="Arial" panose="020B0604020202020204" pitchFamily="34" charset="0"/>
              <a:buChar char="•"/>
            </a:pPr>
            <a:r>
              <a:rPr lang="en-GB" sz="1800" b="0" i="0" u="none" strike="noStrike" baseline="0" dirty="0">
                <a:latin typeface="Montserrat-Light"/>
              </a:rPr>
              <a:t>Is there information on services? (easy to find, easy to use, clear and accessible)</a:t>
            </a:r>
          </a:p>
          <a:p>
            <a:pPr marL="285750" indent="-285750" algn="l">
              <a:buFont typeface="Arial" panose="020B0604020202020204" pitchFamily="34" charset="0"/>
              <a:buChar char="•"/>
            </a:pPr>
            <a:r>
              <a:rPr lang="en-GB" sz="1800" b="0" i="0" u="none" strike="noStrike" baseline="0" dirty="0">
                <a:latin typeface="Montserrat-Light"/>
              </a:rPr>
              <a:t>Does the public transport system allow people to get to where they need to go if they can’t get there by walking, wheeling or cycling? (health centre, shops, work, to meet friends, parks)</a:t>
            </a:r>
            <a:endParaRPr lang="en-GB" dirty="0"/>
          </a:p>
        </p:txBody>
      </p:sp>
      <p:sp>
        <p:nvSpPr>
          <p:cNvPr id="4" name="Slide Number Placeholder 3"/>
          <p:cNvSpPr>
            <a:spLocks noGrp="1"/>
          </p:cNvSpPr>
          <p:nvPr>
            <p:ph type="sldNum" sz="quarter" idx="5"/>
          </p:nvPr>
        </p:nvSpPr>
        <p:spPr/>
        <p:txBody>
          <a:bodyPr/>
          <a:lstStyle/>
          <a:p>
            <a:fld id="{3D35931F-EF85-4F75-A6E4-611E92A0AE8C}" type="slidenum">
              <a:rPr lang="en-GB" smtClean="0"/>
              <a:t>4</a:t>
            </a:fld>
            <a:endParaRPr lang="en-GB"/>
          </a:p>
        </p:txBody>
      </p:sp>
    </p:spTree>
    <p:extLst>
      <p:ext uri="{BB962C8B-B14F-4D97-AF65-F5344CB8AC3E}">
        <p14:creationId xmlns:p14="http://schemas.microsoft.com/office/powerpoint/2010/main" val="2455732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35931F-EF85-4F75-A6E4-611E92A0AE8C}" type="slidenum">
              <a:rPr lang="en-GB" smtClean="0"/>
              <a:t>31</a:t>
            </a:fld>
            <a:endParaRPr lang="en-GB"/>
          </a:p>
        </p:txBody>
      </p:sp>
    </p:spTree>
    <p:extLst>
      <p:ext uri="{BB962C8B-B14F-4D97-AF65-F5344CB8AC3E}">
        <p14:creationId xmlns:p14="http://schemas.microsoft.com/office/powerpoint/2010/main" val="617600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latin typeface="Montserrat Light" panose="00000400000000000000" pitchFamily="2" charset="0"/>
              </a:rPr>
              <a:t>What would support people to use public transport more? How could we reduce or replace car 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Montserrat Light" panose="00000400000000000000" pitchFamily="2" charset="0"/>
            </a:endParaRPr>
          </a:p>
          <a:p>
            <a:pPr marL="285750" indent="-285750">
              <a:buFont typeface="Arial" panose="020B0604020202020204" pitchFamily="34" charset="0"/>
              <a:buChar char="•"/>
            </a:pPr>
            <a:r>
              <a:rPr lang="en-GB" sz="1200" dirty="0">
                <a:solidFill>
                  <a:schemeClr val="tx1"/>
                </a:solidFill>
                <a:latin typeface="Montserrat Light" panose="00000400000000000000" pitchFamily="2" charset="0"/>
              </a:rPr>
              <a:t>Are there delays or cancellations due to the weather?</a:t>
            </a:r>
          </a:p>
          <a:p>
            <a:pPr marL="285750" indent="-285750">
              <a:buFont typeface="Arial" panose="020B0604020202020204" pitchFamily="34" charset="0"/>
              <a:buChar char="•"/>
            </a:pPr>
            <a:r>
              <a:rPr lang="en-GB" sz="1200" dirty="0">
                <a:solidFill>
                  <a:schemeClr val="tx1"/>
                </a:solidFill>
                <a:latin typeface="Montserrat Light" panose="00000400000000000000" pitchFamily="2" charset="0"/>
              </a:rPr>
              <a:t>What do people do?</a:t>
            </a:r>
          </a:p>
          <a:p>
            <a:pPr marL="285750" indent="-285750">
              <a:buFont typeface="Arial" panose="020B0604020202020204" pitchFamily="34" charset="0"/>
              <a:buChar char="•"/>
            </a:pPr>
            <a:r>
              <a:rPr lang="en-GB" sz="1200" dirty="0">
                <a:solidFill>
                  <a:schemeClr val="tx1"/>
                </a:solidFill>
                <a:latin typeface="Montserrat Light" panose="00000400000000000000" pitchFamily="2" charset="0"/>
              </a:rPr>
              <a:t>How could we make it more comfortable to use public transport - waiting for it and travelling on it - in any weather?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Montserrat Light" panose="00000400000000000000" pitchFamily="2" charset="0"/>
            </a:endParaRPr>
          </a:p>
          <a:p>
            <a:pPr marL="285750" indent="-285750">
              <a:buFont typeface="Arial" panose="020B0604020202020204" pitchFamily="34" charset="0"/>
              <a:buChar char="•"/>
            </a:pPr>
            <a:endParaRPr lang="en-GB" sz="1200" dirty="0">
              <a:solidFill>
                <a:schemeClr val="tx1"/>
              </a:solidFill>
              <a:latin typeface="Montserrat Light" panose="00000400000000000000" pitchFamily="2" charset="0"/>
            </a:endParaRPr>
          </a:p>
        </p:txBody>
      </p:sp>
      <p:sp>
        <p:nvSpPr>
          <p:cNvPr id="4" name="Slide Number Placeholder 3"/>
          <p:cNvSpPr>
            <a:spLocks noGrp="1"/>
          </p:cNvSpPr>
          <p:nvPr>
            <p:ph type="sldNum" sz="quarter" idx="5"/>
          </p:nvPr>
        </p:nvSpPr>
        <p:spPr/>
        <p:txBody>
          <a:bodyPr/>
          <a:lstStyle/>
          <a:p>
            <a:fld id="{3D35931F-EF85-4F75-A6E4-611E92A0AE8C}" type="slidenum">
              <a:rPr lang="en-GB" smtClean="0"/>
              <a:t>5</a:t>
            </a:fld>
            <a:endParaRPr lang="en-GB"/>
          </a:p>
        </p:txBody>
      </p:sp>
    </p:spTree>
    <p:extLst>
      <p:ext uri="{BB962C8B-B14F-4D97-AF65-F5344CB8AC3E}">
        <p14:creationId xmlns:p14="http://schemas.microsoft.com/office/powerpoint/2010/main" val="593240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1" i="0" u="none" strike="noStrike" baseline="0" dirty="0">
                <a:latin typeface="Montserrat-Light"/>
              </a:rPr>
              <a:t>Traffic and parking affects how people move around. Good arrangements can help people to get the most out of their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1" dirty="0">
              <a:solidFill>
                <a:srgbClr val="1A1A1A"/>
              </a:solidFill>
              <a:effectLst/>
              <a:latin typeface="Montserrat Light" panose="000004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1" dirty="0">
                <a:solidFill>
                  <a:srgbClr val="1A1A1A"/>
                </a:solidFill>
                <a:effectLst/>
                <a:latin typeface="Montserrat Light" panose="00000400000000000000" pitchFamily="2" charset="0"/>
              </a:rPr>
              <a:t>Things to Think About...</a:t>
            </a:r>
            <a:endParaRPr lang="en-GB" sz="1800" b="1" i="0" u="none" strike="noStrike" baseline="0" dirty="0">
              <a:latin typeface="Montserrat-Light"/>
            </a:endParaRPr>
          </a:p>
          <a:p>
            <a:pPr marL="285750" indent="-285750" algn="l">
              <a:buFont typeface="Arial" panose="020B0604020202020204" pitchFamily="34" charset="0"/>
              <a:buChar char="•"/>
            </a:pPr>
            <a:r>
              <a:rPr lang="en-GB" sz="1800" b="0" i="0" u="none" strike="noStrike" baseline="0" dirty="0">
                <a:latin typeface="Montserrat-Light"/>
              </a:rPr>
              <a:t>Do people have priority over vehicles? (traffic calming measures, good pedestrian routes, safe road crossing points)</a:t>
            </a:r>
          </a:p>
          <a:p>
            <a:pPr marL="285750" indent="-285750" algn="l">
              <a:buFont typeface="Arial" panose="020B0604020202020204" pitchFamily="34" charset="0"/>
              <a:buChar char="•"/>
            </a:pPr>
            <a:r>
              <a:rPr lang="en-GB" sz="1800" b="0" i="0" u="none" strike="noStrike" baseline="0" dirty="0">
                <a:latin typeface="Montserrat-Light"/>
              </a:rPr>
              <a:t>How does traffic affect people? (congestion, speed, pollution, noise, fear of vehicles or bicycles, delivery vehicles)</a:t>
            </a:r>
          </a:p>
          <a:p>
            <a:pPr marL="285750" indent="-285750" algn="l">
              <a:buFont typeface="Arial" panose="020B0604020202020204" pitchFamily="34" charset="0"/>
              <a:buChar char="•"/>
            </a:pPr>
            <a:r>
              <a:rPr lang="en-GB" sz="1800" b="0" i="0" u="none" strike="noStrike" baseline="0" dirty="0">
                <a:latin typeface="Montserrat-Light"/>
              </a:rPr>
              <a:t>What impact does parking have? (on walking, wheeling and cycling, accessibility of pavements, attractiveness of the area)</a:t>
            </a:r>
          </a:p>
          <a:p>
            <a:pPr marL="285750" indent="-285750" algn="l">
              <a:buFont typeface="Arial" panose="020B0604020202020204" pitchFamily="34" charset="0"/>
              <a:buChar char="•"/>
            </a:pPr>
            <a:r>
              <a:rPr lang="en-GB" sz="1800" b="0" i="0" u="none" strike="noStrike" baseline="0" dirty="0">
                <a:latin typeface="Montserrat-Light"/>
              </a:rPr>
              <a:t>What is parking like? (safe and secure, in a convenient location, accessible for blue badge holders, cars/ bicycles, inconsiderate parking)</a:t>
            </a:r>
          </a:p>
          <a:p>
            <a:pPr marL="285750" indent="-285750" algn="l">
              <a:buFont typeface="Arial" panose="020B0604020202020204" pitchFamily="34" charset="0"/>
              <a:buChar char="•"/>
            </a:pPr>
            <a:r>
              <a:rPr lang="en-GB" sz="1800" b="0" i="0" u="none" strike="noStrike" baseline="0" dirty="0">
                <a:latin typeface="Montserrat-Light"/>
              </a:rPr>
              <a:t>Are there options for lower carbon travel? (bike hire or sharing schemes, </a:t>
            </a:r>
            <a:r>
              <a:rPr lang="en-GB" sz="1800" b="0" i="0" u="none" strike="noStrike" baseline="0" dirty="0" err="1">
                <a:latin typeface="Montserrat-Light"/>
              </a:rPr>
              <a:t>ebikes</a:t>
            </a:r>
            <a:r>
              <a:rPr lang="en-GB" sz="1800" b="0" i="0" u="none" strike="noStrike" baseline="0" dirty="0">
                <a:latin typeface="Montserrat-Light"/>
              </a:rPr>
              <a:t>, park and ride, car clubs, car sharing schemes, electric vehicle charging)</a:t>
            </a:r>
            <a:endParaRPr lang="en-GB" b="1" dirty="0"/>
          </a:p>
        </p:txBody>
      </p:sp>
      <p:sp>
        <p:nvSpPr>
          <p:cNvPr id="4" name="Slide Number Placeholder 3"/>
          <p:cNvSpPr>
            <a:spLocks noGrp="1"/>
          </p:cNvSpPr>
          <p:nvPr>
            <p:ph type="sldNum" sz="quarter" idx="5"/>
          </p:nvPr>
        </p:nvSpPr>
        <p:spPr/>
        <p:txBody>
          <a:bodyPr/>
          <a:lstStyle/>
          <a:p>
            <a:fld id="{3D35931F-EF85-4F75-A6E4-611E92A0AE8C}" type="slidenum">
              <a:rPr lang="en-GB" smtClean="0"/>
              <a:t>6</a:t>
            </a:fld>
            <a:endParaRPr lang="en-GB"/>
          </a:p>
        </p:txBody>
      </p:sp>
    </p:spTree>
    <p:extLst>
      <p:ext uri="{BB962C8B-B14F-4D97-AF65-F5344CB8AC3E}">
        <p14:creationId xmlns:p14="http://schemas.microsoft.com/office/powerpoint/2010/main" val="1787297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dirty="0">
                <a:solidFill>
                  <a:schemeClr val="tx1"/>
                </a:solidFill>
                <a:latin typeface="Montserrat Light" panose="00000400000000000000" pitchFamily="2" charset="0"/>
              </a:rPr>
              <a:t>How can we change our place so that cars are not the most convenient choice, especially for short journeys? This may involve traffic free spaces, dedicated active travel routes, e-bikes, changing where cars park.</a:t>
            </a:r>
          </a:p>
          <a:p>
            <a:pPr marL="285750" indent="-285750">
              <a:buFont typeface="Arial" panose="020B0604020202020204" pitchFamily="34" charset="0"/>
              <a:buChar char="•"/>
            </a:pPr>
            <a:r>
              <a:rPr lang="en-GB" sz="1200" dirty="0">
                <a:solidFill>
                  <a:schemeClr val="tx1"/>
                </a:solidFill>
                <a:latin typeface="Montserrat Light" panose="00000400000000000000" pitchFamily="2" charset="0"/>
              </a:rPr>
              <a:t>Is there safe parking available for alternatives such as mobility aids, buggies, cycles, electric cycles, including bigger cargo bikes and trike? </a:t>
            </a:r>
          </a:p>
          <a:p>
            <a:pPr marL="285750" indent="-285750">
              <a:buFont typeface="Arial" panose="020B0604020202020204" pitchFamily="34" charset="0"/>
              <a:buChar char="•"/>
            </a:pPr>
            <a:r>
              <a:rPr lang="en-GB" sz="1200" dirty="0">
                <a:solidFill>
                  <a:schemeClr val="tx1"/>
                </a:solidFill>
                <a:latin typeface="Montserrat Light" panose="00000400000000000000" pitchFamily="2" charset="0"/>
              </a:rPr>
              <a:t>What about parking and charging for electric cars?</a:t>
            </a:r>
          </a:p>
          <a:p>
            <a:pPr marL="285750" indent="-285750">
              <a:buFont typeface="Arial" panose="020B0604020202020204" pitchFamily="34" charset="0"/>
              <a:buChar char="•"/>
            </a:pPr>
            <a:r>
              <a:rPr lang="en-GB" sz="1200" dirty="0">
                <a:solidFill>
                  <a:schemeClr val="tx1"/>
                </a:solidFill>
                <a:latin typeface="Montserrat Light" panose="00000400000000000000" pitchFamily="2" charset="0"/>
              </a:rPr>
              <a:t>How could walking and cycling become the more convenient and appealing option?</a:t>
            </a:r>
          </a:p>
          <a:p>
            <a:pPr marL="285750" indent="-285750">
              <a:buFont typeface="Arial" panose="020B0604020202020204" pitchFamily="34" charset="0"/>
              <a:buChar char="•"/>
            </a:pPr>
            <a:endParaRPr lang="en-GB" sz="1200" dirty="0">
              <a:solidFill>
                <a:schemeClr val="tx1"/>
              </a:solidFill>
              <a:latin typeface="Montserrat Light" panose="00000400000000000000" pitchFamily="2" charset="0"/>
            </a:endParaRPr>
          </a:p>
          <a:p>
            <a:pPr marL="285750" indent="-285750">
              <a:buFont typeface="Arial" panose="020B0604020202020204" pitchFamily="34" charset="0"/>
              <a:buChar char="•"/>
            </a:pPr>
            <a:r>
              <a:rPr lang="en-GB" sz="1200" dirty="0">
                <a:solidFill>
                  <a:schemeClr val="tx1"/>
                </a:solidFill>
                <a:latin typeface="Montserrat Light" panose="00000400000000000000" pitchFamily="2" charset="0"/>
              </a:rPr>
              <a:t>Are there locations that a lot of people go to in good weather?</a:t>
            </a:r>
          </a:p>
          <a:p>
            <a:pPr marL="285750" indent="-285750">
              <a:buFont typeface="Arial" panose="020B0604020202020204" pitchFamily="34" charset="0"/>
              <a:buChar char="•"/>
            </a:pPr>
            <a:r>
              <a:rPr lang="en-GB" sz="1200" dirty="0">
                <a:solidFill>
                  <a:schemeClr val="tx1"/>
                </a:solidFill>
                <a:latin typeface="Montserrat Light" panose="00000400000000000000" pitchFamily="2" charset="0"/>
              </a:rPr>
              <a:t>Are there covered and secure cycling parking areas?</a:t>
            </a:r>
          </a:p>
          <a:p>
            <a:endParaRPr lang="en-GB" dirty="0"/>
          </a:p>
        </p:txBody>
      </p:sp>
      <p:sp>
        <p:nvSpPr>
          <p:cNvPr id="4" name="Slide Number Placeholder 3"/>
          <p:cNvSpPr>
            <a:spLocks noGrp="1"/>
          </p:cNvSpPr>
          <p:nvPr>
            <p:ph type="sldNum" sz="quarter" idx="5"/>
          </p:nvPr>
        </p:nvSpPr>
        <p:spPr/>
        <p:txBody>
          <a:bodyPr/>
          <a:lstStyle/>
          <a:p>
            <a:fld id="{3D35931F-EF85-4F75-A6E4-611E92A0AE8C}" type="slidenum">
              <a:rPr lang="en-GB" smtClean="0"/>
              <a:t>7</a:t>
            </a:fld>
            <a:endParaRPr lang="en-GB"/>
          </a:p>
        </p:txBody>
      </p:sp>
    </p:spTree>
    <p:extLst>
      <p:ext uri="{BB962C8B-B14F-4D97-AF65-F5344CB8AC3E}">
        <p14:creationId xmlns:p14="http://schemas.microsoft.com/office/powerpoint/2010/main" val="2320509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1" i="0" u="none" strike="noStrike" baseline="0" dirty="0">
                <a:latin typeface="Montserrat-Light"/>
              </a:rPr>
              <a:t>Buildings, landmarks, greenery, views and natural landscape can help to create an attractive place that people enjoy being in. Distinctive streets and spaces can help people to find their way around, and greener streets and spaces are not just good for wellbeing but also for the environment and for biodiversity.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dirty="0">
                <a:solidFill>
                  <a:srgbClr val="1A1A1A"/>
                </a:solidFill>
                <a:effectLst/>
                <a:latin typeface="Montserrat Light" panose="00000400000000000000" pitchFamily="2" charset="0"/>
              </a:rPr>
              <a:t>Things to Think About...</a:t>
            </a:r>
            <a:endParaRPr lang="en-GB" sz="1200" b="1" i="0" u="none" strike="noStrike" baseline="0" dirty="0">
              <a:latin typeface="Montserrat-Light"/>
            </a:endParaRPr>
          </a:p>
          <a:p>
            <a:pPr algn="l"/>
            <a:r>
              <a:rPr lang="en-GB" sz="1800" b="1" i="0" u="none" strike="noStrike" baseline="0" dirty="0">
                <a:latin typeface="BentonSansCompressed-Bold"/>
              </a:rPr>
              <a:t>Here are some things to think about:</a:t>
            </a:r>
          </a:p>
          <a:p>
            <a:pPr marL="285750" indent="-285750" algn="l">
              <a:buFont typeface="Arial" panose="020B0604020202020204" pitchFamily="34" charset="0"/>
              <a:buChar char="•"/>
            </a:pPr>
            <a:r>
              <a:rPr lang="en-GB" sz="1800" b="0" i="0" u="none" strike="noStrike" baseline="0" dirty="0">
                <a:latin typeface="Montserrat-Light"/>
              </a:rPr>
              <a:t>What are streets and spaces like? (welcoming, distinctive, pleasant, accessible, fun, sheltered, shaded, green, places to rest, adaptable)</a:t>
            </a:r>
          </a:p>
          <a:p>
            <a:pPr marL="285750" indent="-285750" algn="l">
              <a:buFont typeface="Arial" panose="020B0604020202020204" pitchFamily="34" charset="0"/>
              <a:buChar char="•"/>
            </a:pPr>
            <a:r>
              <a:rPr lang="en-GB" sz="1800" b="0" i="0" u="none" strike="noStrike" baseline="0" dirty="0">
                <a:latin typeface="Montserrat-Light"/>
              </a:rPr>
              <a:t>Are there points of interest? (local landmarks, historic features, public squares, parks and gardens, trees)</a:t>
            </a:r>
          </a:p>
          <a:p>
            <a:pPr marL="285750" indent="-285750" algn="l">
              <a:buFont typeface="Arial" panose="020B0604020202020204" pitchFamily="34" charset="0"/>
              <a:buChar char="•"/>
            </a:pPr>
            <a:r>
              <a:rPr lang="en-GB" sz="1800" b="0" i="0" u="none" strike="noStrike" baseline="0" dirty="0">
                <a:latin typeface="Montserrat-Light"/>
              </a:rPr>
              <a:t>Is it easy to find my way around? (good surfaces, visual features, well signposted, direct and easy routes to follow)</a:t>
            </a:r>
          </a:p>
          <a:p>
            <a:pPr marL="285750" indent="-285750" algn="l">
              <a:buFont typeface="Arial" panose="020B0604020202020204" pitchFamily="34" charset="0"/>
              <a:buChar char="•"/>
            </a:pPr>
            <a:r>
              <a:rPr lang="en-GB" sz="1800" b="0" i="0" u="none" strike="noStrike" baseline="0" dirty="0">
                <a:latin typeface="Montserrat-Light"/>
              </a:rPr>
              <a:t>How accessible are spaces for everyone? (pavement width, crossing points, tactile surfaces, dropped kerbs)</a:t>
            </a:r>
          </a:p>
          <a:p>
            <a:pPr marL="285750" indent="-285750" algn="l">
              <a:buFont typeface="Arial" panose="020B0604020202020204" pitchFamily="34" charset="0"/>
              <a:buChar char="•"/>
            </a:pPr>
            <a:r>
              <a:rPr lang="en-GB" sz="1800" b="0" i="0" u="none" strike="noStrike" baseline="0" dirty="0">
                <a:latin typeface="Montserrat-Light"/>
              </a:rPr>
              <a:t>Are there any challenges? (flooding, derelict buildings, vacant land, pollution, litter, lighting, busy roads, pavement clutter, illegal parking)</a:t>
            </a:r>
            <a:endParaRPr lang="en-GB" b="1" dirty="0"/>
          </a:p>
        </p:txBody>
      </p:sp>
      <p:sp>
        <p:nvSpPr>
          <p:cNvPr id="4" name="Slide Number Placeholder 3"/>
          <p:cNvSpPr>
            <a:spLocks noGrp="1"/>
          </p:cNvSpPr>
          <p:nvPr>
            <p:ph type="sldNum" sz="quarter" idx="5"/>
          </p:nvPr>
        </p:nvSpPr>
        <p:spPr/>
        <p:txBody>
          <a:bodyPr/>
          <a:lstStyle/>
          <a:p>
            <a:fld id="{3D35931F-EF85-4F75-A6E4-611E92A0AE8C}" type="slidenum">
              <a:rPr lang="en-GB" smtClean="0"/>
              <a:t>8</a:t>
            </a:fld>
            <a:endParaRPr lang="en-GB"/>
          </a:p>
        </p:txBody>
      </p:sp>
    </p:spTree>
    <p:extLst>
      <p:ext uri="{BB962C8B-B14F-4D97-AF65-F5344CB8AC3E}">
        <p14:creationId xmlns:p14="http://schemas.microsoft.com/office/powerpoint/2010/main" val="1549006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dirty="0">
                <a:solidFill>
                  <a:schemeClr val="tx1"/>
                </a:solidFill>
                <a:latin typeface="Montserrat Light" panose="00000400000000000000" pitchFamily="2" charset="0"/>
              </a:rPr>
              <a:t>Where could streets and spaces have trees and more green spaces? This can help to improve air quality, store carbon, and grow food?</a:t>
            </a:r>
          </a:p>
          <a:p>
            <a:pPr marL="285750" indent="-285750">
              <a:buFont typeface="Arial" panose="020B0604020202020204" pitchFamily="34" charset="0"/>
              <a:buChar char="•"/>
            </a:pPr>
            <a:r>
              <a:rPr lang="en-GB" sz="1200" dirty="0">
                <a:solidFill>
                  <a:schemeClr val="tx1"/>
                </a:solidFill>
                <a:latin typeface="Montserrat Light" panose="00000400000000000000" pitchFamily="2" charset="0"/>
              </a:rPr>
              <a:t>How can we enhance streets to make them an appealing place to spend time and carry out daily activities on foot?</a:t>
            </a:r>
          </a:p>
          <a:p>
            <a:pPr marL="285750" indent="-285750">
              <a:buFont typeface="Arial" panose="020B0604020202020204" pitchFamily="34" charset="0"/>
              <a:buChar char="•"/>
            </a:pPr>
            <a:r>
              <a:rPr lang="en-GB" sz="1200" dirty="0">
                <a:solidFill>
                  <a:schemeClr val="tx1"/>
                </a:solidFill>
                <a:latin typeface="Montserrat Light" panose="00000400000000000000" pitchFamily="2" charset="0"/>
              </a:rPr>
              <a:t>How can we make streets safe and inclusive for everyone? Including those with physical and sensory disabilities?</a:t>
            </a:r>
          </a:p>
          <a:p>
            <a:pPr marL="285750" indent="-285750">
              <a:buFont typeface="Arial" panose="020B0604020202020204" pitchFamily="34" charset="0"/>
              <a:buChar char="•"/>
            </a:pPr>
            <a:endParaRPr lang="en-GB" sz="1200" dirty="0">
              <a:solidFill>
                <a:schemeClr val="tx1"/>
              </a:solidFill>
              <a:latin typeface="Montserrat Light" panose="00000400000000000000" pitchFamily="2" charset="0"/>
            </a:endParaRPr>
          </a:p>
          <a:p>
            <a:pPr marL="285750" indent="-285750">
              <a:buFont typeface="Arial" panose="020B0604020202020204" pitchFamily="34" charset="0"/>
              <a:buChar char="•"/>
            </a:pPr>
            <a:r>
              <a:rPr lang="en-GB" sz="1200" dirty="0">
                <a:solidFill>
                  <a:schemeClr val="tx1"/>
                </a:solidFill>
                <a:latin typeface="Montserrat Light" panose="00000400000000000000" pitchFamily="2" charset="0"/>
              </a:rPr>
              <a:t>How can we make sure streets and spaces are still safe and pleasant places to walk, meet or socialise even in bad weather?</a:t>
            </a:r>
          </a:p>
          <a:p>
            <a:pPr marL="285750" indent="-285750">
              <a:buFont typeface="Arial" panose="020B0604020202020204" pitchFamily="34" charset="0"/>
              <a:buChar char="•"/>
            </a:pPr>
            <a:r>
              <a:rPr lang="en-GB" sz="1200" dirty="0">
                <a:solidFill>
                  <a:schemeClr val="tx1"/>
                </a:solidFill>
                <a:latin typeface="Montserrat Light" panose="00000400000000000000" pitchFamily="2" charset="0"/>
              </a:rPr>
              <a:t>Or do they go elsewhere?</a:t>
            </a:r>
          </a:p>
          <a:p>
            <a:pPr marL="285750" indent="-285750">
              <a:buFont typeface="Arial" panose="020B0604020202020204" pitchFamily="34" charset="0"/>
              <a:buChar char="•"/>
            </a:pPr>
            <a:r>
              <a:rPr lang="en-GB" sz="1200" dirty="0">
                <a:solidFill>
                  <a:schemeClr val="tx1"/>
                </a:solidFill>
                <a:latin typeface="Montserrat Light" panose="00000400000000000000" pitchFamily="2" charset="0"/>
              </a:rPr>
              <a:t>Are high temperatures an issue in areas where there is no shade?</a:t>
            </a:r>
          </a:p>
          <a:p>
            <a:pPr marL="285750" indent="-285750">
              <a:buFont typeface="Arial" panose="020B0604020202020204" pitchFamily="34" charset="0"/>
              <a:buChar char="•"/>
            </a:pPr>
            <a:r>
              <a:rPr lang="en-GB" sz="1200" dirty="0">
                <a:solidFill>
                  <a:schemeClr val="tx1"/>
                </a:solidFill>
                <a:latin typeface="Montserrat Light" panose="00000400000000000000" pitchFamily="2" charset="0"/>
              </a:rPr>
              <a:t>Could streets and urban spaces be rearranged to make room for trees and greenspace? These can provide benefits in reducing temperature extremes and surface water flooding.</a:t>
            </a:r>
          </a:p>
          <a:p>
            <a:pPr marL="285750" indent="-285750">
              <a:buFont typeface="Arial" panose="020B0604020202020204" pitchFamily="34" charset="0"/>
              <a:buChar char="•"/>
            </a:pPr>
            <a:endParaRPr lang="en-GB" sz="1200" dirty="0">
              <a:solidFill>
                <a:schemeClr val="tx1"/>
              </a:solidFill>
              <a:latin typeface="Montserrat Light" panose="00000400000000000000" pitchFamily="2" charset="0"/>
            </a:endParaRPr>
          </a:p>
        </p:txBody>
      </p:sp>
      <p:sp>
        <p:nvSpPr>
          <p:cNvPr id="4" name="Slide Number Placeholder 3"/>
          <p:cNvSpPr>
            <a:spLocks noGrp="1"/>
          </p:cNvSpPr>
          <p:nvPr>
            <p:ph type="sldNum" sz="quarter" idx="5"/>
          </p:nvPr>
        </p:nvSpPr>
        <p:spPr/>
        <p:txBody>
          <a:bodyPr/>
          <a:lstStyle/>
          <a:p>
            <a:fld id="{3D35931F-EF85-4F75-A6E4-611E92A0AE8C}" type="slidenum">
              <a:rPr lang="en-GB" smtClean="0"/>
              <a:t>9</a:t>
            </a:fld>
            <a:endParaRPr lang="en-GB"/>
          </a:p>
        </p:txBody>
      </p:sp>
    </p:spTree>
    <p:extLst>
      <p:ext uri="{BB962C8B-B14F-4D97-AF65-F5344CB8AC3E}">
        <p14:creationId xmlns:p14="http://schemas.microsoft.com/office/powerpoint/2010/main" val="2863499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1" i="0" u="none" strike="noStrike" baseline="0" dirty="0">
                <a:latin typeface="Montserrat-Light"/>
              </a:rPr>
              <a:t>Good quality natural spaces provide many benefits – improving health and wellbeing, supporting wildlife, reducing flooding, and improving air quality.</a:t>
            </a:r>
          </a:p>
          <a:p>
            <a:pPr algn="l"/>
            <a:r>
              <a:rPr lang="en-GB" sz="1800" b="1" i="0" u="none" strike="noStrike" baseline="0" dirty="0">
                <a:latin typeface="Montserrat-Light"/>
              </a:rPr>
              <a:t>This includes parks and woodlands, fields, streams, canals and rivers, the coastline, green spaces alongside paths and roads, and tree-lined streets.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1" dirty="0">
                <a:solidFill>
                  <a:srgbClr val="1A1A1A"/>
                </a:solidFill>
                <a:effectLst/>
                <a:latin typeface="Montserrat Light" panose="00000400000000000000" pitchFamily="2" charset="0"/>
              </a:rPr>
              <a:t>Things to Think About...</a:t>
            </a:r>
            <a:endParaRPr lang="en-GB" sz="1800" b="1" i="0" u="none" strike="noStrike" baseline="0" dirty="0">
              <a:latin typeface="Montserrat-Light"/>
            </a:endParaRPr>
          </a:p>
          <a:p>
            <a:pPr marL="285750" indent="-285750" algn="l">
              <a:buFont typeface="Arial" panose="020B0604020202020204" pitchFamily="34" charset="0"/>
              <a:buChar char="•"/>
            </a:pPr>
            <a:r>
              <a:rPr lang="en-GB" sz="1800" b="0" i="0" u="none" strike="noStrike" baseline="0" dirty="0">
                <a:latin typeface="Montserrat-Light"/>
              </a:rPr>
              <a:t>What kind of natural spaces are there? (welcoming, easy to get to, accessible, safe and secure, well-connected, meets my needs)</a:t>
            </a:r>
          </a:p>
          <a:p>
            <a:pPr marL="285750" indent="-285750" algn="l">
              <a:buFont typeface="Arial" panose="020B0604020202020204" pitchFamily="34" charset="0"/>
              <a:buChar char="•"/>
            </a:pPr>
            <a:r>
              <a:rPr lang="en-GB" sz="1800" b="0" i="0" u="none" strike="noStrike" baseline="0" dirty="0">
                <a:latin typeface="Montserrat-Light"/>
              </a:rPr>
              <a:t>Can everyone use the spaces? (disabled people, dog walking, prams and buggies, walking and cycling, local food growing, playing, places to rest)</a:t>
            </a:r>
          </a:p>
          <a:p>
            <a:pPr marL="285750" indent="-285750" algn="l">
              <a:buFont typeface="Arial" panose="020B0604020202020204" pitchFamily="34" charset="0"/>
              <a:buChar char="•"/>
            </a:pPr>
            <a:r>
              <a:rPr lang="en-GB" sz="1800" b="0" i="0" u="none" strike="noStrike" baseline="0" dirty="0">
                <a:latin typeface="Montserrat-Light"/>
              </a:rPr>
              <a:t>Are spaces looked after? (clean, safe, in good order, community volunteers)</a:t>
            </a:r>
          </a:p>
          <a:p>
            <a:pPr marL="285750" indent="-285750" algn="l">
              <a:buFont typeface="Arial" panose="020B0604020202020204" pitchFamily="34" charset="0"/>
              <a:buChar char="•"/>
            </a:pPr>
            <a:r>
              <a:rPr lang="en-GB" sz="1800" b="0" i="0" u="none" strike="noStrike" baseline="0" dirty="0">
                <a:latin typeface="Montserrat-Light"/>
              </a:rPr>
              <a:t>What stops people using spaces? (litter, noise, dog fouling, surface mud/ dirt, air quality, flooding, no seating, overcrowding, no toilets)</a:t>
            </a:r>
          </a:p>
          <a:p>
            <a:pPr marL="285750" indent="-285750" algn="l">
              <a:buFont typeface="Arial" panose="020B0604020202020204" pitchFamily="34" charset="0"/>
              <a:buChar char="•"/>
            </a:pPr>
            <a:r>
              <a:rPr lang="en-GB" sz="1800" b="0" i="0" u="none" strike="noStrike" baseline="0" dirty="0">
                <a:latin typeface="Montserrat-Light"/>
              </a:rPr>
              <a:t>How can natural spaces work better for us? (drainage, rewilding, protect and encourage wildlife and nature, tree planting, cleaner air, shade)</a:t>
            </a:r>
            <a:endParaRPr lang="en-GB" b="1" dirty="0"/>
          </a:p>
        </p:txBody>
      </p:sp>
      <p:sp>
        <p:nvSpPr>
          <p:cNvPr id="4" name="Slide Number Placeholder 3"/>
          <p:cNvSpPr>
            <a:spLocks noGrp="1"/>
          </p:cNvSpPr>
          <p:nvPr>
            <p:ph type="sldNum" sz="quarter" idx="5"/>
          </p:nvPr>
        </p:nvSpPr>
        <p:spPr/>
        <p:txBody>
          <a:bodyPr/>
          <a:lstStyle/>
          <a:p>
            <a:fld id="{3D35931F-EF85-4F75-A6E4-611E92A0AE8C}" type="slidenum">
              <a:rPr lang="en-GB" smtClean="0"/>
              <a:t>10</a:t>
            </a:fld>
            <a:endParaRPr lang="en-GB"/>
          </a:p>
        </p:txBody>
      </p:sp>
    </p:spTree>
    <p:extLst>
      <p:ext uri="{BB962C8B-B14F-4D97-AF65-F5344CB8AC3E}">
        <p14:creationId xmlns:p14="http://schemas.microsoft.com/office/powerpoint/2010/main" val="33506630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hyperlink" Target="http://www.ourplace.scot/about-place-standard"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84C5C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6A6361-483A-A08B-420D-6019C6F9D5FE}"/>
              </a:ext>
            </a:extLst>
          </p:cNvPr>
          <p:cNvSpPr>
            <a:spLocks noChangeArrowheads="1"/>
          </p:cNvSpPr>
          <p:nvPr userDrawn="1"/>
        </p:nvSpPr>
        <p:spPr bwMode="auto">
          <a:xfrm>
            <a:off x="4742925" y="0"/>
            <a:ext cx="7534275" cy="7036938"/>
          </a:xfrm>
          <a:prstGeom prst="rect">
            <a:avLst/>
          </a:prstGeom>
          <a:solidFill>
            <a:srgbClr val="E4E5E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8" name="Rectangle 7">
            <a:extLst>
              <a:ext uri="{FF2B5EF4-FFF2-40B4-BE49-F238E27FC236}">
                <a16:creationId xmlns:a16="http://schemas.microsoft.com/office/drawing/2014/main" id="{C26D5955-FB47-72B5-9E34-A262AA17130D}"/>
              </a:ext>
            </a:extLst>
          </p:cNvPr>
          <p:cNvSpPr>
            <a:spLocks noChangeArrowheads="1"/>
          </p:cNvSpPr>
          <p:nvPr userDrawn="1"/>
        </p:nvSpPr>
        <p:spPr bwMode="auto">
          <a:xfrm>
            <a:off x="4747036" y="1"/>
            <a:ext cx="7534275" cy="4552153"/>
          </a:xfrm>
          <a:prstGeom prst="rect">
            <a:avLst/>
          </a:prstGeom>
          <a:solidFill>
            <a:schemeClr val="bg1"/>
          </a:solidFill>
          <a:ln>
            <a:noFill/>
          </a:ln>
        </p:spPr>
        <p:txBody>
          <a:bodyPr rot="0" vert="horz" wrap="square" lIns="91440" tIns="45720" rIns="91440" bIns="45720" anchor="t" anchorCtr="0" upright="1">
            <a:noAutofit/>
          </a:bodyPr>
          <a:lstStyle/>
          <a:p>
            <a:endParaRPr lang="en-GB"/>
          </a:p>
        </p:txBody>
      </p:sp>
      <p:grpSp>
        <p:nvGrpSpPr>
          <p:cNvPr id="9" name="Group 8">
            <a:extLst>
              <a:ext uri="{FF2B5EF4-FFF2-40B4-BE49-F238E27FC236}">
                <a16:creationId xmlns:a16="http://schemas.microsoft.com/office/drawing/2014/main" id="{13C7F186-11B3-CF72-D37D-39A4666E37F2}"/>
              </a:ext>
            </a:extLst>
          </p:cNvPr>
          <p:cNvGrpSpPr>
            <a:grpSpLocks/>
          </p:cNvGrpSpPr>
          <p:nvPr userDrawn="1"/>
        </p:nvGrpSpPr>
        <p:grpSpPr bwMode="auto">
          <a:xfrm flipH="1">
            <a:off x="4419820" y="471967"/>
            <a:ext cx="3333309" cy="4214060"/>
            <a:chOff x="6547" y="6734"/>
            <a:chExt cx="4612" cy="5729"/>
          </a:xfrm>
        </p:grpSpPr>
        <p:sp>
          <p:nvSpPr>
            <p:cNvPr id="10" name="AutoShape 449">
              <a:extLst>
                <a:ext uri="{FF2B5EF4-FFF2-40B4-BE49-F238E27FC236}">
                  <a16:creationId xmlns:a16="http://schemas.microsoft.com/office/drawing/2014/main" id="{A4F26ACE-904B-0C3E-DC08-F6202B74EC11}"/>
                </a:ext>
              </a:extLst>
            </p:cNvPr>
            <p:cNvSpPr>
              <a:spLocks/>
            </p:cNvSpPr>
            <p:nvPr userDrawn="1"/>
          </p:nvSpPr>
          <p:spPr bwMode="auto">
            <a:xfrm>
              <a:off x="7351" y="11685"/>
              <a:ext cx="1425" cy="596"/>
            </a:xfrm>
            <a:custGeom>
              <a:avLst/>
              <a:gdLst>
                <a:gd name="T0" fmla="+- 0 7881 7351"/>
                <a:gd name="T1" fmla="*/ T0 w 1425"/>
                <a:gd name="T2" fmla="+- 0 12281 11686"/>
                <a:gd name="T3" fmla="*/ 12281 h 596"/>
                <a:gd name="T4" fmla="+- 0 7820 7351"/>
                <a:gd name="T5" fmla="*/ T4 w 1425"/>
                <a:gd name="T6" fmla="+- 0 12236 11686"/>
                <a:gd name="T7" fmla="*/ 12236 h 596"/>
                <a:gd name="T8" fmla="+- 0 7782 7351"/>
                <a:gd name="T9" fmla="*/ T8 w 1425"/>
                <a:gd name="T10" fmla="+- 0 12198 11686"/>
                <a:gd name="T11" fmla="*/ 12198 h 596"/>
                <a:gd name="T12" fmla="+- 0 7749 7351"/>
                <a:gd name="T13" fmla="*/ T12 w 1425"/>
                <a:gd name="T14" fmla="+- 0 12148 11686"/>
                <a:gd name="T15" fmla="*/ 12148 h 596"/>
                <a:gd name="T16" fmla="+- 0 7706 7351"/>
                <a:gd name="T17" fmla="*/ T16 w 1425"/>
                <a:gd name="T18" fmla="+- 0 12064 11686"/>
                <a:gd name="T19" fmla="*/ 12064 h 596"/>
                <a:gd name="T20" fmla="+- 0 7664 7351"/>
                <a:gd name="T21" fmla="*/ T20 w 1425"/>
                <a:gd name="T22" fmla="+- 0 11956 11686"/>
                <a:gd name="T23" fmla="*/ 11956 h 596"/>
                <a:gd name="T24" fmla="+- 0 7640 7351"/>
                <a:gd name="T25" fmla="*/ T24 w 1425"/>
                <a:gd name="T26" fmla="+- 0 11858 11686"/>
                <a:gd name="T27" fmla="*/ 11858 h 596"/>
                <a:gd name="T28" fmla="+- 0 7630 7351"/>
                <a:gd name="T29" fmla="*/ T28 w 1425"/>
                <a:gd name="T30" fmla="+- 0 11786 11686"/>
                <a:gd name="T31" fmla="*/ 11786 h 596"/>
                <a:gd name="T32" fmla="+- 0 7628 7351"/>
                <a:gd name="T33" fmla="*/ T32 w 1425"/>
                <a:gd name="T34" fmla="+- 0 11759 11686"/>
                <a:gd name="T35" fmla="*/ 11759 h 596"/>
                <a:gd name="T36" fmla="+- 0 7429 7351"/>
                <a:gd name="T37" fmla="*/ T36 w 1425"/>
                <a:gd name="T38" fmla="+- 0 11686 11686"/>
                <a:gd name="T39" fmla="*/ 11686 h 596"/>
                <a:gd name="T40" fmla="+- 0 7421 7351"/>
                <a:gd name="T41" fmla="*/ T40 w 1425"/>
                <a:gd name="T42" fmla="+- 0 11686 11686"/>
                <a:gd name="T43" fmla="*/ 11686 h 596"/>
                <a:gd name="T44" fmla="+- 0 7366 7351"/>
                <a:gd name="T45" fmla="*/ T44 w 1425"/>
                <a:gd name="T46" fmla="+- 0 11831 11686"/>
                <a:gd name="T47" fmla="*/ 11831 h 596"/>
                <a:gd name="T48" fmla="+- 0 7355 7351"/>
                <a:gd name="T49" fmla="*/ T48 w 1425"/>
                <a:gd name="T50" fmla="+- 0 11868 11686"/>
                <a:gd name="T51" fmla="*/ 11868 h 596"/>
                <a:gd name="T52" fmla="+- 0 7351 7351"/>
                <a:gd name="T53" fmla="*/ T52 w 1425"/>
                <a:gd name="T54" fmla="+- 0 11906 11686"/>
                <a:gd name="T55" fmla="*/ 11906 h 596"/>
                <a:gd name="T56" fmla="+- 0 7354 7351"/>
                <a:gd name="T57" fmla="*/ T56 w 1425"/>
                <a:gd name="T58" fmla="+- 0 11945 11686"/>
                <a:gd name="T59" fmla="*/ 11945 h 596"/>
                <a:gd name="T60" fmla="+- 0 7364 7351"/>
                <a:gd name="T61" fmla="*/ T60 w 1425"/>
                <a:gd name="T62" fmla="+- 0 11982 11686"/>
                <a:gd name="T63" fmla="*/ 11982 h 596"/>
                <a:gd name="T64" fmla="+- 0 7468 7351"/>
                <a:gd name="T65" fmla="*/ T64 w 1425"/>
                <a:gd name="T66" fmla="+- 0 12281 11686"/>
                <a:gd name="T67" fmla="*/ 12281 h 596"/>
                <a:gd name="T68" fmla="+- 0 7881 7351"/>
                <a:gd name="T69" fmla="*/ T68 w 1425"/>
                <a:gd name="T70" fmla="+- 0 12281 11686"/>
                <a:gd name="T71" fmla="*/ 12281 h 596"/>
                <a:gd name="T72" fmla="+- 0 8776 7351"/>
                <a:gd name="T73" fmla="*/ T72 w 1425"/>
                <a:gd name="T74" fmla="+- 0 12094 11686"/>
                <a:gd name="T75" fmla="*/ 12094 h 596"/>
                <a:gd name="T76" fmla="+- 0 8749 7351"/>
                <a:gd name="T77" fmla="*/ T76 w 1425"/>
                <a:gd name="T78" fmla="+- 0 12039 11686"/>
                <a:gd name="T79" fmla="*/ 12039 h 596"/>
                <a:gd name="T80" fmla="+- 0 8685 7351"/>
                <a:gd name="T81" fmla="*/ T80 w 1425"/>
                <a:gd name="T82" fmla="+- 0 11932 11686"/>
                <a:gd name="T83" fmla="*/ 11932 h 596"/>
                <a:gd name="T84" fmla="+- 0 8611 7351"/>
                <a:gd name="T85" fmla="*/ T84 w 1425"/>
                <a:gd name="T86" fmla="+- 0 11862 11686"/>
                <a:gd name="T87" fmla="*/ 11862 h 596"/>
                <a:gd name="T88" fmla="+- 0 8557 7351"/>
                <a:gd name="T89" fmla="*/ T88 w 1425"/>
                <a:gd name="T90" fmla="+- 0 11915 11686"/>
                <a:gd name="T91" fmla="*/ 11915 h 596"/>
                <a:gd name="T92" fmla="+- 0 8525 7351"/>
                <a:gd name="T93" fmla="*/ T92 w 1425"/>
                <a:gd name="T94" fmla="+- 0 12029 11686"/>
                <a:gd name="T95" fmla="*/ 12029 h 596"/>
                <a:gd name="T96" fmla="+- 0 8486 7351"/>
                <a:gd name="T97" fmla="*/ T96 w 1425"/>
                <a:gd name="T98" fmla="+- 0 12105 11686"/>
                <a:gd name="T99" fmla="*/ 12105 h 596"/>
                <a:gd name="T100" fmla="+- 0 8412 7351"/>
                <a:gd name="T101" fmla="*/ T100 w 1425"/>
                <a:gd name="T102" fmla="+- 0 12177 11686"/>
                <a:gd name="T103" fmla="*/ 12177 h 596"/>
                <a:gd name="T104" fmla="+- 0 8277 7351"/>
                <a:gd name="T105" fmla="*/ T104 w 1425"/>
                <a:gd name="T106" fmla="+- 0 12281 11686"/>
                <a:gd name="T107" fmla="*/ 12281 h 596"/>
                <a:gd name="T108" fmla="+- 0 8754 7351"/>
                <a:gd name="T109" fmla="*/ T108 w 1425"/>
                <a:gd name="T110" fmla="+- 0 12281 11686"/>
                <a:gd name="T111" fmla="*/ 12281 h 596"/>
                <a:gd name="T112" fmla="+- 0 8776 7351"/>
                <a:gd name="T113" fmla="*/ T112 w 1425"/>
                <a:gd name="T114" fmla="+- 0 12094 11686"/>
                <a:gd name="T115" fmla="*/ 12094 h 5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1425" h="596">
                  <a:moveTo>
                    <a:pt x="530" y="595"/>
                  </a:moveTo>
                  <a:lnTo>
                    <a:pt x="469" y="550"/>
                  </a:lnTo>
                  <a:lnTo>
                    <a:pt x="431" y="512"/>
                  </a:lnTo>
                  <a:lnTo>
                    <a:pt x="398" y="462"/>
                  </a:lnTo>
                  <a:lnTo>
                    <a:pt x="355" y="378"/>
                  </a:lnTo>
                  <a:lnTo>
                    <a:pt x="313" y="270"/>
                  </a:lnTo>
                  <a:lnTo>
                    <a:pt x="289" y="172"/>
                  </a:lnTo>
                  <a:lnTo>
                    <a:pt x="279" y="100"/>
                  </a:lnTo>
                  <a:lnTo>
                    <a:pt x="277" y="73"/>
                  </a:lnTo>
                  <a:lnTo>
                    <a:pt x="78" y="0"/>
                  </a:lnTo>
                  <a:lnTo>
                    <a:pt x="70" y="0"/>
                  </a:lnTo>
                  <a:lnTo>
                    <a:pt x="15" y="145"/>
                  </a:lnTo>
                  <a:lnTo>
                    <a:pt x="4" y="182"/>
                  </a:lnTo>
                  <a:lnTo>
                    <a:pt x="0" y="220"/>
                  </a:lnTo>
                  <a:lnTo>
                    <a:pt x="3" y="259"/>
                  </a:lnTo>
                  <a:lnTo>
                    <a:pt x="13" y="296"/>
                  </a:lnTo>
                  <a:lnTo>
                    <a:pt x="117" y="595"/>
                  </a:lnTo>
                  <a:lnTo>
                    <a:pt x="530" y="595"/>
                  </a:lnTo>
                  <a:moveTo>
                    <a:pt x="1425" y="408"/>
                  </a:moveTo>
                  <a:lnTo>
                    <a:pt x="1398" y="353"/>
                  </a:lnTo>
                  <a:lnTo>
                    <a:pt x="1334" y="246"/>
                  </a:lnTo>
                  <a:lnTo>
                    <a:pt x="1260" y="176"/>
                  </a:lnTo>
                  <a:lnTo>
                    <a:pt x="1206" y="229"/>
                  </a:lnTo>
                  <a:lnTo>
                    <a:pt x="1174" y="343"/>
                  </a:lnTo>
                  <a:lnTo>
                    <a:pt x="1135" y="419"/>
                  </a:lnTo>
                  <a:lnTo>
                    <a:pt x="1061" y="491"/>
                  </a:lnTo>
                  <a:lnTo>
                    <a:pt x="926" y="595"/>
                  </a:lnTo>
                  <a:lnTo>
                    <a:pt x="1403" y="595"/>
                  </a:lnTo>
                  <a:lnTo>
                    <a:pt x="1425" y="408"/>
                  </a:lnTo>
                </a:path>
              </a:pathLst>
            </a:custGeom>
            <a:solidFill>
              <a:srgbClr val="088B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 name="Freeform 448">
              <a:extLst>
                <a:ext uri="{FF2B5EF4-FFF2-40B4-BE49-F238E27FC236}">
                  <a16:creationId xmlns:a16="http://schemas.microsoft.com/office/drawing/2014/main" id="{1DF0FDF9-3F33-8F66-0873-BEF158021622}"/>
                </a:ext>
              </a:extLst>
            </p:cNvPr>
            <p:cNvSpPr>
              <a:spLocks/>
            </p:cNvSpPr>
            <p:nvPr userDrawn="1"/>
          </p:nvSpPr>
          <p:spPr bwMode="auto">
            <a:xfrm>
              <a:off x="7353" y="11835"/>
              <a:ext cx="385" cy="446"/>
            </a:xfrm>
            <a:custGeom>
              <a:avLst/>
              <a:gdLst>
                <a:gd name="T0" fmla="+- 0 7421 7354"/>
                <a:gd name="T1" fmla="*/ T0 w 385"/>
                <a:gd name="T2" fmla="+- 0 11835 11835"/>
                <a:gd name="T3" fmla="*/ 11835 h 446"/>
                <a:gd name="T4" fmla="+- 0 7383 7354"/>
                <a:gd name="T5" fmla="*/ T4 w 385"/>
                <a:gd name="T6" fmla="+- 0 11842 11835"/>
                <a:gd name="T7" fmla="*/ 11842 h 446"/>
                <a:gd name="T8" fmla="+- 0 7361 7354"/>
                <a:gd name="T9" fmla="*/ T8 w 385"/>
                <a:gd name="T10" fmla="+- 0 11867 11835"/>
                <a:gd name="T11" fmla="*/ 11867 h 446"/>
                <a:gd name="T12" fmla="+- 0 7354 7354"/>
                <a:gd name="T13" fmla="*/ T12 w 385"/>
                <a:gd name="T14" fmla="+- 0 11907 11835"/>
                <a:gd name="T15" fmla="*/ 11907 h 446"/>
                <a:gd name="T16" fmla="+- 0 7357 7354"/>
                <a:gd name="T17" fmla="*/ T16 w 385"/>
                <a:gd name="T18" fmla="+- 0 11958 11835"/>
                <a:gd name="T19" fmla="*/ 11958 h 446"/>
                <a:gd name="T20" fmla="+- 0 7359 7354"/>
                <a:gd name="T21" fmla="*/ T20 w 385"/>
                <a:gd name="T22" fmla="+- 0 11966 11835"/>
                <a:gd name="T23" fmla="*/ 11966 h 446"/>
                <a:gd name="T24" fmla="+- 0 7361 7354"/>
                <a:gd name="T25" fmla="*/ T24 w 385"/>
                <a:gd name="T26" fmla="+- 0 11974 11835"/>
                <a:gd name="T27" fmla="*/ 11974 h 446"/>
                <a:gd name="T28" fmla="+- 0 7468 7354"/>
                <a:gd name="T29" fmla="*/ T28 w 385"/>
                <a:gd name="T30" fmla="+- 0 12281 11835"/>
                <a:gd name="T31" fmla="*/ 12281 h 446"/>
                <a:gd name="T32" fmla="+- 0 7738 7354"/>
                <a:gd name="T33" fmla="*/ T32 w 385"/>
                <a:gd name="T34" fmla="+- 0 12281 11835"/>
                <a:gd name="T35" fmla="*/ 12281 h 446"/>
                <a:gd name="T36" fmla="+- 0 7682 7354"/>
                <a:gd name="T37" fmla="*/ T36 w 385"/>
                <a:gd name="T38" fmla="+- 0 12245 11835"/>
                <a:gd name="T39" fmla="*/ 12245 h 446"/>
                <a:gd name="T40" fmla="+- 0 7640 7354"/>
                <a:gd name="T41" fmla="*/ T40 w 385"/>
                <a:gd name="T42" fmla="+- 0 12193 11835"/>
                <a:gd name="T43" fmla="*/ 12193 h 446"/>
                <a:gd name="T44" fmla="+- 0 7609 7354"/>
                <a:gd name="T45" fmla="*/ T44 w 385"/>
                <a:gd name="T46" fmla="+- 0 12132 11835"/>
                <a:gd name="T47" fmla="*/ 12132 h 446"/>
                <a:gd name="T48" fmla="+- 0 7584 7354"/>
                <a:gd name="T49" fmla="*/ T48 w 385"/>
                <a:gd name="T50" fmla="+- 0 12066 11835"/>
                <a:gd name="T51" fmla="*/ 12066 h 446"/>
                <a:gd name="T52" fmla="+- 0 7562 7354"/>
                <a:gd name="T53" fmla="*/ T52 w 385"/>
                <a:gd name="T54" fmla="+- 0 12000 11835"/>
                <a:gd name="T55" fmla="*/ 12000 h 446"/>
                <a:gd name="T56" fmla="+- 0 7538 7354"/>
                <a:gd name="T57" fmla="*/ T56 w 385"/>
                <a:gd name="T58" fmla="+- 0 11939 11835"/>
                <a:gd name="T59" fmla="*/ 11939 h 446"/>
                <a:gd name="T60" fmla="+- 0 7509 7354"/>
                <a:gd name="T61" fmla="*/ T60 w 385"/>
                <a:gd name="T62" fmla="+- 0 11888 11835"/>
                <a:gd name="T63" fmla="*/ 11888 h 446"/>
                <a:gd name="T64" fmla="+- 0 7472 7354"/>
                <a:gd name="T65" fmla="*/ T64 w 385"/>
                <a:gd name="T66" fmla="+- 0 11852 11835"/>
                <a:gd name="T67" fmla="*/ 11852 h 446"/>
                <a:gd name="T68" fmla="+- 0 7421 7354"/>
                <a:gd name="T69" fmla="*/ T68 w 385"/>
                <a:gd name="T70" fmla="+- 0 11835 11835"/>
                <a:gd name="T71" fmla="*/ 11835 h 44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385" h="446">
                  <a:moveTo>
                    <a:pt x="67" y="0"/>
                  </a:moveTo>
                  <a:lnTo>
                    <a:pt x="29" y="7"/>
                  </a:lnTo>
                  <a:lnTo>
                    <a:pt x="7" y="32"/>
                  </a:lnTo>
                  <a:lnTo>
                    <a:pt x="0" y="72"/>
                  </a:lnTo>
                  <a:lnTo>
                    <a:pt x="3" y="123"/>
                  </a:lnTo>
                  <a:lnTo>
                    <a:pt x="5" y="131"/>
                  </a:lnTo>
                  <a:lnTo>
                    <a:pt x="7" y="139"/>
                  </a:lnTo>
                  <a:lnTo>
                    <a:pt x="114" y="446"/>
                  </a:lnTo>
                  <a:lnTo>
                    <a:pt x="384" y="446"/>
                  </a:lnTo>
                  <a:lnTo>
                    <a:pt x="328" y="410"/>
                  </a:lnTo>
                  <a:lnTo>
                    <a:pt x="286" y="358"/>
                  </a:lnTo>
                  <a:lnTo>
                    <a:pt x="255" y="297"/>
                  </a:lnTo>
                  <a:lnTo>
                    <a:pt x="230" y="231"/>
                  </a:lnTo>
                  <a:lnTo>
                    <a:pt x="208" y="165"/>
                  </a:lnTo>
                  <a:lnTo>
                    <a:pt x="184" y="104"/>
                  </a:lnTo>
                  <a:lnTo>
                    <a:pt x="155" y="53"/>
                  </a:lnTo>
                  <a:lnTo>
                    <a:pt x="118" y="17"/>
                  </a:lnTo>
                  <a:lnTo>
                    <a:pt x="67" y="0"/>
                  </a:lnTo>
                  <a:close/>
                </a:path>
              </a:pathLst>
            </a:custGeom>
            <a:solidFill>
              <a:srgbClr val="45112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AutoShape 447">
              <a:extLst>
                <a:ext uri="{FF2B5EF4-FFF2-40B4-BE49-F238E27FC236}">
                  <a16:creationId xmlns:a16="http://schemas.microsoft.com/office/drawing/2014/main" id="{249B6C94-289E-3DAA-0316-798A42AB248C}"/>
                </a:ext>
              </a:extLst>
            </p:cNvPr>
            <p:cNvSpPr>
              <a:spLocks/>
            </p:cNvSpPr>
            <p:nvPr userDrawn="1"/>
          </p:nvSpPr>
          <p:spPr bwMode="auto">
            <a:xfrm>
              <a:off x="6781" y="6741"/>
              <a:ext cx="4068" cy="4060"/>
            </a:xfrm>
            <a:custGeom>
              <a:avLst/>
              <a:gdLst>
                <a:gd name="T0" fmla="+- 0 9136 6781"/>
                <a:gd name="T1" fmla="*/ T0 w 4068"/>
                <a:gd name="T2" fmla="+- 0 10782 6742"/>
                <a:gd name="T3" fmla="*/ 10782 h 4060"/>
                <a:gd name="T4" fmla="+- 0 7964 6781"/>
                <a:gd name="T5" fmla="*/ T4 w 4068"/>
                <a:gd name="T6" fmla="+- 0 6922 6742"/>
                <a:gd name="T7" fmla="*/ 6922 h 4060"/>
                <a:gd name="T8" fmla="+- 0 7622 6781"/>
                <a:gd name="T9" fmla="*/ T8 w 4068"/>
                <a:gd name="T10" fmla="+- 0 7122 6742"/>
                <a:gd name="T11" fmla="*/ 7122 h 4060"/>
                <a:gd name="T12" fmla="+- 0 7321 6781"/>
                <a:gd name="T13" fmla="*/ T12 w 4068"/>
                <a:gd name="T14" fmla="+- 0 7402 6742"/>
                <a:gd name="T15" fmla="*/ 7402 h 4060"/>
                <a:gd name="T16" fmla="+- 0 7079 6781"/>
                <a:gd name="T17" fmla="*/ T16 w 4068"/>
                <a:gd name="T18" fmla="+- 0 7722 6742"/>
                <a:gd name="T19" fmla="*/ 7722 h 4060"/>
                <a:gd name="T20" fmla="+- 0 6906 6781"/>
                <a:gd name="T21" fmla="*/ T20 w 4068"/>
                <a:gd name="T22" fmla="+- 0 8082 6742"/>
                <a:gd name="T23" fmla="*/ 8082 h 4060"/>
                <a:gd name="T24" fmla="+- 0 6806 6781"/>
                <a:gd name="T25" fmla="*/ T24 w 4068"/>
                <a:gd name="T26" fmla="+- 0 8462 6742"/>
                <a:gd name="T27" fmla="*/ 8462 h 4060"/>
                <a:gd name="T28" fmla="+- 0 6783 6781"/>
                <a:gd name="T29" fmla="*/ T28 w 4068"/>
                <a:gd name="T30" fmla="+- 0 8862 6742"/>
                <a:gd name="T31" fmla="*/ 8862 h 4060"/>
                <a:gd name="T32" fmla="+- 0 6837 6781"/>
                <a:gd name="T33" fmla="*/ T32 w 4068"/>
                <a:gd name="T34" fmla="+- 0 9262 6742"/>
                <a:gd name="T35" fmla="*/ 9262 h 4060"/>
                <a:gd name="T36" fmla="+- 0 6967 6781"/>
                <a:gd name="T37" fmla="*/ T36 w 4068"/>
                <a:gd name="T38" fmla="+- 0 9622 6742"/>
                <a:gd name="T39" fmla="*/ 9622 h 4060"/>
                <a:gd name="T40" fmla="+- 0 7167 6781"/>
                <a:gd name="T41" fmla="*/ T40 w 4068"/>
                <a:gd name="T42" fmla="+- 0 9962 6742"/>
                <a:gd name="T43" fmla="*/ 9962 h 4060"/>
                <a:gd name="T44" fmla="+- 0 7435 6781"/>
                <a:gd name="T45" fmla="*/ T44 w 4068"/>
                <a:gd name="T46" fmla="+- 0 10282 6742"/>
                <a:gd name="T47" fmla="*/ 10282 h 4060"/>
                <a:gd name="T48" fmla="+- 0 7754 6781"/>
                <a:gd name="T49" fmla="*/ T48 w 4068"/>
                <a:gd name="T50" fmla="+- 0 10522 6742"/>
                <a:gd name="T51" fmla="*/ 10522 h 4060"/>
                <a:gd name="T52" fmla="+- 0 8185 6781"/>
                <a:gd name="T53" fmla="*/ T52 w 4068"/>
                <a:gd name="T54" fmla="+- 0 10722 6742"/>
                <a:gd name="T55" fmla="*/ 10722 h 4060"/>
                <a:gd name="T56" fmla="+- 0 9594 6781"/>
                <a:gd name="T57" fmla="*/ T56 w 4068"/>
                <a:gd name="T58" fmla="+- 0 10662 6742"/>
                <a:gd name="T59" fmla="*/ 10662 h 4060"/>
                <a:gd name="T60" fmla="+- 0 8591 6781"/>
                <a:gd name="T61" fmla="*/ T60 w 4068"/>
                <a:gd name="T62" fmla="+- 0 10502 6742"/>
                <a:gd name="T63" fmla="*/ 10502 h 4060"/>
                <a:gd name="T64" fmla="+- 0 8040 6781"/>
                <a:gd name="T65" fmla="*/ T64 w 4068"/>
                <a:gd name="T66" fmla="+- 0 10342 6742"/>
                <a:gd name="T67" fmla="*/ 10342 h 4060"/>
                <a:gd name="T68" fmla="+- 0 7742 6781"/>
                <a:gd name="T69" fmla="*/ T68 w 4068"/>
                <a:gd name="T70" fmla="+- 0 10142 6742"/>
                <a:gd name="T71" fmla="*/ 10142 h 4060"/>
                <a:gd name="T72" fmla="+- 0 7488 6781"/>
                <a:gd name="T73" fmla="*/ T72 w 4068"/>
                <a:gd name="T74" fmla="+- 0 9902 6742"/>
                <a:gd name="T75" fmla="*/ 9902 h 4060"/>
                <a:gd name="T76" fmla="+- 0 7287 6781"/>
                <a:gd name="T77" fmla="*/ T76 w 4068"/>
                <a:gd name="T78" fmla="+- 0 9622 6742"/>
                <a:gd name="T79" fmla="*/ 9622 h 4060"/>
                <a:gd name="T80" fmla="+- 0 7148 6781"/>
                <a:gd name="T81" fmla="*/ T80 w 4068"/>
                <a:gd name="T82" fmla="+- 0 9282 6742"/>
                <a:gd name="T83" fmla="*/ 9282 h 4060"/>
                <a:gd name="T84" fmla="+- 0 7079 6781"/>
                <a:gd name="T85" fmla="*/ T84 w 4068"/>
                <a:gd name="T86" fmla="+- 0 8922 6742"/>
                <a:gd name="T87" fmla="*/ 8922 h 4060"/>
                <a:gd name="T88" fmla="+- 0 7087 6781"/>
                <a:gd name="T89" fmla="*/ T88 w 4068"/>
                <a:gd name="T90" fmla="+- 0 8562 6742"/>
                <a:gd name="T91" fmla="*/ 8562 h 4060"/>
                <a:gd name="T92" fmla="+- 0 7171 6781"/>
                <a:gd name="T93" fmla="*/ T92 w 4068"/>
                <a:gd name="T94" fmla="+- 0 8202 6742"/>
                <a:gd name="T95" fmla="*/ 8202 h 4060"/>
                <a:gd name="T96" fmla="+- 0 7323 6781"/>
                <a:gd name="T97" fmla="*/ T96 w 4068"/>
                <a:gd name="T98" fmla="+- 0 7882 6742"/>
                <a:gd name="T99" fmla="*/ 7882 h 4060"/>
                <a:gd name="T100" fmla="+- 0 7535 6781"/>
                <a:gd name="T101" fmla="*/ T100 w 4068"/>
                <a:gd name="T102" fmla="+- 0 7602 6742"/>
                <a:gd name="T103" fmla="*/ 7602 h 4060"/>
                <a:gd name="T104" fmla="+- 0 7798 6781"/>
                <a:gd name="T105" fmla="*/ T104 w 4068"/>
                <a:gd name="T106" fmla="+- 0 7362 6742"/>
                <a:gd name="T107" fmla="*/ 7362 h 4060"/>
                <a:gd name="T108" fmla="+- 0 8105 6781"/>
                <a:gd name="T109" fmla="*/ T108 w 4068"/>
                <a:gd name="T110" fmla="+- 0 7182 6742"/>
                <a:gd name="T111" fmla="*/ 7182 h 4060"/>
                <a:gd name="T112" fmla="+- 0 9876 6781"/>
                <a:gd name="T113" fmla="*/ T112 w 4068"/>
                <a:gd name="T114" fmla="+- 0 7042 6742"/>
                <a:gd name="T115" fmla="*/ 7042 h 4060"/>
                <a:gd name="T116" fmla="+- 0 9520 6781"/>
                <a:gd name="T117" fmla="*/ T116 w 4068"/>
                <a:gd name="T118" fmla="+- 0 6862 6742"/>
                <a:gd name="T119" fmla="*/ 6862 h 4060"/>
                <a:gd name="T120" fmla="+- 0 9324 6781"/>
                <a:gd name="T121" fmla="*/ T120 w 4068"/>
                <a:gd name="T122" fmla="+- 0 7102 6742"/>
                <a:gd name="T123" fmla="*/ 7102 h 4060"/>
                <a:gd name="T124" fmla="+- 0 9714 6781"/>
                <a:gd name="T125" fmla="*/ T124 w 4068"/>
                <a:gd name="T126" fmla="+- 0 7282 6742"/>
                <a:gd name="T127" fmla="*/ 7282 h 4060"/>
                <a:gd name="T128" fmla="+- 0 9995 6781"/>
                <a:gd name="T129" fmla="*/ T128 w 4068"/>
                <a:gd name="T130" fmla="+- 0 7502 6742"/>
                <a:gd name="T131" fmla="*/ 7502 h 4060"/>
                <a:gd name="T132" fmla="+- 0 10229 6781"/>
                <a:gd name="T133" fmla="*/ T132 w 4068"/>
                <a:gd name="T134" fmla="+- 0 7762 6742"/>
                <a:gd name="T135" fmla="*/ 7762 h 4060"/>
                <a:gd name="T136" fmla="+- 0 10406 6781"/>
                <a:gd name="T137" fmla="*/ T136 w 4068"/>
                <a:gd name="T138" fmla="+- 0 8062 6742"/>
                <a:gd name="T139" fmla="*/ 8062 h 4060"/>
                <a:gd name="T140" fmla="+- 0 10518 6781"/>
                <a:gd name="T141" fmla="*/ T140 w 4068"/>
                <a:gd name="T142" fmla="+- 0 8402 6742"/>
                <a:gd name="T143" fmla="*/ 8402 h 4060"/>
                <a:gd name="T144" fmla="+- 0 10557 6781"/>
                <a:gd name="T145" fmla="*/ T144 w 4068"/>
                <a:gd name="T146" fmla="+- 0 8782 6742"/>
                <a:gd name="T147" fmla="*/ 8782 h 4060"/>
                <a:gd name="T148" fmla="+- 0 10518 6781"/>
                <a:gd name="T149" fmla="*/ T148 w 4068"/>
                <a:gd name="T150" fmla="+- 0 9142 6742"/>
                <a:gd name="T151" fmla="*/ 9142 h 4060"/>
                <a:gd name="T152" fmla="+- 0 10406 6781"/>
                <a:gd name="T153" fmla="*/ T152 w 4068"/>
                <a:gd name="T154" fmla="+- 0 9482 6742"/>
                <a:gd name="T155" fmla="*/ 9482 h 4060"/>
                <a:gd name="T156" fmla="+- 0 10229 6781"/>
                <a:gd name="T157" fmla="*/ T156 w 4068"/>
                <a:gd name="T158" fmla="+- 0 9802 6742"/>
                <a:gd name="T159" fmla="*/ 9802 h 4060"/>
                <a:gd name="T160" fmla="+- 0 9995 6781"/>
                <a:gd name="T161" fmla="*/ T160 w 4068"/>
                <a:gd name="T162" fmla="+- 0 10062 6742"/>
                <a:gd name="T163" fmla="*/ 10062 h 4060"/>
                <a:gd name="T164" fmla="+- 0 9714 6781"/>
                <a:gd name="T165" fmla="*/ T164 w 4068"/>
                <a:gd name="T166" fmla="+- 0 10262 6742"/>
                <a:gd name="T167" fmla="*/ 10262 h 4060"/>
                <a:gd name="T168" fmla="+- 0 9392 6781"/>
                <a:gd name="T169" fmla="*/ T168 w 4068"/>
                <a:gd name="T170" fmla="+- 0 10422 6742"/>
                <a:gd name="T171" fmla="*/ 10422 h 4060"/>
                <a:gd name="T172" fmla="+- 0 9942 6781"/>
                <a:gd name="T173" fmla="*/ T172 w 4068"/>
                <a:gd name="T174" fmla="+- 0 10462 6742"/>
                <a:gd name="T175" fmla="*/ 10462 h 4060"/>
                <a:gd name="T176" fmla="+- 0 10253 6781"/>
                <a:gd name="T177" fmla="*/ T176 w 4068"/>
                <a:gd name="T178" fmla="+- 0 10222 6742"/>
                <a:gd name="T179" fmla="*/ 10222 h 4060"/>
                <a:gd name="T180" fmla="+- 0 10508 6781"/>
                <a:gd name="T181" fmla="*/ T180 w 4068"/>
                <a:gd name="T182" fmla="+- 0 9902 6742"/>
                <a:gd name="T183" fmla="*/ 9902 h 4060"/>
                <a:gd name="T184" fmla="+- 0 10695 6781"/>
                <a:gd name="T185" fmla="*/ T184 w 4068"/>
                <a:gd name="T186" fmla="+- 0 9562 6742"/>
                <a:gd name="T187" fmla="*/ 9562 h 4060"/>
                <a:gd name="T188" fmla="+- 0 10809 6781"/>
                <a:gd name="T189" fmla="*/ T188 w 4068"/>
                <a:gd name="T190" fmla="+- 0 9182 6742"/>
                <a:gd name="T191" fmla="*/ 9182 h 4060"/>
                <a:gd name="T192" fmla="+- 0 10848 6781"/>
                <a:gd name="T193" fmla="*/ T192 w 4068"/>
                <a:gd name="T194" fmla="+- 0 8782 6742"/>
                <a:gd name="T195" fmla="*/ 8782 h 4060"/>
                <a:gd name="T196" fmla="+- 0 10809 6781"/>
                <a:gd name="T197" fmla="*/ T196 w 4068"/>
                <a:gd name="T198" fmla="+- 0 8382 6742"/>
                <a:gd name="T199" fmla="*/ 8382 h 4060"/>
                <a:gd name="T200" fmla="+- 0 10695 6781"/>
                <a:gd name="T201" fmla="*/ T200 w 4068"/>
                <a:gd name="T202" fmla="+- 0 8002 6742"/>
                <a:gd name="T203" fmla="*/ 8002 h 4060"/>
                <a:gd name="T204" fmla="+- 0 10508 6781"/>
                <a:gd name="T205" fmla="*/ T204 w 4068"/>
                <a:gd name="T206" fmla="+- 0 7642 6742"/>
                <a:gd name="T207" fmla="*/ 7642 h 4060"/>
                <a:gd name="T208" fmla="+- 0 10253 6781"/>
                <a:gd name="T209" fmla="*/ T208 w 4068"/>
                <a:gd name="T210" fmla="+- 0 7342 6742"/>
                <a:gd name="T211" fmla="*/ 7342 h 4060"/>
                <a:gd name="T212" fmla="+- 0 9942 6781"/>
                <a:gd name="T213" fmla="*/ T212 w 4068"/>
                <a:gd name="T214" fmla="+- 0 7082 6742"/>
                <a:gd name="T215" fmla="*/ 7082 h 4060"/>
                <a:gd name="T216" fmla="+- 0 9057 6781"/>
                <a:gd name="T217" fmla="*/ T216 w 4068"/>
                <a:gd name="T218" fmla="+- 0 6762 6742"/>
                <a:gd name="T219" fmla="*/ 6762 h 40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4068" h="4060">
                  <a:moveTo>
                    <a:pt x="2355" y="4040"/>
                  </a:moveTo>
                  <a:lnTo>
                    <a:pt x="1713" y="4040"/>
                  </a:lnTo>
                  <a:lnTo>
                    <a:pt x="1792" y="4060"/>
                  </a:lnTo>
                  <a:lnTo>
                    <a:pt x="2276" y="4060"/>
                  </a:lnTo>
                  <a:lnTo>
                    <a:pt x="2355" y="4040"/>
                  </a:lnTo>
                  <a:close/>
                  <a:moveTo>
                    <a:pt x="2355" y="20"/>
                  </a:moveTo>
                  <a:lnTo>
                    <a:pt x="1713" y="20"/>
                  </a:lnTo>
                  <a:lnTo>
                    <a:pt x="1329" y="120"/>
                  </a:lnTo>
                  <a:lnTo>
                    <a:pt x="1255" y="160"/>
                  </a:lnTo>
                  <a:lnTo>
                    <a:pt x="1183" y="180"/>
                  </a:lnTo>
                  <a:lnTo>
                    <a:pt x="1112" y="220"/>
                  </a:lnTo>
                  <a:lnTo>
                    <a:pt x="1042" y="260"/>
                  </a:lnTo>
                  <a:lnTo>
                    <a:pt x="973" y="300"/>
                  </a:lnTo>
                  <a:lnTo>
                    <a:pt x="906" y="340"/>
                  </a:lnTo>
                  <a:lnTo>
                    <a:pt x="841" y="380"/>
                  </a:lnTo>
                  <a:lnTo>
                    <a:pt x="777" y="440"/>
                  </a:lnTo>
                  <a:lnTo>
                    <a:pt x="715" y="480"/>
                  </a:lnTo>
                  <a:lnTo>
                    <a:pt x="654" y="540"/>
                  </a:lnTo>
                  <a:lnTo>
                    <a:pt x="596" y="600"/>
                  </a:lnTo>
                  <a:lnTo>
                    <a:pt x="540" y="660"/>
                  </a:lnTo>
                  <a:lnTo>
                    <a:pt x="486" y="720"/>
                  </a:lnTo>
                  <a:lnTo>
                    <a:pt x="435" y="780"/>
                  </a:lnTo>
                  <a:lnTo>
                    <a:pt x="386" y="840"/>
                  </a:lnTo>
                  <a:lnTo>
                    <a:pt x="341" y="900"/>
                  </a:lnTo>
                  <a:lnTo>
                    <a:pt x="298" y="980"/>
                  </a:lnTo>
                  <a:lnTo>
                    <a:pt x="258" y="1040"/>
                  </a:lnTo>
                  <a:lnTo>
                    <a:pt x="220" y="1120"/>
                  </a:lnTo>
                  <a:lnTo>
                    <a:pt x="186" y="1180"/>
                  </a:lnTo>
                  <a:lnTo>
                    <a:pt x="154" y="1260"/>
                  </a:lnTo>
                  <a:lnTo>
                    <a:pt x="125" y="1340"/>
                  </a:lnTo>
                  <a:lnTo>
                    <a:pt x="99" y="1400"/>
                  </a:lnTo>
                  <a:lnTo>
                    <a:pt x="76" y="1480"/>
                  </a:lnTo>
                  <a:lnTo>
                    <a:pt x="56" y="1560"/>
                  </a:lnTo>
                  <a:lnTo>
                    <a:pt x="39" y="1640"/>
                  </a:lnTo>
                  <a:lnTo>
                    <a:pt x="25" y="1720"/>
                  </a:lnTo>
                  <a:lnTo>
                    <a:pt x="14" y="1800"/>
                  </a:lnTo>
                  <a:lnTo>
                    <a:pt x="7" y="1880"/>
                  </a:lnTo>
                  <a:lnTo>
                    <a:pt x="2" y="1960"/>
                  </a:lnTo>
                  <a:lnTo>
                    <a:pt x="0" y="2040"/>
                  </a:lnTo>
                  <a:lnTo>
                    <a:pt x="2" y="2120"/>
                  </a:lnTo>
                  <a:lnTo>
                    <a:pt x="7" y="2200"/>
                  </a:lnTo>
                  <a:lnTo>
                    <a:pt x="14" y="2280"/>
                  </a:lnTo>
                  <a:lnTo>
                    <a:pt x="25" y="2360"/>
                  </a:lnTo>
                  <a:lnTo>
                    <a:pt x="39" y="2440"/>
                  </a:lnTo>
                  <a:lnTo>
                    <a:pt x="56" y="2520"/>
                  </a:lnTo>
                  <a:lnTo>
                    <a:pt x="76" y="2600"/>
                  </a:lnTo>
                  <a:lnTo>
                    <a:pt x="99" y="2660"/>
                  </a:lnTo>
                  <a:lnTo>
                    <a:pt x="125" y="2740"/>
                  </a:lnTo>
                  <a:lnTo>
                    <a:pt x="154" y="2820"/>
                  </a:lnTo>
                  <a:lnTo>
                    <a:pt x="186" y="2880"/>
                  </a:lnTo>
                  <a:lnTo>
                    <a:pt x="220" y="2960"/>
                  </a:lnTo>
                  <a:lnTo>
                    <a:pt x="258" y="3020"/>
                  </a:lnTo>
                  <a:lnTo>
                    <a:pt x="298" y="3100"/>
                  </a:lnTo>
                  <a:lnTo>
                    <a:pt x="341" y="3160"/>
                  </a:lnTo>
                  <a:lnTo>
                    <a:pt x="386" y="3220"/>
                  </a:lnTo>
                  <a:lnTo>
                    <a:pt x="435" y="3300"/>
                  </a:lnTo>
                  <a:lnTo>
                    <a:pt x="486" y="3360"/>
                  </a:lnTo>
                  <a:lnTo>
                    <a:pt x="540" y="3420"/>
                  </a:lnTo>
                  <a:lnTo>
                    <a:pt x="596" y="3480"/>
                  </a:lnTo>
                  <a:lnTo>
                    <a:pt x="654" y="3540"/>
                  </a:lnTo>
                  <a:lnTo>
                    <a:pt x="715" y="3580"/>
                  </a:lnTo>
                  <a:lnTo>
                    <a:pt x="777" y="3640"/>
                  </a:lnTo>
                  <a:lnTo>
                    <a:pt x="841" y="3680"/>
                  </a:lnTo>
                  <a:lnTo>
                    <a:pt x="906" y="3720"/>
                  </a:lnTo>
                  <a:lnTo>
                    <a:pt x="973" y="3780"/>
                  </a:lnTo>
                  <a:lnTo>
                    <a:pt x="1042" y="3820"/>
                  </a:lnTo>
                  <a:lnTo>
                    <a:pt x="1112" y="3840"/>
                  </a:lnTo>
                  <a:lnTo>
                    <a:pt x="1255" y="3920"/>
                  </a:lnTo>
                  <a:lnTo>
                    <a:pt x="1329" y="3940"/>
                  </a:lnTo>
                  <a:lnTo>
                    <a:pt x="1404" y="3980"/>
                  </a:lnTo>
                  <a:lnTo>
                    <a:pt x="1634" y="4040"/>
                  </a:lnTo>
                  <a:lnTo>
                    <a:pt x="2434" y="4040"/>
                  </a:lnTo>
                  <a:lnTo>
                    <a:pt x="2664" y="3980"/>
                  </a:lnTo>
                  <a:lnTo>
                    <a:pt x="2739" y="3940"/>
                  </a:lnTo>
                  <a:lnTo>
                    <a:pt x="2813" y="3920"/>
                  </a:lnTo>
                  <a:lnTo>
                    <a:pt x="2956" y="3840"/>
                  </a:lnTo>
                  <a:lnTo>
                    <a:pt x="3026" y="3820"/>
                  </a:lnTo>
                  <a:lnTo>
                    <a:pt x="3095" y="3780"/>
                  </a:lnTo>
                  <a:lnTo>
                    <a:pt x="1884" y="3780"/>
                  </a:lnTo>
                  <a:lnTo>
                    <a:pt x="1810" y="3760"/>
                  </a:lnTo>
                  <a:lnTo>
                    <a:pt x="1737" y="3760"/>
                  </a:lnTo>
                  <a:lnTo>
                    <a:pt x="1457" y="3680"/>
                  </a:lnTo>
                  <a:lnTo>
                    <a:pt x="1389" y="3660"/>
                  </a:lnTo>
                  <a:lnTo>
                    <a:pt x="1324" y="3620"/>
                  </a:lnTo>
                  <a:lnTo>
                    <a:pt x="1259" y="3600"/>
                  </a:lnTo>
                  <a:lnTo>
                    <a:pt x="1196" y="3560"/>
                  </a:lnTo>
                  <a:lnTo>
                    <a:pt x="1135" y="3520"/>
                  </a:lnTo>
                  <a:lnTo>
                    <a:pt x="1075" y="3500"/>
                  </a:lnTo>
                  <a:lnTo>
                    <a:pt x="1017" y="3460"/>
                  </a:lnTo>
                  <a:lnTo>
                    <a:pt x="961" y="3400"/>
                  </a:lnTo>
                  <a:lnTo>
                    <a:pt x="906" y="3360"/>
                  </a:lnTo>
                  <a:lnTo>
                    <a:pt x="853" y="3320"/>
                  </a:lnTo>
                  <a:lnTo>
                    <a:pt x="802" y="3260"/>
                  </a:lnTo>
                  <a:lnTo>
                    <a:pt x="754" y="3220"/>
                  </a:lnTo>
                  <a:lnTo>
                    <a:pt x="707" y="3160"/>
                  </a:lnTo>
                  <a:lnTo>
                    <a:pt x="662" y="3100"/>
                  </a:lnTo>
                  <a:lnTo>
                    <a:pt x="620" y="3060"/>
                  </a:lnTo>
                  <a:lnTo>
                    <a:pt x="580" y="3000"/>
                  </a:lnTo>
                  <a:lnTo>
                    <a:pt x="542" y="2940"/>
                  </a:lnTo>
                  <a:lnTo>
                    <a:pt x="506" y="2880"/>
                  </a:lnTo>
                  <a:lnTo>
                    <a:pt x="473" y="2820"/>
                  </a:lnTo>
                  <a:lnTo>
                    <a:pt x="443" y="2740"/>
                  </a:lnTo>
                  <a:lnTo>
                    <a:pt x="415" y="2680"/>
                  </a:lnTo>
                  <a:lnTo>
                    <a:pt x="390" y="2620"/>
                  </a:lnTo>
                  <a:lnTo>
                    <a:pt x="367" y="2540"/>
                  </a:lnTo>
                  <a:lnTo>
                    <a:pt x="348" y="2480"/>
                  </a:lnTo>
                  <a:lnTo>
                    <a:pt x="331" y="2400"/>
                  </a:lnTo>
                  <a:lnTo>
                    <a:pt x="317" y="2340"/>
                  </a:lnTo>
                  <a:lnTo>
                    <a:pt x="306" y="2260"/>
                  </a:lnTo>
                  <a:lnTo>
                    <a:pt x="298" y="2180"/>
                  </a:lnTo>
                  <a:lnTo>
                    <a:pt x="293" y="2120"/>
                  </a:lnTo>
                  <a:lnTo>
                    <a:pt x="292" y="2040"/>
                  </a:lnTo>
                  <a:lnTo>
                    <a:pt x="293" y="1960"/>
                  </a:lnTo>
                  <a:lnTo>
                    <a:pt x="298" y="1880"/>
                  </a:lnTo>
                  <a:lnTo>
                    <a:pt x="306" y="1820"/>
                  </a:lnTo>
                  <a:lnTo>
                    <a:pt x="317" y="1740"/>
                  </a:lnTo>
                  <a:lnTo>
                    <a:pt x="331" y="1660"/>
                  </a:lnTo>
                  <a:lnTo>
                    <a:pt x="348" y="1600"/>
                  </a:lnTo>
                  <a:lnTo>
                    <a:pt x="367" y="1520"/>
                  </a:lnTo>
                  <a:lnTo>
                    <a:pt x="390" y="1460"/>
                  </a:lnTo>
                  <a:lnTo>
                    <a:pt x="415" y="1400"/>
                  </a:lnTo>
                  <a:lnTo>
                    <a:pt x="443" y="1320"/>
                  </a:lnTo>
                  <a:lnTo>
                    <a:pt x="473" y="1260"/>
                  </a:lnTo>
                  <a:lnTo>
                    <a:pt x="506" y="1200"/>
                  </a:lnTo>
                  <a:lnTo>
                    <a:pt x="542" y="1140"/>
                  </a:lnTo>
                  <a:lnTo>
                    <a:pt x="580" y="1080"/>
                  </a:lnTo>
                  <a:lnTo>
                    <a:pt x="620" y="1020"/>
                  </a:lnTo>
                  <a:lnTo>
                    <a:pt x="662" y="960"/>
                  </a:lnTo>
                  <a:lnTo>
                    <a:pt x="707" y="900"/>
                  </a:lnTo>
                  <a:lnTo>
                    <a:pt x="754" y="860"/>
                  </a:lnTo>
                  <a:lnTo>
                    <a:pt x="802" y="800"/>
                  </a:lnTo>
                  <a:lnTo>
                    <a:pt x="853" y="760"/>
                  </a:lnTo>
                  <a:lnTo>
                    <a:pt x="906" y="700"/>
                  </a:lnTo>
                  <a:lnTo>
                    <a:pt x="961" y="660"/>
                  </a:lnTo>
                  <a:lnTo>
                    <a:pt x="1017" y="620"/>
                  </a:lnTo>
                  <a:lnTo>
                    <a:pt x="1075" y="580"/>
                  </a:lnTo>
                  <a:lnTo>
                    <a:pt x="1135" y="540"/>
                  </a:lnTo>
                  <a:lnTo>
                    <a:pt x="1196" y="500"/>
                  </a:lnTo>
                  <a:lnTo>
                    <a:pt x="1259" y="480"/>
                  </a:lnTo>
                  <a:lnTo>
                    <a:pt x="1324" y="440"/>
                  </a:lnTo>
                  <a:lnTo>
                    <a:pt x="1457" y="400"/>
                  </a:lnTo>
                  <a:lnTo>
                    <a:pt x="1525" y="360"/>
                  </a:lnTo>
                  <a:lnTo>
                    <a:pt x="1595" y="360"/>
                  </a:lnTo>
                  <a:lnTo>
                    <a:pt x="1810" y="300"/>
                  </a:lnTo>
                  <a:lnTo>
                    <a:pt x="3095" y="300"/>
                  </a:lnTo>
                  <a:lnTo>
                    <a:pt x="3026" y="260"/>
                  </a:lnTo>
                  <a:lnTo>
                    <a:pt x="2956" y="220"/>
                  </a:lnTo>
                  <a:lnTo>
                    <a:pt x="2885" y="180"/>
                  </a:lnTo>
                  <a:lnTo>
                    <a:pt x="2813" y="160"/>
                  </a:lnTo>
                  <a:lnTo>
                    <a:pt x="2739" y="120"/>
                  </a:lnTo>
                  <a:lnTo>
                    <a:pt x="2355" y="20"/>
                  </a:lnTo>
                  <a:close/>
                  <a:moveTo>
                    <a:pt x="3095" y="300"/>
                  </a:moveTo>
                  <a:lnTo>
                    <a:pt x="2258" y="300"/>
                  </a:lnTo>
                  <a:lnTo>
                    <a:pt x="2473" y="360"/>
                  </a:lnTo>
                  <a:lnTo>
                    <a:pt x="2543" y="360"/>
                  </a:lnTo>
                  <a:lnTo>
                    <a:pt x="2611" y="400"/>
                  </a:lnTo>
                  <a:lnTo>
                    <a:pt x="2744" y="440"/>
                  </a:lnTo>
                  <a:lnTo>
                    <a:pt x="2809" y="480"/>
                  </a:lnTo>
                  <a:lnTo>
                    <a:pt x="2871" y="500"/>
                  </a:lnTo>
                  <a:lnTo>
                    <a:pt x="2933" y="540"/>
                  </a:lnTo>
                  <a:lnTo>
                    <a:pt x="2993" y="580"/>
                  </a:lnTo>
                  <a:lnTo>
                    <a:pt x="3051" y="620"/>
                  </a:lnTo>
                  <a:lnTo>
                    <a:pt x="3107" y="660"/>
                  </a:lnTo>
                  <a:lnTo>
                    <a:pt x="3162" y="700"/>
                  </a:lnTo>
                  <a:lnTo>
                    <a:pt x="3214" y="760"/>
                  </a:lnTo>
                  <a:lnTo>
                    <a:pt x="3265" y="800"/>
                  </a:lnTo>
                  <a:lnTo>
                    <a:pt x="3314" y="860"/>
                  </a:lnTo>
                  <a:lnTo>
                    <a:pt x="3361" y="900"/>
                  </a:lnTo>
                  <a:lnTo>
                    <a:pt x="3405" y="960"/>
                  </a:lnTo>
                  <a:lnTo>
                    <a:pt x="3448" y="1020"/>
                  </a:lnTo>
                  <a:lnTo>
                    <a:pt x="3488" y="1080"/>
                  </a:lnTo>
                  <a:lnTo>
                    <a:pt x="3526" y="1140"/>
                  </a:lnTo>
                  <a:lnTo>
                    <a:pt x="3561" y="1200"/>
                  </a:lnTo>
                  <a:lnTo>
                    <a:pt x="3594" y="1260"/>
                  </a:lnTo>
                  <a:lnTo>
                    <a:pt x="3625" y="1320"/>
                  </a:lnTo>
                  <a:lnTo>
                    <a:pt x="3653" y="1400"/>
                  </a:lnTo>
                  <a:lnTo>
                    <a:pt x="3678" y="1460"/>
                  </a:lnTo>
                  <a:lnTo>
                    <a:pt x="3700" y="1520"/>
                  </a:lnTo>
                  <a:lnTo>
                    <a:pt x="3720" y="1600"/>
                  </a:lnTo>
                  <a:lnTo>
                    <a:pt x="3737" y="1660"/>
                  </a:lnTo>
                  <a:lnTo>
                    <a:pt x="3751" y="1740"/>
                  </a:lnTo>
                  <a:lnTo>
                    <a:pt x="3762" y="1820"/>
                  </a:lnTo>
                  <a:lnTo>
                    <a:pt x="3770" y="1880"/>
                  </a:lnTo>
                  <a:lnTo>
                    <a:pt x="3775" y="1960"/>
                  </a:lnTo>
                  <a:lnTo>
                    <a:pt x="3776" y="2040"/>
                  </a:lnTo>
                  <a:lnTo>
                    <a:pt x="3775" y="2120"/>
                  </a:lnTo>
                  <a:lnTo>
                    <a:pt x="3770" y="2180"/>
                  </a:lnTo>
                  <a:lnTo>
                    <a:pt x="3762" y="2260"/>
                  </a:lnTo>
                  <a:lnTo>
                    <a:pt x="3751" y="2340"/>
                  </a:lnTo>
                  <a:lnTo>
                    <a:pt x="3737" y="2400"/>
                  </a:lnTo>
                  <a:lnTo>
                    <a:pt x="3720" y="2480"/>
                  </a:lnTo>
                  <a:lnTo>
                    <a:pt x="3700" y="2540"/>
                  </a:lnTo>
                  <a:lnTo>
                    <a:pt x="3678" y="2620"/>
                  </a:lnTo>
                  <a:lnTo>
                    <a:pt x="3653" y="2680"/>
                  </a:lnTo>
                  <a:lnTo>
                    <a:pt x="3625" y="2740"/>
                  </a:lnTo>
                  <a:lnTo>
                    <a:pt x="3594" y="2820"/>
                  </a:lnTo>
                  <a:lnTo>
                    <a:pt x="3561" y="2880"/>
                  </a:lnTo>
                  <a:lnTo>
                    <a:pt x="3526" y="2940"/>
                  </a:lnTo>
                  <a:lnTo>
                    <a:pt x="3488" y="3000"/>
                  </a:lnTo>
                  <a:lnTo>
                    <a:pt x="3448" y="3060"/>
                  </a:lnTo>
                  <a:lnTo>
                    <a:pt x="3405" y="3100"/>
                  </a:lnTo>
                  <a:lnTo>
                    <a:pt x="3361" y="3160"/>
                  </a:lnTo>
                  <a:lnTo>
                    <a:pt x="3314" y="3220"/>
                  </a:lnTo>
                  <a:lnTo>
                    <a:pt x="3265" y="3260"/>
                  </a:lnTo>
                  <a:lnTo>
                    <a:pt x="3214" y="3320"/>
                  </a:lnTo>
                  <a:lnTo>
                    <a:pt x="3162" y="3360"/>
                  </a:lnTo>
                  <a:lnTo>
                    <a:pt x="3107" y="3400"/>
                  </a:lnTo>
                  <a:lnTo>
                    <a:pt x="3051" y="3460"/>
                  </a:lnTo>
                  <a:lnTo>
                    <a:pt x="2993" y="3500"/>
                  </a:lnTo>
                  <a:lnTo>
                    <a:pt x="2933" y="3520"/>
                  </a:lnTo>
                  <a:lnTo>
                    <a:pt x="2871" y="3560"/>
                  </a:lnTo>
                  <a:lnTo>
                    <a:pt x="2809" y="3600"/>
                  </a:lnTo>
                  <a:lnTo>
                    <a:pt x="2744" y="3620"/>
                  </a:lnTo>
                  <a:lnTo>
                    <a:pt x="2678" y="3660"/>
                  </a:lnTo>
                  <a:lnTo>
                    <a:pt x="2611" y="3680"/>
                  </a:lnTo>
                  <a:lnTo>
                    <a:pt x="2331" y="3760"/>
                  </a:lnTo>
                  <a:lnTo>
                    <a:pt x="2258" y="3760"/>
                  </a:lnTo>
                  <a:lnTo>
                    <a:pt x="2184" y="3780"/>
                  </a:lnTo>
                  <a:lnTo>
                    <a:pt x="3095" y="3780"/>
                  </a:lnTo>
                  <a:lnTo>
                    <a:pt x="3161" y="3720"/>
                  </a:lnTo>
                  <a:lnTo>
                    <a:pt x="3227" y="3680"/>
                  </a:lnTo>
                  <a:lnTo>
                    <a:pt x="3291" y="3640"/>
                  </a:lnTo>
                  <a:lnTo>
                    <a:pt x="3353" y="3580"/>
                  </a:lnTo>
                  <a:lnTo>
                    <a:pt x="3413" y="3540"/>
                  </a:lnTo>
                  <a:lnTo>
                    <a:pt x="3472" y="3480"/>
                  </a:lnTo>
                  <a:lnTo>
                    <a:pt x="3528" y="3420"/>
                  </a:lnTo>
                  <a:lnTo>
                    <a:pt x="3582" y="3360"/>
                  </a:lnTo>
                  <a:lnTo>
                    <a:pt x="3633" y="3300"/>
                  </a:lnTo>
                  <a:lnTo>
                    <a:pt x="3681" y="3220"/>
                  </a:lnTo>
                  <a:lnTo>
                    <a:pt x="3727" y="3160"/>
                  </a:lnTo>
                  <a:lnTo>
                    <a:pt x="3770" y="3100"/>
                  </a:lnTo>
                  <a:lnTo>
                    <a:pt x="3810" y="3020"/>
                  </a:lnTo>
                  <a:lnTo>
                    <a:pt x="3847" y="2960"/>
                  </a:lnTo>
                  <a:lnTo>
                    <a:pt x="3882" y="2880"/>
                  </a:lnTo>
                  <a:lnTo>
                    <a:pt x="3914" y="2820"/>
                  </a:lnTo>
                  <a:lnTo>
                    <a:pt x="3943" y="2740"/>
                  </a:lnTo>
                  <a:lnTo>
                    <a:pt x="3968" y="2660"/>
                  </a:lnTo>
                  <a:lnTo>
                    <a:pt x="3991" y="2600"/>
                  </a:lnTo>
                  <a:lnTo>
                    <a:pt x="4011" y="2520"/>
                  </a:lnTo>
                  <a:lnTo>
                    <a:pt x="4028" y="2440"/>
                  </a:lnTo>
                  <a:lnTo>
                    <a:pt x="4042" y="2360"/>
                  </a:lnTo>
                  <a:lnTo>
                    <a:pt x="4053" y="2280"/>
                  </a:lnTo>
                  <a:lnTo>
                    <a:pt x="4061" y="2200"/>
                  </a:lnTo>
                  <a:lnTo>
                    <a:pt x="4066" y="2120"/>
                  </a:lnTo>
                  <a:lnTo>
                    <a:pt x="4067" y="2040"/>
                  </a:lnTo>
                  <a:lnTo>
                    <a:pt x="4066" y="1960"/>
                  </a:lnTo>
                  <a:lnTo>
                    <a:pt x="4061" y="1880"/>
                  </a:lnTo>
                  <a:lnTo>
                    <a:pt x="4053" y="1800"/>
                  </a:lnTo>
                  <a:lnTo>
                    <a:pt x="4042" y="1720"/>
                  </a:lnTo>
                  <a:lnTo>
                    <a:pt x="4028" y="1640"/>
                  </a:lnTo>
                  <a:lnTo>
                    <a:pt x="4011" y="1560"/>
                  </a:lnTo>
                  <a:lnTo>
                    <a:pt x="3991" y="1480"/>
                  </a:lnTo>
                  <a:lnTo>
                    <a:pt x="3968" y="1400"/>
                  </a:lnTo>
                  <a:lnTo>
                    <a:pt x="3943" y="1340"/>
                  </a:lnTo>
                  <a:lnTo>
                    <a:pt x="3914" y="1260"/>
                  </a:lnTo>
                  <a:lnTo>
                    <a:pt x="3882" y="1180"/>
                  </a:lnTo>
                  <a:lnTo>
                    <a:pt x="3847" y="1120"/>
                  </a:lnTo>
                  <a:lnTo>
                    <a:pt x="3810" y="1040"/>
                  </a:lnTo>
                  <a:lnTo>
                    <a:pt x="3770" y="980"/>
                  </a:lnTo>
                  <a:lnTo>
                    <a:pt x="3727" y="900"/>
                  </a:lnTo>
                  <a:lnTo>
                    <a:pt x="3681" y="840"/>
                  </a:lnTo>
                  <a:lnTo>
                    <a:pt x="3633" y="780"/>
                  </a:lnTo>
                  <a:lnTo>
                    <a:pt x="3582" y="720"/>
                  </a:lnTo>
                  <a:lnTo>
                    <a:pt x="3528" y="660"/>
                  </a:lnTo>
                  <a:lnTo>
                    <a:pt x="3472" y="600"/>
                  </a:lnTo>
                  <a:lnTo>
                    <a:pt x="3413" y="540"/>
                  </a:lnTo>
                  <a:lnTo>
                    <a:pt x="3353" y="480"/>
                  </a:lnTo>
                  <a:lnTo>
                    <a:pt x="3291" y="440"/>
                  </a:lnTo>
                  <a:lnTo>
                    <a:pt x="3227" y="380"/>
                  </a:lnTo>
                  <a:lnTo>
                    <a:pt x="3161" y="340"/>
                  </a:lnTo>
                  <a:lnTo>
                    <a:pt x="3095" y="300"/>
                  </a:lnTo>
                  <a:close/>
                  <a:moveTo>
                    <a:pt x="2196" y="0"/>
                  </a:moveTo>
                  <a:lnTo>
                    <a:pt x="1872" y="0"/>
                  </a:lnTo>
                  <a:lnTo>
                    <a:pt x="1792" y="20"/>
                  </a:lnTo>
                  <a:lnTo>
                    <a:pt x="2276" y="20"/>
                  </a:lnTo>
                  <a:lnTo>
                    <a:pt x="2196" y="0"/>
                  </a:lnTo>
                  <a:close/>
                </a:path>
              </a:pathLst>
            </a:custGeom>
            <a:solidFill>
              <a:srgbClr val="27B5C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cxnSp>
          <p:nvCxnSpPr>
            <p:cNvPr id="13" name="Line 446">
              <a:extLst>
                <a:ext uri="{FF2B5EF4-FFF2-40B4-BE49-F238E27FC236}">
                  <a16:creationId xmlns:a16="http://schemas.microsoft.com/office/drawing/2014/main" id="{EAB6225A-C932-081B-3F5C-DC378D522138}"/>
                </a:ext>
              </a:extLst>
            </p:cNvPr>
            <p:cNvCxnSpPr>
              <a:cxnSpLocks noChangeShapeType="1"/>
            </p:cNvCxnSpPr>
            <p:nvPr userDrawn="1"/>
          </p:nvCxnSpPr>
          <p:spPr bwMode="auto">
            <a:xfrm>
              <a:off x="8567" y="6935"/>
              <a:ext cx="495" cy="3667"/>
            </a:xfrm>
            <a:prstGeom prst="line">
              <a:avLst/>
            </a:prstGeom>
            <a:noFill/>
            <a:ln w="5715">
              <a:solidFill>
                <a:srgbClr val="27B5C4"/>
              </a:solidFill>
              <a:prstDash val="solid"/>
              <a:round/>
              <a:headEnd/>
              <a:tailEnd/>
            </a:ln>
            <a:extLst>
              <a:ext uri="{909E8E84-426E-40DD-AFC4-6F175D3DCCD1}">
                <a14:hiddenFill xmlns:a14="http://schemas.microsoft.com/office/drawing/2010/main">
                  <a:noFill/>
                </a14:hiddenFill>
              </a:ext>
            </a:extLst>
          </p:spPr>
        </p:cxnSp>
        <p:cxnSp>
          <p:nvCxnSpPr>
            <p:cNvPr id="14" name="Line 445">
              <a:extLst>
                <a:ext uri="{FF2B5EF4-FFF2-40B4-BE49-F238E27FC236}">
                  <a16:creationId xmlns:a16="http://schemas.microsoft.com/office/drawing/2014/main" id="{0C017859-1DAC-E6A5-C4FE-35893C33481B}"/>
                </a:ext>
              </a:extLst>
            </p:cNvPr>
            <p:cNvCxnSpPr>
              <a:cxnSpLocks noChangeShapeType="1"/>
            </p:cNvCxnSpPr>
            <p:nvPr userDrawn="1"/>
          </p:nvCxnSpPr>
          <p:spPr bwMode="auto">
            <a:xfrm>
              <a:off x="7227" y="7819"/>
              <a:ext cx="3176" cy="1899"/>
            </a:xfrm>
            <a:prstGeom prst="line">
              <a:avLst/>
            </a:prstGeom>
            <a:noFill/>
            <a:ln w="5715">
              <a:solidFill>
                <a:srgbClr val="27B5C4"/>
              </a:solidFill>
              <a:prstDash val="solid"/>
              <a:round/>
              <a:headEnd/>
              <a:tailEnd/>
            </a:ln>
            <a:extLst>
              <a:ext uri="{909E8E84-426E-40DD-AFC4-6F175D3DCCD1}">
                <a14:hiddenFill xmlns:a14="http://schemas.microsoft.com/office/drawing/2010/main">
                  <a:noFill/>
                </a14:hiddenFill>
              </a:ext>
            </a:extLst>
          </p:spPr>
        </p:cxnSp>
        <p:cxnSp>
          <p:nvCxnSpPr>
            <p:cNvPr id="15" name="Line 444">
              <a:extLst>
                <a:ext uri="{FF2B5EF4-FFF2-40B4-BE49-F238E27FC236}">
                  <a16:creationId xmlns:a16="http://schemas.microsoft.com/office/drawing/2014/main" id="{BA49F2DB-394B-7248-2A3F-1DA9E5ED4A2B}"/>
                </a:ext>
              </a:extLst>
            </p:cNvPr>
            <p:cNvCxnSpPr>
              <a:cxnSpLocks noChangeShapeType="1"/>
            </p:cNvCxnSpPr>
            <p:nvPr userDrawn="1"/>
          </p:nvCxnSpPr>
          <p:spPr bwMode="auto">
            <a:xfrm>
              <a:off x="7082" y="9418"/>
              <a:ext cx="3465" cy="0"/>
            </a:xfrm>
            <a:prstGeom prst="line">
              <a:avLst/>
            </a:prstGeom>
            <a:noFill/>
            <a:ln w="5715">
              <a:solidFill>
                <a:srgbClr val="27B5C4"/>
              </a:solidFill>
              <a:prstDash val="solid"/>
              <a:round/>
              <a:headEnd/>
              <a:tailEnd/>
            </a:ln>
            <a:extLst>
              <a:ext uri="{909E8E84-426E-40DD-AFC4-6F175D3DCCD1}">
                <a14:hiddenFill xmlns:a14="http://schemas.microsoft.com/office/drawing/2010/main">
                  <a:noFill/>
                </a14:hiddenFill>
              </a:ext>
            </a:extLst>
          </p:spPr>
        </p:cxnSp>
        <p:cxnSp>
          <p:nvCxnSpPr>
            <p:cNvPr id="16" name="Line 443">
              <a:extLst>
                <a:ext uri="{FF2B5EF4-FFF2-40B4-BE49-F238E27FC236}">
                  <a16:creationId xmlns:a16="http://schemas.microsoft.com/office/drawing/2014/main" id="{A679665B-B5D6-01FE-6E53-610F3DE63439}"/>
                </a:ext>
              </a:extLst>
            </p:cNvPr>
            <p:cNvCxnSpPr>
              <a:cxnSpLocks noChangeShapeType="1"/>
            </p:cNvCxnSpPr>
            <p:nvPr userDrawn="1"/>
          </p:nvCxnSpPr>
          <p:spPr bwMode="auto">
            <a:xfrm>
              <a:off x="8242" y="10528"/>
              <a:ext cx="1145" cy="0"/>
            </a:xfrm>
            <a:prstGeom prst="line">
              <a:avLst/>
            </a:prstGeom>
            <a:noFill/>
            <a:ln w="5715">
              <a:solidFill>
                <a:srgbClr val="27B5C4"/>
              </a:solidFill>
              <a:prstDash val="solid"/>
              <a:round/>
              <a:headEnd/>
              <a:tailEnd/>
            </a:ln>
            <a:extLst>
              <a:ext uri="{909E8E84-426E-40DD-AFC4-6F175D3DCCD1}">
                <a14:hiddenFill xmlns:a14="http://schemas.microsoft.com/office/drawing/2010/main">
                  <a:noFill/>
                </a14:hiddenFill>
              </a:ext>
            </a:extLst>
          </p:spPr>
        </p:cxnSp>
        <p:cxnSp>
          <p:nvCxnSpPr>
            <p:cNvPr id="17" name="Line 442">
              <a:extLst>
                <a:ext uri="{FF2B5EF4-FFF2-40B4-BE49-F238E27FC236}">
                  <a16:creationId xmlns:a16="http://schemas.microsoft.com/office/drawing/2014/main" id="{905B06A0-3147-68DB-3D53-E22551355557}"/>
                </a:ext>
              </a:extLst>
            </p:cNvPr>
            <p:cNvCxnSpPr>
              <a:cxnSpLocks noChangeShapeType="1"/>
            </p:cNvCxnSpPr>
            <p:nvPr userDrawn="1"/>
          </p:nvCxnSpPr>
          <p:spPr bwMode="auto">
            <a:xfrm>
              <a:off x="9833" y="10313"/>
              <a:ext cx="0" cy="0"/>
            </a:xfrm>
            <a:prstGeom prst="line">
              <a:avLst/>
            </a:prstGeom>
            <a:noFill/>
            <a:ln w="5715">
              <a:solidFill>
                <a:srgbClr val="27B5C4"/>
              </a:solidFill>
              <a:prstDash val="solid"/>
              <a:round/>
              <a:headEnd/>
              <a:tailEnd/>
            </a:ln>
            <a:extLst>
              <a:ext uri="{909E8E84-426E-40DD-AFC4-6F175D3DCCD1}">
                <a14:hiddenFill xmlns:a14="http://schemas.microsoft.com/office/drawing/2010/main">
                  <a:noFill/>
                </a14:hiddenFill>
              </a:ext>
            </a:extLst>
          </p:spPr>
        </p:cxnSp>
        <p:cxnSp>
          <p:nvCxnSpPr>
            <p:cNvPr id="18" name="Line 441">
              <a:extLst>
                <a:ext uri="{FF2B5EF4-FFF2-40B4-BE49-F238E27FC236}">
                  <a16:creationId xmlns:a16="http://schemas.microsoft.com/office/drawing/2014/main" id="{37EF8C12-D5F9-44EF-AB82-D16D7246AB21}"/>
                </a:ext>
              </a:extLst>
            </p:cNvPr>
            <p:cNvCxnSpPr>
              <a:cxnSpLocks noChangeShapeType="1"/>
            </p:cNvCxnSpPr>
            <p:nvPr userDrawn="1"/>
          </p:nvCxnSpPr>
          <p:spPr bwMode="auto">
            <a:xfrm>
              <a:off x="10657" y="8935"/>
              <a:ext cx="0" cy="0"/>
            </a:xfrm>
            <a:prstGeom prst="line">
              <a:avLst/>
            </a:prstGeom>
            <a:noFill/>
            <a:ln w="5715">
              <a:solidFill>
                <a:srgbClr val="27B5C4"/>
              </a:solidFill>
              <a:prstDash val="solid"/>
              <a:round/>
              <a:headEnd/>
              <a:tailEnd/>
            </a:ln>
            <a:extLst>
              <a:ext uri="{909E8E84-426E-40DD-AFC4-6F175D3DCCD1}">
                <a14:hiddenFill xmlns:a14="http://schemas.microsoft.com/office/drawing/2010/main">
                  <a:noFill/>
                </a14:hiddenFill>
              </a:ext>
            </a:extLst>
          </p:spPr>
        </p:cxnSp>
        <p:cxnSp>
          <p:nvCxnSpPr>
            <p:cNvPr id="19" name="Line 440">
              <a:extLst>
                <a:ext uri="{FF2B5EF4-FFF2-40B4-BE49-F238E27FC236}">
                  <a16:creationId xmlns:a16="http://schemas.microsoft.com/office/drawing/2014/main" id="{F62C7D73-BBE2-152D-3B97-3F57556E2AD5}"/>
                </a:ext>
              </a:extLst>
            </p:cNvPr>
            <p:cNvCxnSpPr>
              <a:cxnSpLocks noChangeShapeType="1"/>
            </p:cNvCxnSpPr>
            <p:nvPr userDrawn="1"/>
          </p:nvCxnSpPr>
          <p:spPr bwMode="auto">
            <a:xfrm>
              <a:off x="10094" y="7432"/>
              <a:ext cx="0" cy="2673"/>
            </a:xfrm>
            <a:prstGeom prst="line">
              <a:avLst/>
            </a:prstGeom>
            <a:noFill/>
            <a:ln w="5715">
              <a:solidFill>
                <a:srgbClr val="27B5C4"/>
              </a:solidFill>
              <a:prstDash val="solid"/>
              <a:round/>
              <a:headEnd/>
              <a:tailEnd/>
            </a:ln>
            <a:extLst>
              <a:ext uri="{909E8E84-426E-40DD-AFC4-6F175D3DCCD1}">
                <a14:hiddenFill xmlns:a14="http://schemas.microsoft.com/office/drawing/2010/main">
                  <a:noFill/>
                </a14:hiddenFill>
              </a:ext>
            </a:extLst>
          </p:spPr>
        </p:cxnSp>
        <p:sp>
          <p:nvSpPr>
            <p:cNvPr id="20" name="AutoShape 439">
              <a:extLst>
                <a:ext uri="{FF2B5EF4-FFF2-40B4-BE49-F238E27FC236}">
                  <a16:creationId xmlns:a16="http://schemas.microsoft.com/office/drawing/2014/main" id="{A221716F-6BC1-427B-DA17-6ABE8468DC66}"/>
                </a:ext>
              </a:extLst>
            </p:cNvPr>
            <p:cNvSpPr>
              <a:spLocks/>
            </p:cNvSpPr>
            <p:nvPr userDrawn="1"/>
          </p:nvSpPr>
          <p:spPr bwMode="auto">
            <a:xfrm>
              <a:off x="8092" y="6734"/>
              <a:ext cx="897" cy="405"/>
            </a:xfrm>
            <a:custGeom>
              <a:avLst/>
              <a:gdLst>
                <a:gd name="T0" fmla="+- 0 8815 8092"/>
                <a:gd name="T1" fmla="*/ T0 w 897"/>
                <a:gd name="T2" fmla="+- 0 6735 6735"/>
                <a:gd name="T3" fmla="*/ 6735 h 405"/>
                <a:gd name="T4" fmla="+- 0 8732 8092"/>
                <a:gd name="T5" fmla="*/ T4 w 897"/>
                <a:gd name="T6" fmla="+- 0 6736 6735"/>
                <a:gd name="T7" fmla="*/ 6736 h 405"/>
                <a:gd name="T8" fmla="+- 0 8649 8092"/>
                <a:gd name="T9" fmla="*/ T8 w 897"/>
                <a:gd name="T10" fmla="+- 0 6741 6735"/>
                <a:gd name="T11" fmla="*/ 6741 h 405"/>
                <a:gd name="T12" fmla="+- 0 8567 8092"/>
                <a:gd name="T13" fmla="*/ T12 w 897"/>
                <a:gd name="T14" fmla="+- 0 6750 6735"/>
                <a:gd name="T15" fmla="*/ 6750 h 405"/>
                <a:gd name="T16" fmla="+- 0 8485 8092"/>
                <a:gd name="T17" fmla="*/ T16 w 897"/>
                <a:gd name="T18" fmla="+- 0 6761 6735"/>
                <a:gd name="T19" fmla="*/ 6761 h 405"/>
                <a:gd name="T20" fmla="+- 0 8405 8092"/>
                <a:gd name="T21" fmla="*/ T20 w 897"/>
                <a:gd name="T22" fmla="+- 0 6776 6735"/>
                <a:gd name="T23" fmla="*/ 6776 h 405"/>
                <a:gd name="T24" fmla="+- 0 8325 8092"/>
                <a:gd name="T25" fmla="*/ T24 w 897"/>
                <a:gd name="T26" fmla="+- 0 6794 6735"/>
                <a:gd name="T27" fmla="*/ 6794 h 405"/>
                <a:gd name="T28" fmla="+- 0 8247 8092"/>
                <a:gd name="T29" fmla="*/ T28 w 897"/>
                <a:gd name="T30" fmla="+- 0 6815 6735"/>
                <a:gd name="T31" fmla="*/ 6815 h 405"/>
                <a:gd name="T32" fmla="+- 0 8169 8092"/>
                <a:gd name="T33" fmla="*/ T32 w 897"/>
                <a:gd name="T34" fmla="+- 0 6839 6735"/>
                <a:gd name="T35" fmla="*/ 6839 h 405"/>
                <a:gd name="T36" fmla="+- 0 8092 8092"/>
                <a:gd name="T37" fmla="*/ T36 w 897"/>
                <a:gd name="T38" fmla="+- 0 6866 6735"/>
                <a:gd name="T39" fmla="*/ 6866 h 405"/>
                <a:gd name="T40" fmla="+- 0 8196 8092"/>
                <a:gd name="T41" fmla="*/ T40 w 897"/>
                <a:gd name="T42" fmla="+- 0 7140 6735"/>
                <a:gd name="T43" fmla="*/ 7140 h 405"/>
                <a:gd name="T44" fmla="+- 0 8269 8092"/>
                <a:gd name="T45" fmla="*/ T44 w 897"/>
                <a:gd name="T46" fmla="+- 0 7114 6735"/>
                <a:gd name="T47" fmla="*/ 7114 h 405"/>
                <a:gd name="T48" fmla="+- 0 8343 8092"/>
                <a:gd name="T49" fmla="*/ T48 w 897"/>
                <a:gd name="T50" fmla="+- 0 7091 6735"/>
                <a:gd name="T51" fmla="*/ 7091 h 405"/>
                <a:gd name="T52" fmla="+- 0 8419 8092"/>
                <a:gd name="T53" fmla="*/ T52 w 897"/>
                <a:gd name="T54" fmla="+- 0 7071 6735"/>
                <a:gd name="T55" fmla="*/ 7071 h 405"/>
                <a:gd name="T56" fmla="+- 0 8496 8092"/>
                <a:gd name="T57" fmla="*/ T56 w 897"/>
                <a:gd name="T58" fmla="+- 0 7055 6735"/>
                <a:gd name="T59" fmla="*/ 7055 h 405"/>
                <a:gd name="T60" fmla="+- 0 8574 8092"/>
                <a:gd name="T61" fmla="*/ T60 w 897"/>
                <a:gd name="T62" fmla="+- 0 7043 6735"/>
                <a:gd name="T63" fmla="*/ 7043 h 405"/>
                <a:gd name="T64" fmla="+- 0 8653 8092"/>
                <a:gd name="T65" fmla="*/ T64 w 897"/>
                <a:gd name="T66" fmla="+- 0 7033 6735"/>
                <a:gd name="T67" fmla="*/ 7033 h 405"/>
                <a:gd name="T68" fmla="+- 0 8734 8092"/>
                <a:gd name="T69" fmla="*/ T68 w 897"/>
                <a:gd name="T70" fmla="+- 0 7028 6735"/>
                <a:gd name="T71" fmla="*/ 7028 h 405"/>
                <a:gd name="T72" fmla="+- 0 8815 8092"/>
                <a:gd name="T73" fmla="*/ T72 w 897"/>
                <a:gd name="T74" fmla="+- 0 7026 6735"/>
                <a:gd name="T75" fmla="*/ 7026 h 405"/>
                <a:gd name="T76" fmla="+- 0 8965 8092"/>
                <a:gd name="T77" fmla="*/ T76 w 897"/>
                <a:gd name="T78" fmla="+- 0 7026 6735"/>
                <a:gd name="T79" fmla="*/ 7026 h 405"/>
                <a:gd name="T80" fmla="+- 0 8989 8092"/>
                <a:gd name="T81" fmla="*/ T80 w 897"/>
                <a:gd name="T82" fmla="+- 0 6742 6735"/>
                <a:gd name="T83" fmla="*/ 6742 h 405"/>
                <a:gd name="T84" fmla="+- 0 8946 8092"/>
                <a:gd name="T85" fmla="*/ T84 w 897"/>
                <a:gd name="T86" fmla="+- 0 6739 6735"/>
                <a:gd name="T87" fmla="*/ 6739 h 405"/>
                <a:gd name="T88" fmla="+- 0 8902 8092"/>
                <a:gd name="T89" fmla="*/ T88 w 897"/>
                <a:gd name="T90" fmla="+- 0 6737 6735"/>
                <a:gd name="T91" fmla="*/ 6737 h 405"/>
                <a:gd name="T92" fmla="+- 0 8859 8092"/>
                <a:gd name="T93" fmla="*/ T92 w 897"/>
                <a:gd name="T94" fmla="+- 0 6735 6735"/>
                <a:gd name="T95" fmla="*/ 6735 h 405"/>
                <a:gd name="T96" fmla="+- 0 8815 8092"/>
                <a:gd name="T97" fmla="*/ T96 w 897"/>
                <a:gd name="T98" fmla="+- 0 6735 6735"/>
                <a:gd name="T99" fmla="*/ 6735 h 405"/>
                <a:gd name="T100" fmla="+- 0 8965 8092"/>
                <a:gd name="T101" fmla="*/ T100 w 897"/>
                <a:gd name="T102" fmla="+- 0 7026 6735"/>
                <a:gd name="T103" fmla="*/ 7026 h 405"/>
                <a:gd name="T104" fmla="+- 0 8815 8092"/>
                <a:gd name="T105" fmla="*/ T104 w 897"/>
                <a:gd name="T106" fmla="+- 0 7026 6735"/>
                <a:gd name="T107" fmla="*/ 7026 h 405"/>
                <a:gd name="T108" fmla="+- 0 8852 8092"/>
                <a:gd name="T109" fmla="*/ T108 w 897"/>
                <a:gd name="T110" fmla="+- 0 7026 6735"/>
                <a:gd name="T111" fmla="*/ 7026 h 405"/>
                <a:gd name="T112" fmla="+- 0 8890 8092"/>
                <a:gd name="T113" fmla="*/ T112 w 897"/>
                <a:gd name="T114" fmla="+- 0 7028 6735"/>
                <a:gd name="T115" fmla="*/ 7028 h 405"/>
                <a:gd name="T116" fmla="+- 0 8927 8092"/>
                <a:gd name="T117" fmla="*/ T116 w 897"/>
                <a:gd name="T118" fmla="+- 0 7030 6735"/>
                <a:gd name="T119" fmla="*/ 7030 h 405"/>
                <a:gd name="T120" fmla="+- 0 8964 8092"/>
                <a:gd name="T121" fmla="*/ T120 w 897"/>
                <a:gd name="T122" fmla="+- 0 7032 6735"/>
                <a:gd name="T123" fmla="*/ 7032 h 405"/>
                <a:gd name="T124" fmla="+- 0 8965 8092"/>
                <a:gd name="T125" fmla="*/ T124 w 897"/>
                <a:gd name="T126" fmla="+- 0 7026 6735"/>
                <a:gd name="T127" fmla="*/ 7026 h 40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897" h="405">
                  <a:moveTo>
                    <a:pt x="723" y="0"/>
                  </a:moveTo>
                  <a:lnTo>
                    <a:pt x="640" y="1"/>
                  </a:lnTo>
                  <a:lnTo>
                    <a:pt x="557" y="6"/>
                  </a:lnTo>
                  <a:lnTo>
                    <a:pt x="475" y="15"/>
                  </a:lnTo>
                  <a:lnTo>
                    <a:pt x="393" y="26"/>
                  </a:lnTo>
                  <a:lnTo>
                    <a:pt x="313" y="41"/>
                  </a:lnTo>
                  <a:lnTo>
                    <a:pt x="233" y="59"/>
                  </a:lnTo>
                  <a:lnTo>
                    <a:pt x="155" y="80"/>
                  </a:lnTo>
                  <a:lnTo>
                    <a:pt x="77" y="104"/>
                  </a:lnTo>
                  <a:lnTo>
                    <a:pt x="0" y="131"/>
                  </a:lnTo>
                  <a:lnTo>
                    <a:pt x="104" y="405"/>
                  </a:lnTo>
                  <a:lnTo>
                    <a:pt x="177" y="379"/>
                  </a:lnTo>
                  <a:lnTo>
                    <a:pt x="251" y="356"/>
                  </a:lnTo>
                  <a:lnTo>
                    <a:pt x="327" y="336"/>
                  </a:lnTo>
                  <a:lnTo>
                    <a:pt x="404" y="320"/>
                  </a:lnTo>
                  <a:lnTo>
                    <a:pt x="482" y="308"/>
                  </a:lnTo>
                  <a:lnTo>
                    <a:pt x="561" y="298"/>
                  </a:lnTo>
                  <a:lnTo>
                    <a:pt x="642" y="293"/>
                  </a:lnTo>
                  <a:lnTo>
                    <a:pt x="723" y="291"/>
                  </a:lnTo>
                  <a:lnTo>
                    <a:pt x="873" y="291"/>
                  </a:lnTo>
                  <a:lnTo>
                    <a:pt x="897" y="7"/>
                  </a:lnTo>
                  <a:lnTo>
                    <a:pt x="854" y="4"/>
                  </a:lnTo>
                  <a:lnTo>
                    <a:pt x="810" y="2"/>
                  </a:lnTo>
                  <a:lnTo>
                    <a:pt x="767" y="0"/>
                  </a:lnTo>
                  <a:lnTo>
                    <a:pt x="723" y="0"/>
                  </a:lnTo>
                  <a:close/>
                  <a:moveTo>
                    <a:pt x="873" y="291"/>
                  </a:moveTo>
                  <a:lnTo>
                    <a:pt x="723" y="291"/>
                  </a:lnTo>
                  <a:lnTo>
                    <a:pt x="760" y="291"/>
                  </a:lnTo>
                  <a:lnTo>
                    <a:pt x="798" y="293"/>
                  </a:lnTo>
                  <a:lnTo>
                    <a:pt x="835" y="295"/>
                  </a:lnTo>
                  <a:lnTo>
                    <a:pt x="872" y="297"/>
                  </a:lnTo>
                  <a:lnTo>
                    <a:pt x="873" y="291"/>
                  </a:lnTo>
                  <a:close/>
                </a:path>
              </a:pathLst>
            </a:custGeom>
            <a:solidFill>
              <a:srgbClr val="27B5C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Freeform 438">
              <a:extLst>
                <a:ext uri="{FF2B5EF4-FFF2-40B4-BE49-F238E27FC236}">
                  <a16:creationId xmlns:a16="http://schemas.microsoft.com/office/drawing/2014/main" id="{FEB05B0C-6CC8-96F6-8B9E-D43DB3501431}"/>
                </a:ext>
              </a:extLst>
            </p:cNvPr>
            <p:cNvSpPr>
              <a:spLocks/>
            </p:cNvSpPr>
            <p:nvPr userDrawn="1"/>
          </p:nvSpPr>
          <p:spPr bwMode="auto">
            <a:xfrm>
              <a:off x="8964" y="6742"/>
              <a:ext cx="888" cy="528"/>
            </a:xfrm>
            <a:custGeom>
              <a:avLst/>
              <a:gdLst>
                <a:gd name="T0" fmla="+- 0 8989 8964"/>
                <a:gd name="T1" fmla="*/ T0 w 888"/>
                <a:gd name="T2" fmla="+- 0 6742 6742"/>
                <a:gd name="T3" fmla="*/ 6742 h 528"/>
                <a:gd name="T4" fmla="+- 0 8964 8964"/>
                <a:gd name="T5" fmla="*/ T4 w 888"/>
                <a:gd name="T6" fmla="+- 0 7032 6742"/>
                <a:gd name="T7" fmla="*/ 7032 h 528"/>
                <a:gd name="T8" fmla="+- 0 9044 8964"/>
                <a:gd name="T9" fmla="*/ T8 w 888"/>
                <a:gd name="T10" fmla="+- 0 7041 6742"/>
                <a:gd name="T11" fmla="*/ 7041 h 528"/>
                <a:gd name="T12" fmla="+- 0 9123 8964"/>
                <a:gd name="T13" fmla="*/ T12 w 888"/>
                <a:gd name="T14" fmla="+- 0 7053 6742"/>
                <a:gd name="T15" fmla="*/ 7053 h 528"/>
                <a:gd name="T16" fmla="+- 0 9200 8964"/>
                <a:gd name="T17" fmla="*/ T16 w 888"/>
                <a:gd name="T18" fmla="+- 0 7069 6742"/>
                <a:gd name="T19" fmla="*/ 7069 h 528"/>
                <a:gd name="T20" fmla="+- 0 9276 8964"/>
                <a:gd name="T21" fmla="*/ T20 w 888"/>
                <a:gd name="T22" fmla="+- 0 7088 6742"/>
                <a:gd name="T23" fmla="*/ 7088 h 528"/>
                <a:gd name="T24" fmla="+- 0 9351 8964"/>
                <a:gd name="T25" fmla="*/ T24 w 888"/>
                <a:gd name="T26" fmla="+- 0 7111 6742"/>
                <a:gd name="T27" fmla="*/ 7111 h 528"/>
                <a:gd name="T28" fmla="+- 0 9425 8964"/>
                <a:gd name="T29" fmla="*/ T28 w 888"/>
                <a:gd name="T30" fmla="+- 0 7136 6742"/>
                <a:gd name="T31" fmla="*/ 7136 h 528"/>
                <a:gd name="T32" fmla="+- 0 9497 8964"/>
                <a:gd name="T33" fmla="*/ T32 w 888"/>
                <a:gd name="T34" fmla="+- 0 7165 6742"/>
                <a:gd name="T35" fmla="*/ 7165 h 528"/>
                <a:gd name="T36" fmla="+- 0 9567 8964"/>
                <a:gd name="T37" fmla="*/ T36 w 888"/>
                <a:gd name="T38" fmla="+- 0 7197 6742"/>
                <a:gd name="T39" fmla="*/ 7197 h 528"/>
                <a:gd name="T40" fmla="+- 0 9635 8964"/>
                <a:gd name="T41" fmla="*/ T40 w 888"/>
                <a:gd name="T42" fmla="+- 0 7232 6742"/>
                <a:gd name="T43" fmla="*/ 7232 h 528"/>
                <a:gd name="T44" fmla="+- 0 9702 8964"/>
                <a:gd name="T45" fmla="*/ T44 w 888"/>
                <a:gd name="T46" fmla="+- 0 7269 6742"/>
                <a:gd name="T47" fmla="*/ 7269 h 528"/>
                <a:gd name="T48" fmla="+- 0 9851 8964"/>
                <a:gd name="T49" fmla="*/ T48 w 888"/>
                <a:gd name="T50" fmla="+- 0 7018 6742"/>
                <a:gd name="T51" fmla="*/ 7018 h 528"/>
                <a:gd name="T52" fmla="+- 0 9785 8964"/>
                <a:gd name="T53" fmla="*/ T52 w 888"/>
                <a:gd name="T54" fmla="+- 0 6980 6742"/>
                <a:gd name="T55" fmla="*/ 6980 h 528"/>
                <a:gd name="T56" fmla="+- 0 9718 8964"/>
                <a:gd name="T57" fmla="*/ T56 w 888"/>
                <a:gd name="T58" fmla="+- 0 6945 6742"/>
                <a:gd name="T59" fmla="*/ 6945 h 528"/>
                <a:gd name="T60" fmla="+- 0 9650 8964"/>
                <a:gd name="T61" fmla="*/ T60 w 888"/>
                <a:gd name="T62" fmla="+- 0 6913 6742"/>
                <a:gd name="T63" fmla="*/ 6913 h 528"/>
                <a:gd name="T64" fmla="+- 0 9580 8964"/>
                <a:gd name="T65" fmla="*/ T64 w 888"/>
                <a:gd name="T66" fmla="+- 0 6883 6742"/>
                <a:gd name="T67" fmla="*/ 6883 h 528"/>
                <a:gd name="T68" fmla="+- 0 9509 8964"/>
                <a:gd name="T69" fmla="*/ T68 w 888"/>
                <a:gd name="T70" fmla="+- 0 6856 6742"/>
                <a:gd name="T71" fmla="*/ 6856 h 528"/>
                <a:gd name="T72" fmla="+- 0 9437 8964"/>
                <a:gd name="T73" fmla="*/ T72 w 888"/>
                <a:gd name="T74" fmla="+- 0 6831 6742"/>
                <a:gd name="T75" fmla="*/ 6831 h 528"/>
                <a:gd name="T76" fmla="+- 0 9365 8964"/>
                <a:gd name="T77" fmla="*/ T76 w 888"/>
                <a:gd name="T78" fmla="+- 0 6810 6742"/>
                <a:gd name="T79" fmla="*/ 6810 h 528"/>
                <a:gd name="T80" fmla="+- 0 9291 8964"/>
                <a:gd name="T81" fmla="*/ T80 w 888"/>
                <a:gd name="T82" fmla="+- 0 6791 6742"/>
                <a:gd name="T83" fmla="*/ 6791 h 528"/>
                <a:gd name="T84" fmla="+- 0 9217 8964"/>
                <a:gd name="T85" fmla="*/ T84 w 888"/>
                <a:gd name="T86" fmla="+- 0 6774 6742"/>
                <a:gd name="T87" fmla="*/ 6774 h 528"/>
                <a:gd name="T88" fmla="+- 0 9142 8964"/>
                <a:gd name="T89" fmla="*/ T88 w 888"/>
                <a:gd name="T90" fmla="+- 0 6761 6742"/>
                <a:gd name="T91" fmla="*/ 6761 h 528"/>
                <a:gd name="T92" fmla="+- 0 9066 8964"/>
                <a:gd name="T93" fmla="*/ T92 w 888"/>
                <a:gd name="T94" fmla="+- 0 6750 6742"/>
                <a:gd name="T95" fmla="*/ 6750 h 528"/>
                <a:gd name="T96" fmla="+- 0 8989 8964"/>
                <a:gd name="T97" fmla="*/ T96 w 888"/>
                <a:gd name="T98" fmla="+- 0 6742 6742"/>
                <a:gd name="T99" fmla="*/ 6742 h 5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88" h="528">
                  <a:moveTo>
                    <a:pt x="25" y="0"/>
                  </a:moveTo>
                  <a:lnTo>
                    <a:pt x="0" y="290"/>
                  </a:lnTo>
                  <a:lnTo>
                    <a:pt x="80" y="299"/>
                  </a:lnTo>
                  <a:lnTo>
                    <a:pt x="159" y="311"/>
                  </a:lnTo>
                  <a:lnTo>
                    <a:pt x="236" y="327"/>
                  </a:lnTo>
                  <a:lnTo>
                    <a:pt x="312" y="346"/>
                  </a:lnTo>
                  <a:lnTo>
                    <a:pt x="387" y="369"/>
                  </a:lnTo>
                  <a:lnTo>
                    <a:pt x="461" y="394"/>
                  </a:lnTo>
                  <a:lnTo>
                    <a:pt x="533" y="423"/>
                  </a:lnTo>
                  <a:lnTo>
                    <a:pt x="603" y="455"/>
                  </a:lnTo>
                  <a:lnTo>
                    <a:pt x="671" y="490"/>
                  </a:lnTo>
                  <a:lnTo>
                    <a:pt x="738" y="527"/>
                  </a:lnTo>
                  <a:lnTo>
                    <a:pt x="887" y="276"/>
                  </a:lnTo>
                  <a:lnTo>
                    <a:pt x="821" y="238"/>
                  </a:lnTo>
                  <a:lnTo>
                    <a:pt x="754" y="203"/>
                  </a:lnTo>
                  <a:lnTo>
                    <a:pt x="686" y="171"/>
                  </a:lnTo>
                  <a:lnTo>
                    <a:pt x="616" y="141"/>
                  </a:lnTo>
                  <a:lnTo>
                    <a:pt x="545" y="114"/>
                  </a:lnTo>
                  <a:lnTo>
                    <a:pt x="473" y="89"/>
                  </a:lnTo>
                  <a:lnTo>
                    <a:pt x="401" y="68"/>
                  </a:lnTo>
                  <a:lnTo>
                    <a:pt x="327" y="49"/>
                  </a:lnTo>
                  <a:lnTo>
                    <a:pt x="253" y="32"/>
                  </a:lnTo>
                  <a:lnTo>
                    <a:pt x="178" y="19"/>
                  </a:lnTo>
                  <a:lnTo>
                    <a:pt x="102" y="8"/>
                  </a:lnTo>
                  <a:lnTo>
                    <a:pt x="25" y="0"/>
                  </a:lnTo>
                  <a:close/>
                </a:path>
              </a:pathLst>
            </a:custGeom>
            <a:solidFill>
              <a:srgbClr val="F9DE6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AutoShape 437">
              <a:extLst>
                <a:ext uri="{FF2B5EF4-FFF2-40B4-BE49-F238E27FC236}">
                  <a16:creationId xmlns:a16="http://schemas.microsoft.com/office/drawing/2014/main" id="{5B1F3D75-40C4-76CB-3EF5-C5C0E9F9B149}"/>
                </a:ext>
              </a:extLst>
            </p:cNvPr>
            <p:cNvSpPr>
              <a:spLocks/>
            </p:cNvSpPr>
            <p:nvPr userDrawn="1"/>
          </p:nvSpPr>
          <p:spPr bwMode="auto">
            <a:xfrm>
              <a:off x="7339" y="6866"/>
              <a:ext cx="3169" cy="937"/>
            </a:xfrm>
            <a:custGeom>
              <a:avLst/>
              <a:gdLst>
                <a:gd name="T0" fmla="+- 0 8196 7340"/>
                <a:gd name="T1" fmla="*/ T0 w 3169"/>
                <a:gd name="T2" fmla="+- 0 7140 6866"/>
                <a:gd name="T3" fmla="*/ 7140 h 937"/>
                <a:gd name="T4" fmla="+- 0 8092 7340"/>
                <a:gd name="T5" fmla="*/ T4 w 3169"/>
                <a:gd name="T6" fmla="+- 0 6866 6866"/>
                <a:gd name="T7" fmla="*/ 6866 h 937"/>
                <a:gd name="T8" fmla="+- 0 8021 7340"/>
                <a:gd name="T9" fmla="*/ T8 w 3169"/>
                <a:gd name="T10" fmla="+- 0 6895 6866"/>
                <a:gd name="T11" fmla="*/ 6895 h 937"/>
                <a:gd name="T12" fmla="+- 0 7950 7340"/>
                <a:gd name="T13" fmla="*/ T12 w 3169"/>
                <a:gd name="T14" fmla="+- 0 6927 6866"/>
                <a:gd name="T15" fmla="*/ 6927 h 937"/>
                <a:gd name="T16" fmla="+- 0 7880 7340"/>
                <a:gd name="T17" fmla="*/ T16 w 3169"/>
                <a:gd name="T18" fmla="+- 0 6961 6866"/>
                <a:gd name="T19" fmla="*/ 6961 h 937"/>
                <a:gd name="T20" fmla="+- 0 7812 7340"/>
                <a:gd name="T21" fmla="*/ T20 w 3169"/>
                <a:gd name="T22" fmla="+- 0 6998 6866"/>
                <a:gd name="T23" fmla="*/ 6998 h 937"/>
                <a:gd name="T24" fmla="+- 0 7746 7340"/>
                <a:gd name="T25" fmla="*/ T24 w 3169"/>
                <a:gd name="T26" fmla="+- 0 7038 6866"/>
                <a:gd name="T27" fmla="*/ 7038 h 937"/>
                <a:gd name="T28" fmla="+- 0 7680 7340"/>
                <a:gd name="T29" fmla="*/ T28 w 3169"/>
                <a:gd name="T30" fmla="+- 0 7080 6866"/>
                <a:gd name="T31" fmla="*/ 7080 h 937"/>
                <a:gd name="T32" fmla="+- 0 7616 7340"/>
                <a:gd name="T33" fmla="*/ T32 w 3169"/>
                <a:gd name="T34" fmla="+- 0 7125 6866"/>
                <a:gd name="T35" fmla="*/ 7125 h 937"/>
                <a:gd name="T36" fmla="+- 0 7554 7340"/>
                <a:gd name="T37" fmla="*/ T36 w 3169"/>
                <a:gd name="T38" fmla="+- 0 7172 6866"/>
                <a:gd name="T39" fmla="*/ 7172 h 937"/>
                <a:gd name="T40" fmla="+- 0 7493 7340"/>
                <a:gd name="T41" fmla="*/ T40 w 3169"/>
                <a:gd name="T42" fmla="+- 0 7223 6866"/>
                <a:gd name="T43" fmla="*/ 7223 h 937"/>
                <a:gd name="T44" fmla="+- 0 7434 7340"/>
                <a:gd name="T45" fmla="*/ T44 w 3169"/>
                <a:gd name="T46" fmla="+- 0 7275 6866"/>
                <a:gd name="T47" fmla="*/ 7275 h 937"/>
                <a:gd name="T48" fmla="+- 0 7377 7340"/>
                <a:gd name="T49" fmla="*/ T48 w 3169"/>
                <a:gd name="T50" fmla="+- 0 7330 6866"/>
                <a:gd name="T51" fmla="*/ 7330 h 937"/>
                <a:gd name="T52" fmla="+- 0 7368 7340"/>
                <a:gd name="T53" fmla="*/ T52 w 3169"/>
                <a:gd name="T54" fmla="+- 0 7339 6866"/>
                <a:gd name="T55" fmla="*/ 7339 h 937"/>
                <a:gd name="T56" fmla="+- 0 7359 7340"/>
                <a:gd name="T57" fmla="*/ T56 w 3169"/>
                <a:gd name="T58" fmla="+- 0 7349 6866"/>
                <a:gd name="T59" fmla="*/ 7349 h 937"/>
                <a:gd name="T60" fmla="+- 0 7350 7340"/>
                <a:gd name="T61" fmla="*/ T60 w 3169"/>
                <a:gd name="T62" fmla="+- 0 7358 6866"/>
                <a:gd name="T63" fmla="*/ 7358 h 937"/>
                <a:gd name="T64" fmla="+- 0 7341 7340"/>
                <a:gd name="T65" fmla="*/ T64 w 3169"/>
                <a:gd name="T66" fmla="+- 0 7367 6866"/>
                <a:gd name="T67" fmla="*/ 7367 h 937"/>
                <a:gd name="T68" fmla="+- 0 7340 7340"/>
                <a:gd name="T69" fmla="*/ T68 w 3169"/>
                <a:gd name="T70" fmla="+- 0 7369 6866"/>
                <a:gd name="T71" fmla="*/ 7369 h 937"/>
                <a:gd name="T72" fmla="+- 0 7551 7340"/>
                <a:gd name="T73" fmla="*/ T72 w 3169"/>
                <a:gd name="T74" fmla="+- 0 7570 6866"/>
                <a:gd name="T75" fmla="*/ 7570 h 937"/>
                <a:gd name="T76" fmla="+- 0 7606 7340"/>
                <a:gd name="T77" fmla="*/ T76 w 3169"/>
                <a:gd name="T78" fmla="+- 0 7515 6866"/>
                <a:gd name="T79" fmla="*/ 7515 h 937"/>
                <a:gd name="T80" fmla="+- 0 7663 7340"/>
                <a:gd name="T81" fmla="*/ T80 w 3169"/>
                <a:gd name="T82" fmla="+- 0 7462 6866"/>
                <a:gd name="T83" fmla="*/ 7462 h 937"/>
                <a:gd name="T84" fmla="+- 0 7723 7340"/>
                <a:gd name="T85" fmla="*/ T84 w 3169"/>
                <a:gd name="T86" fmla="+- 0 7412 6866"/>
                <a:gd name="T87" fmla="*/ 7412 h 937"/>
                <a:gd name="T88" fmla="+- 0 7784 7340"/>
                <a:gd name="T89" fmla="*/ T88 w 3169"/>
                <a:gd name="T90" fmla="+- 0 7364 6866"/>
                <a:gd name="T91" fmla="*/ 7364 h 937"/>
                <a:gd name="T92" fmla="+- 0 7848 7340"/>
                <a:gd name="T93" fmla="*/ T92 w 3169"/>
                <a:gd name="T94" fmla="+- 0 7319 6866"/>
                <a:gd name="T95" fmla="*/ 7319 h 937"/>
                <a:gd name="T96" fmla="+- 0 7914 7340"/>
                <a:gd name="T97" fmla="*/ T96 w 3169"/>
                <a:gd name="T98" fmla="+- 0 7277 6866"/>
                <a:gd name="T99" fmla="*/ 7277 h 937"/>
                <a:gd name="T100" fmla="+- 0 7982 7340"/>
                <a:gd name="T101" fmla="*/ T100 w 3169"/>
                <a:gd name="T102" fmla="+- 0 7238 6866"/>
                <a:gd name="T103" fmla="*/ 7238 h 937"/>
                <a:gd name="T104" fmla="+- 0 8052 7340"/>
                <a:gd name="T105" fmla="*/ T104 w 3169"/>
                <a:gd name="T106" fmla="+- 0 7202 6866"/>
                <a:gd name="T107" fmla="*/ 7202 h 937"/>
                <a:gd name="T108" fmla="+- 0 8123 7340"/>
                <a:gd name="T109" fmla="*/ T108 w 3169"/>
                <a:gd name="T110" fmla="+- 0 7169 6866"/>
                <a:gd name="T111" fmla="*/ 7169 h 937"/>
                <a:gd name="T112" fmla="+- 0 8196 7340"/>
                <a:gd name="T113" fmla="*/ T112 w 3169"/>
                <a:gd name="T114" fmla="+- 0 7140 6866"/>
                <a:gd name="T115" fmla="*/ 7140 h 937"/>
                <a:gd name="T116" fmla="+- 0 10508 7340"/>
                <a:gd name="T117" fmla="*/ T116 w 3169"/>
                <a:gd name="T118" fmla="+- 0 7641 6866"/>
                <a:gd name="T119" fmla="*/ 7641 h 937"/>
                <a:gd name="T120" fmla="+- 0 10462 7340"/>
                <a:gd name="T121" fmla="*/ T120 w 3169"/>
                <a:gd name="T122" fmla="+- 0 7575 6866"/>
                <a:gd name="T123" fmla="*/ 7575 h 937"/>
                <a:gd name="T124" fmla="+- 0 10414 7340"/>
                <a:gd name="T125" fmla="*/ T124 w 3169"/>
                <a:gd name="T126" fmla="+- 0 7511 6866"/>
                <a:gd name="T127" fmla="*/ 7511 h 937"/>
                <a:gd name="T128" fmla="+- 0 10363 7340"/>
                <a:gd name="T129" fmla="*/ T128 w 3169"/>
                <a:gd name="T130" fmla="+- 0 7449 6866"/>
                <a:gd name="T131" fmla="*/ 7449 h 937"/>
                <a:gd name="T132" fmla="+- 0 10309 7340"/>
                <a:gd name="T133" fmla="*/ T132 w 3169"/>
                <a:gd name="T134" fmla="+- 0 7389 6866"/>
                <a:gd name="T135" fmla="*/ 7389 h 937"/>
                <a:gd name="T136" fmla="+- 0 10253 7340"/>
                <a:gd name="T137" fmla="*/ T136 w 3169"/>
                <a:gd name="T138" fmla="+- 0 7330 6866"/>
                <a:gd name="T139" fmla="*/ 7330 h 937"/>
                <a:gd name="T140" fmla="+- 0 10191 7340"/>
                <a:gd name="T141" fmla="*/ T140 w 3169"/>
                <a:gd name="T142" fmla="+- 0 7271 6866"/>
                <a:gd name="T143" fmla="*/ 7271 h 937"/>
                <a:gd name="T144" fmla="+- 0 10127 7340"/>
                <a:gd name="T145" fmla="*/ T144 w 3169"/>
                <a:gd name="T146" fmla="+- 0 7214 6866"/>
                <a:gd name="T147" fmla="*/ 7214 h 937"/>
                <a:gd name="T148" fmla="+- 0 10061 7340"/>
                <a:gd name="T149" fmla="*/ T148 w 3169"/>
                <a:gd name="T150" fmla="+- 0 7160 6866"/>
                <a:gd name="T151" fmla="*/ 7160 h 937"/>
                <a:gd name="T152" fmla="+- 0 9993 7340"/>
                <a:gd name="T153" fmla="*/ T152 w 3169"/>
                <a:gd name="T154" fmla="+- 0 7110 6866"/>
                <a:gd name="T155" fmla="*/ 7110 h 937"/>
                <a:gd name="T156" fmla="+- 0 9923 7340"/>
                <a:gd name="T157" fmla="*/ T156 w 3169"/>
                <a:gd name="T158" fmla="+- 0 7062 6866"/>
                <a:gd name="T159" fmla="*/ 7062 h 937"/>
                <a:gd name="T160" fmla="+- 0 9851 7340"/>
                <a:gd name="T161" fmla="*/ T160 w 3169"/>
                <a:gd name="T162" fmla="+- 0 7018 6866"/>
                <a:gd name="T163" fmla="*/ 7018 h 937"/>
                <a:gd name="T164" fmla="+- 0 9702 7340"/>
                <a:gd name="T165" fmla="*/ T164 w 3169"/>
                <a:gd name="T166" fmla="+- 0 7269 6866"/>
                <a:gd name="T167" fmla="*/ 7269 h 937"/>
                <a:gd name="T168" fmla="+- 0 9769 7340"/>
                <a:gd name="T169" fmla="*/ T168 w 3169"/>
                <a:gd name="T170" fmla="+- 0 7311 6866"/>
                <a:gd name="T171" fmla="*/ 7311 h 937"/>
                <a:gd name="T172" fmla="+- 0 9833 7340"/>
                <a:gd name="T173" fmla="*/ T172 w 3169"/>
                <a:gd name="T174" fmla="+- 0 7355 6866"/>
                <a:gd name="T175" fmla="*/ 7355 h 937"/>
                <a:gd name="T176" fmla="+- 0 9896 7340"/>
                <a:gd name="T177" fmla="*/ T176 w 3169"/>
                <a:gd name="T178" fmla="+- 0 7403 6866"/>
                <a:gd name="T179" fmla="*/ 7403 h 937"/>
                <a:gd name="T180" fmla="+- 0 9956 7340"/>
                <a:gd name="T181" fmla="*/ T180 w 3169"/>
                <a:gd name="T182" fmla="+- 0 7452 6866"/>
                <a:gd name="T183" fmla="*/ 7452 h 937"/>
                <a:gd name="T184" fmla="+- 0 10013 7340"/>
                <a:gd name="T185" fmla="*/ T184 w 3169"/>
                <a:gd name="T186" fmla="+- 0 7505 6866"/>
                <a:gd name="T187" fmla="*/ 7505 h 937"/>
                <a:gd name="T188" fmla="+- 0 10069 7340"/>
                <a:gd name="T189" fmla="*/ T188 w 3169"/>
                <a:gd name="T190" fmla="+- 0 7560 6866"/>
                <a:gd name="T191" fmla="*/ 7560 h 937"/>
                <a:gd name="T192" fmla="+- 0 10122 7340"/>
                <a:gd name="T193" fmla="*/ T192 w 3169"/>
                <a:gd name="T194" fmla="+- 0 7617 6866"/>
                <a:gd name="T195" fmla="*/ 7617 h 937"/>
                <a:gd name="T196" fmla="+- 0 10172 7340"/>
                <a:gd name="T197" fmla="*/ T196 w 3169"/>
                <a:gd name="T198" fmla="+- 0 7677 6866"/>
                <a:gd name="T199" fmla="*/ 7677 h 937"/>
                <a:gd name="T200" fmla="+- 0 10220 7340"/>
                <a:gd name="T201" fmla="*/ T200 w 3169"/>
                <a:gd name="T202" fmla="+- 0 7739 6866"/>
                <a:gd name="T203" fmla="*/ 7739 h 937"/>
                <a:gd name="T204" fmla="+- 0 10265 7340"/>
                <a:gd name="T205" fmla="*/ T204 w 3169"/>
                <a:gd name="T206" fmla="+- 0 7803 6866"/>
                <a:gd name="T207" fmla="*/ 7803 h 937"/>
                <a:gd name="T208" fmla="+- 0 10508 7340"/>
                <a:gd name="T209" fmla="*/ T208 w 3169"/>
                <a:gd name="T210" fmla="+- 0 7641 6866"/>
                <a:gd name="T211" fmla="*/ 7641 h 9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3169" h="937">
                  <a:moveTo>
                    <a:pt x="856" y="274"/>
                  </a:moveTo>
                  <a:lnTo>
                    <a:pt x="752" y="0"/>
                  </a:lnTo>
                  <a:lnTo>
                    <a:pt x="681" y="29"/>
                  </a:lnTo>
                  <a:lnTo>
                    <a:pt x="610" y="61"/>
                  </a:lnTo>
                  <a:lnTo>
                    <a:pt x="540" y="95"/>
                  </a:lnTo>
                  <a:lnTo>
                    <a:pt x="472" y="132"/>
                  </a:lnTo>
                  <a:lnTo>
                    <a:pt x="406" y="172"/>
                  </a:lnTo>
                  <a:lnTo>
                    <a:pt x="340" y="214"/>
                  </a:lnTo>
                  <a:lnTo>
                    <a:pt x="276" y="259"/>
                  </a:lnTo>
                  <a:lnTo>
                    <a:pt x="214" y="306"/>
                  </a:lnTo>
                  <a:lnTo>
                    <a:pt x="153" y="357"/>
                  </a:lnTo>
                  <a:lnTo>
                    <a:pt x="94" y="409"/>
                  </a:lnTo>
                  <a:lnTo>
                    <a:pt x="37" y="464"/>
                  </a:lnTo>
                  <a:lnTo>
                    <a:pt x="28" y="473"/>
                  </a:lnTo>
                  <a:lnTo>
                    <a:pt x="19" y="483"/>
                  </a:lnTo>
                  <a:lnTo>
                    <a:pt x="10" y="492"/>
                  </a:lnTo>
                  <a:lnTo>
                    <a:pt x="1" y="501"/>
                  </a:lnTo>
                  <a:lnTo>
                    <a:pt x="0" y="503"/>
                  </a:lnTo>
                  <a:lnTo>
                    <a:pt x="211" y="704"/>
                  </a:lnTo>
                  <a:lnTo>
                    <a:pt x="266" y="649"/>
                  </a:lnTo>
                  <a:lnTo>
                    <a:pt x="323" y="596"/>
                  </a:lnTo>
                  <a:lnTo>
                    <a:pt x="383" y="546"/>
                  </a:lnTo>
                  <a:lnTo>
                    <a:pt x="444" y="498"/>
                  </a:lnTo>
                  <a:lnTo>
                    <a:pt x="508" y="453"/>
                  </a:lnTo>
                  <a:lnTo>
                    <a:pt x="574" y="411"/>
                  </a:lnTo>
                  <a:lnTo>
                    <a:pt x="642" y="372"/>
                  </a:lnTo>
                  <a:lnTo>
                    <a:pt x="712" y="336"/>
                  </a:lnTo>
                  <a:lnTo>
                    <a:pt x="783" y="303"/>
                  </a:lnTo>
                  <a:lnTo>
                    <a:pt x="856" y="274"/>
                  </a:lnTo>
                  <a:moveTo>
                    <a:pt x="3168" y="775"/>
                  </a:moveTo>
                  <a:lnTo>
                    <a:pt x="3122" y="709"/>
                  </a:lnTo>
                  <a:lnTo>
                    <a:pt x="3074" y="645"/>
                  </a:lnTo>
                  <a:lnTo>
                    <a:pt x="3023" y="583"/>
                  </a:lnTo>
                  <a:lnTo>
                    <a:pt x="2969" y="523"/>
                  </a:lnTo>
                  <a:lnTo>
                    <a:pt x="2913" y="464"/>
                  </a:lnTo>
                  <a:lnTo>
                    <a:pt x="2851" y="405"/>
                  </a:lnTo>
                  <a:lnTo>
                    <a:pt x="2787" y="348"/>
                  </a:lnTo>
                  <a:lnTo>
                    <a:pt x="2721" y="294"/>
                  </a:lnTo>
                  <a:lnTo>
                    <a:pt x="2653" y="244"/>
                  </a:lnTo>
                  <a:lnTo>
                    <a:pt x="2583" y="196"/>
                  </a:lnTo>
                  <a:lnTo>
                    <a:pt x="2511" y="152"/>
                  </a:lnTo>
                  <a:lnTo>
                    <a:pt x="2362" y="403"/>
                  </a:lnTo>
                  <a:lnTo>
                    <a:pt x="2429" y="445"/>
                  </a:lnTo>
                  <a:lnTo>
                    <a:pt x="2493" y="489"/>
                  </a:lnTo>
                  <a:lnTo>
                    <a:pt x="2556" y="537"/>
                  </a:lnTo>
                  <a:lnTo>
                    <a:pt x="2616" y="586"/>
                  </a:lnTo>
                  <a:lnTo>
                    <a:pt x="2673" y="639"/>
                  </a:lnTo>
                  <a:lnTo>
                    <a:pt x="2729" y="694"/>
                  </a:lnTo>
                  <a:lnTo>
                    <a:pt x="2782" y="751"/>
                  </a:lnTo>
                  <a:lnTo>
                    <a:pt x="2832" y="811"/>
                  </a:lnTo>
                  <a:lnTo>
                    <a:pt x="2880" y="873"/>
                  </a:lnTo>
                  <a:lnTo>
                    <a:pt x="2925" y="937"/>
                  </a:lnTo>
                  <a:lnTo>
                    <a:pt x="3168" y="775"/>
                  </a:lnTo>
                </a:path>
              </a:pathLst>
            </a:custGeom>
            <a:solidFill>
              <a:srgbClr val="F29A9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436">
              <a:extLst>
                <a:ext uri="{FF2B5EF4-FFF2-40B4-BE49-F238E27FC236}">
                  <a16:creationId xmlns:a16="http://schemas.microsoft.com/office/drawing/2014/main" id="{C1231C68-8A3C-02D3-47CF-D333B455ADD7}"/>
                </a:ext>
              </a:extLst>
            </p:cNvPr>
            <p:cNvSpPr>
              <a:spLocks/>
            </p:cNvSpPr>
            <p:nvPr userDrawn="1"/>
          </p:nvSpPr>
          <p:spPr bwMode="auto">
            <a:xfrm>
              <a:off x="6877" y="7369"/>
              <a:ext cx="674" cy="868"/>
            </a:xfrm>
            <a:custGeom>
              <a:avLst/>
              <a:gdLst>
                <a:gd name="T0" fmla="+- 0 7340 6878"/>
                <a:gd name="T1" fmla="*/ T0 w 674"/>
                <a:gd name="T2" fmla="+- 0 7369 7369"/>
                <a:gd name="T3" fmla="*/ 7369 h 868"/>
                <a:gd name="T4" fmla="+- 0 7282 6878"/>
                <a:gd name="T5" fmla="*/ T4 w 674"/>
                <a:gd name="T6" fmla="+- 0 7432 7369"/>
                <a:gd name="T7" fmla="*/ 7432 h 868"/>
                <a:gd name="T8" fmla="+- 0 7228 6878"/>
                <a:gd name="T9" fmla="*/ T8 w 674"/>
                <a:gd name="T10" fmla="+- 0 7496 7369"/>
                <a:gd name="T11" fmla="*/ 7496 h 868"/>
                <a:gd name="T12" fmla="+- 0 7177 6878"/>
                <a:gd name="T13" fmla="*/ T12 w 674"/>
                <a:gd name="T14" fmla="+- 0 7562 7369"/>
                <a:gd name="T15" fmla="*/ 7562 h 868"/>
                <a:gd name="T16" fmla="+- 0 7129 6878"/>
                <a:gd name="T17" fmla="*/ T16 w 674"/>
                <a:gd name="T18" fmla="+- 0 7630 7369"/>
                <a:gd name="T19" fmla="*/ 7630 h 868"/>
                <a:gd name="T20" fmla="+- 0 7084 6878"/>
                <a:gd name="T21" fmla="*/ T20 w 674"/>
                <a:gd name="T22" fmla="+- 0 7699 7369"/>
                <a:gd name="T23" fmla="*/ 7699 h 868"/>
                <a:gd name="T24" fmla="+- 0 7042 6878"/>
                <a:gd name="T25" fmla="*/ T24 w 674"/>
                <a:gd name="T26" fmla="+- 0 7770 7369"/>
                <a:gd name="T27" fmla="*/ 7770 h 868"/>
                <a:gd name="T28" fmla="+- 0 7003 6878"/>
                <a:gd name="T29" fmla="*/ T28 w 674"/>
                <a:gd name="T30" fmla="+- 0 7843 7369"/>
                <a:gd name="T31" fmla="*/ 7843 h 868"/>
                <a:gd name="T32" fmla="+- 0 6967 6878"/>
                <a:gd name="T33" fmla="*/ T32 w 674"/>
                <a:gd name="T34" fmla="+- 0 7917 7369"/>
                <a:gd name="T35" fmla="*/ 7917 h 868"/>
                <a:gd name="T36" fmla="+- 0 6934 6878"/>
                <a:gd name="T37" fmla="*/ T36 w 674"/>
                <a:gd name="T38" fmla="+- 0 7993 7369"/>
                <a:gd name="T39" fmla="*/ 7993 h 868"/>
                <a:gd name="T40" fmla="+- 0 6904 6878"/>
                <a:gd name="T41" fmla="*/ T40 w 674"/>
                <a:gd name="T42" fmla="+- 0 8069 7369"/>
                <a:gd name="T43" fmla="*/ 8069 h 868"/>
                <a:gd name="T44" fmla="+- 0 6878 6878"/>
                <a:gd name="T45" fmla="*/ T44 w 674"/>
                <a:gd name="T46" fmla="+- 0 8147 7369"/>
                <a:gd name="T47" fmla="*/ 8147 h 868"/>
                <a:gd name="T48" fmla="+- 0 7156 6878"/>
                <a:gd name="T49" fmla="*/ T48 w 674"/>
                <a:gd name="T50" fmla="+- 0 8236 7369"/>
                <a:gd name="T51" fmla="*/ 8236 h 868"/>
                <a:gd name="T52" fmla="+- 0 7182 6878"/>
                <a:gd name="T53" fmla="*/ T52 w 674"/>
                <a:gd name="T54" fmla="+- 0 8162 7369"/>
                <a:gd name="T55" fmla="*/ 8162 h 868"/>
                <a:gd name="T56" fmla="+- 0 7211 6878"/>
                <a:gd name="T57" fmla="*/ T56 w 674"/>
                <a:gd name="T58" fmla="+- 0 8088 7369"/>
                <a:gd name="T59" fmla="*/ 8088 h 868"/>
                <a:gd name="T60" fmla="+- 0 7243 6878"/>
                <a:gd name="T61" fmla="*/ T60 w 674"/>
                <a:gd name="T62" fmla="+- 0 8017 7369"/>
                <a:gd name="T63" fmla="*/ 8017 h 868"/>
                <a:gd name="T64" fmla="+- 0 7279 6878"/>
                <a:gd name="T65" fmla="*/ T64 w 674"/>
                <a:gd name="T66" fmla="+- 0 7947 7369"/>
                <a:gd name="T67" fmla="*/ 7947 h 868"/>
                <a:gd name="T68" fmla="+- 0 7317 6878"/>
                <a:gd name="T69" fmla="*/ T68 w 674"/>
                <a:gd name="T70" fmla="+- 0 7879 7369"/>
                <a:gd name="T71" fmla="*/ 7879 h 868"/>
                <a:gd name="T72" fmla="+- 0 7358 6878"/>
                <a:gd name="T73" fmla="*/ T72 w 674"/>
                <a:gd name="T74" fmla="+- 0 7813 7369"/>
                <a:gd name="T75" fmla="*/ 7813 h 868"/>
                <a:gd name="T76" fmla="+- 0 7403 6878"/>
                <a:gd name="T77" fmla="*/ T76 w 674"/>
                <a:gd name="T78" fmla="+- 0 7749 7369"/>
                <a:gd name="T79" fmla="*/ 7749 h 868"/>
                <a:gd name="T80" fmla="+- 0 7450 6878"/>
                <a:gd name="T81" fmla="*/ T80 w 674"/>
                <a:gd name="T82" fmla="+- 0 7687 7369"/>
                <a:gd name="T83" fmla="*/ 7687 h 868"/>
                <a:gd name="T84" fmla="+- 0 7499 6878"/>
                <a:gd name="T85" fmla="*/ T84 w 674"/>
                <a:gd name="T86" fmla="+- 0 7627 7369"/>
                <a:gd name="T87" fmla="*/ 7627 h 868"/>
                <a:gd name="T88" fmla="+- 0 7551 6878"/>
                <a:gd name="T89" fmla="*/ T88 w 674"/>
                <a:gd name="T90" fmla="+- 0 7570 7369"/>
                <a:gd name="T91" fmla="*/ 7570 h 868"/>
                <a:gd name="T92" fmla="+- 0 7340 6878"/>
                <a:gd name="T93" fmla="*/ T92 w 674"/>
                <a:gd name="T94" fmla="+- 0 7369 7369"/>
                <a:gd name="T95" fmla="*/ 7369 h 86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674" h="868">
                  <a:moveTo>
                    <a:pt x="462" y="0"/>
                  </a:moveTo>
                  <a:lnTo>
                    <a:pt x="404" y="63"/>
                  </a:lnTo>
                  <a:lnTo>
                    <a:pt x="350" y="127"/>
                  </a:lnTo>
                  <a:lnTo>
                    <a:pt x="299" y="193"/>
                  </a:lnTo>
                  <a:lnTo>
                    <a:pt x="251" y="261"/>
                  </a:lnTo>
                  <a:lnTo>
                    <a:pt x="206" y="330"/>
                  </a:lnTo>
                  <a:lnTo>
                    <a:pt x="164" y="401"/>
                  </a:lnTo>
                  <a:lnTo>
                    <a:pt x="125" y="474"/>
                  </a:lnTo>
                  <a:lnTo>
                    <a:pt x="89" y="548"/>
                  </a:lnTo>
                  <a:lnTo>
                    <a:pt x="56" y="624"/>
                  </a:lnTo>
                  <a:lnTo>
                    <a:pt x="26" y="700"/>
                  </a:lnTo>
                  <a:lnTo>
                    <a:pt x="0" y="778"/>
                  </a:lnTo>
                  <a:lnTo>
                    <a:pt x="278" y="867"/>
                  </a:lnTo>
                  <a:lnTo>
                    <a:pt x="304" y="793"/>
                  </a:lnTo>
                  <a:lnTo>
                    <a:pt x="333" y="719"/>
                  </a:lnTo>
                  <a:lnTo>
                    <a:pt x="365" y="648"/>
                  </a:lnTo>
                  <a:lnTo>
                    <a:pt x="401" y="578"/>
                  </a:lnTo>
                  <a:lnTo>
                    <a:pt x="439" y="510"/>
                  </a:lnTo>
                  <a:lnTo>
                    <a:pt x="480" y="444"/>
                  </a:lnTo>
                  <a:lnTo>
                    <a:pt x="525" y="380"/>
                  </a:lnTo>
                  <a:lnTo>
                    <a:pt x="572" y="318"/>
                  </a:lnTo>
                  <a:lnTo>
                    <a:pt x="621" y="258"/>
                  </a:lnTo>
                  <a:lnTo>
                    <a:pt x="673" y="201"/>
                  </a:lnTo>
                  <a:lnTo>
                    <a:pt x="462" y="0"/>
                  </a:lnTo>
                  <a:close/>
                </a:path>
              </a:pathLst>
            </a:custGeom>
            <a:solidFill>
              <a:srgbClr val="F9DE6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435">
              <a:extLst>
                <a:ext uri="{FF2B5EF4-FFF2-40B4-BE49-F238E27FC236}">
                  <a16:creationId xmlns:a16="http://schemas.microsoft.com/office/drawing/2014/main" id="{DCA63838-3925-8942-57F0-E00F7E70595E}"/>
                </a:ext>
              </a:extLst>
            </p:cNvPr>
            <p:cNvSpPr>
              <a:spLocks/>
            </p:cNvSpPr>
            <p:nvPr userDrawn="1"/>
          </p:nvSpPr>
          <p:spPr bwMode="auto">
            <a:xfrm>
              <a:off x="6781" y="8147"/>
              <a:ext cx="375" cy="902"/>
            </a:xfrm>
            <a:custGeom>
              <a:avLst/>
              <a:gdLst>
                <a:gd name="T0" fmla="+- 0 6878 6781"/>
                <a:gd name="T1" fmla="*/ T0 w 375"/>
                <a:gd name="T2" fmla="+- 0 8147 8147"/>
                <a:gd name="T3" fmla="*/ 8147 h 902"/>
                <a:gd name="T4" fmla="+- 0 6855 6781"/>
                <a:gd name="T5" fmla="*/ T4 w 375"/>
                <a:gd name="T6" fmla="+- 0 8222 8147"/>
                <a:gd name="T7" fmla="*/ 8222 h 902"/>
                <a:gd name="T8" fmla="+- 0 6836 6781"/>
                <a:gd name="T9" fmla="*/ T8 w 375"/>
                <a:gd name="T10" fmla="+- 0 8298 8147"/>
                <a:gd name="T11" fmla="*/ 8298 h 902"/>
                <a:gd name="T12" fmla="+- 0 6819 6781"/>
                <a:gd name="T13" fmla="*/ T12 w 375"/>
                <a:gd name="T14" fmla="+- 0 8374 8147"/>
                <a:gd name="T15" fmla="*/ 8374 h 902"/>
                <a:gd name="T16" fmla="+- 0 6806 6781"/>
                <a:gd name="T17" fmla="*/ T16 w 375"/>
                <a:gd name="T18" fmla="+- 0 8452 8147"/>
                <a:gd name="T19" fmla="*/ 8452 h 902"/>
                <a:gd name="T20" fmla="+- 0 6795 6781"/>
                <a:gd name="T21" fmla="*/ T20 w 375"/>
                <a:gd name="T22" fmla="+- 0 8530 8147"/>
                <a:gd name="T23" fmla="*/ 8530 h 902"/>
                <a:gd name="T24" fmla="+- 0 6787 6781"/>
                <a:gd name="T25" fmla="*/ T24 w 375"/>
                <a:gd name="T26" fmla="+- 0 8609 8147"/>
                <a:gd name="T27" fmla="*/ 8609 h 902"/>
                <a:gd name="T28" fmla="+- 0 6783 6781"/>
                <a:gd name="T29" fmla="*/ T28 w 375"/>
                <a:gd name="T30" fmla="+- 0 8688 8147"/>
                <a:gd name="T31" fmla="*/ 8688 h 902"/>
                <a:gd name="T32" fmla="+- 0 6781 6781"/>
                <a:gd name="T33" fmla="*/ T32 w 375"/>
                <a:gd name="T34" fmla="+- 0 8768 8147"/>
                <a:gd name="T35" fmla="*/ 8768 h 902"/>
                <a:gd name="T36" fmla="+- 0 6783 6781"/>
                <a:gd name="T37" fmla="*/ T36 w 375"/>
                <a:gd name="T38" fmla="+- 0 8839 8147"/>
                <a:gd name="T39" fmla="*/ 8839 h 902"/>
                <a:gd name="T40" fmla="+- 0 6786 6781"/>
                <a:gd name="T41" fmla="*/ T40 w 375"/>
                <a:gd name="T42" fmla="+- 0 8910 8147"/>
                <a:gd name="T43" fmla="*/ 8910 h 902"/>
                <a:gd name="T44" fmla="+- 0 6792 6781"/>
                <a:gd name="T45" fmla="*/ T44 w 375"/>
                <a:gd name="T46" fmla="+- 0 8980 8147"/>
                <a:gd name="T47" fmla="*/ 8980 h 902"/>
                <a:gd name="T48" fmla="+- 0 6801 6781"/>
                <a:gd name="T49" fmla="*/ T48 w 375"/>
                <a:gd name="T50" fmla="+- 0 9049 8147"/>
                <a:gd name="T51" fmla="*/ 9049 h 902"/>
                <a:gd name="T52" fmla="+- 0 7089 6781"/>
                <a:gd name="T53" fmla="*/ T52 w 375"/>
                <a:gd name="T54" fmla="+- 0 9009 8147"/>
                <a:gd name="T55" fmla="*/ 9009 h 902"/>
                <a:gd name="T56" fmla="+- 0 7082 6781"/>
                <a:gd name="T57" fmla="*/ T56 w 375"/>
                <a:gd name="T58" fmla="+- 0 8950 8147"/>
                <a:gd name="T59" fmla="*/ 8950 h 902"/>
                <a:gd name="T60" fmla="+- 0 7077 6781"/>
                <a:gd name="T61" fmla="*/ T60 w 375"/>
                <a:gd name="T62" fmla="+- 0 8890 8147"/>
                <a:gd name="T63" fmla="*/ 8890 h 902"/>
                <a:gd name="T64" fmla="+- 0 7074 6781"/>
                <a:gd name="T65" fmla="*/ T64 w 375"/>
                <a:gd name="T66" fmla="+- 0 8829 8147"/>
                <a:gd name="T67" fmla="*/ 8829 h 902"/>
                <a:gd name="T68" fmla="+- 0 7073 6781"/>
                <a:gd name="T69" fmla="*/ T68 w 375"/>
                <a:gd name="T70" fmla="+- 0 8768 8147"/>
                <a:gd name="T71" fmla="*/ 8768 h 902"/>
                <a:gd name="T72" fmla="+- 0 7074 6781"/>
                <a:gd name="T73" fmla="*/ T72 w 375"/>
                <a:gd name="T74" fmla="+- 0 8689 8147"/>
                <a:gd name="T75" fmla="*/ 8689 h 902"/>
                <a:gd name="T76" fmla="+- 0 7080 6781"/>
                <a:gd name="T77" fmla="*/ T76 w 375"/>
                <a:gd name="T78" fmla="+- 0 8611 8147"/>
                <a:gd name="T79" fmla="*/ 8611 h 902"/>
                <a:gd name="T80" fmla="+- 0 7088 6781"/>
                <a:gd name="T81" fmla="*/ T80 w 375"/>
                <a:gd name="T82" fmla="+- 0 8534 8147"/>
                <a:gd name="T83" fmla="*/ 8534 h 902"/>
                <a:gd name="T84" fmla="+- 0 7100 6781"/>
                <a:gd name="T85" fmla="*/ T84 w 375"/>
                <a:gd name="T86" fmla="+- 0 8458 8147"/>
                <a:gd name="T87" fmla="*/ 8458 h 902"/>
                <a:gd name="T88" fmla="+- 0 7116 6781"/>
                <a:gd name="T89" fmla="*/ T88 w 375"/>
                <a:gd name="T90" fmla="+- 0 8383 8147"/>
                <a:gd name="T91" fmla="*/ 8383 h 902"/>
                <a:gd name="T92" fmla="+- 0 7134 6781"/>
                <a:gd name="T93" fmla="*/ T92 w 375"/>
                <a:gd name="T94" fmla="+- 0 8309 8147"/>
                <a:gd name="T95" fmla="*/ 8309 h 902"/>
                <a:gd name="T96" fmla="+- 0 7156 6781"/>
                <a:gd name="T97" fmla="*/ T96 w 375"/>
                <a:gd name="T98" fmla="+- 0 8236 8147"/>
                <a:gd name="T99" fmla="*/ 8236 h 902"/>
                <a:gd name="T100" fmla="+- 0 6878 6781"/>
                <a:gd name="T101" fmla="*/ T100 w 375"/>
                <a:gd name="T102" fmla="+- 0 8147 8147"/>
                <a:gd name="T103" fmla="*/ 8147 h 9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Lst>
              <a:rect l="0" t="0" r="r" b="b"/>
              <a:pathLst>
                <a:path w="375" h="902">
                  <a:moveTo>
                    <a:pt x="97" y="0"/>
                  </a:moveTo>
                  <a:lnTo>
                    <a:pt x="74" y="75"/>
                  </a:lnTo>
                  <a:lnTo>
                    <a:pt x="55" y="151"/>
                  </a:lnTo>
                  <a:lnTo>
                    <a:pt x="38" y="227"/>
                  </a:lnTo>
                  <a:lnTo>
                    <a:pt x="25" y="305"/>
                  </a:lnTo>
                  <a:lnTo>
                    <a:pt x="14" y="383"/>
                  </a:lnTo>
                  <a:lnTo>
                    <a:pt x="6" y="462"/>
                  </a:lnTo>
                  <a:lnTo>
                    <a:pt x="2" y="541"/>
                  </a:lnTo>
                  <a:lnTo>
                    <a:pt x="0" y="621"/>
                  </a:lnTo>
                  <a:lnTo>
                    <a:pt x="2" y="692"/>
                  </a:lnTo>
                  <a:lnTo>
                    <a:pt x="5" y="763"/>
                  </a:lnTo>
                  <a:lnTo>
                    <a:pt x="11" y="833"/>
                  </a:lnTo>
                  <a:lnTo>
                    <a:pt x="20" y="902"/>
                  </a:lnTo>
                  <a:lnTo>
                    <a:pt x="308" y="862"/>
                  </a:lnTo>
                  <a:lnTo>
                    <a:pt x="301" y="803"/>
                  </a:lnTo>
                  <a:lnTo>
                    <a:pt x="296" y="743"/>
                  </a:lnTo>
                  <a:lnTo>
                    <a:pt x="293" y="682"/>
                  </a:lnTo>
                  <a:lnTo>
                    <a:pt x="292" y="621"/>
                  </a:lnTo>
                  <a:lnTo>
                    <a:pt x="293" y="542"/>
                  </a:lnTo>
                  <a:lnTo>
                    <a:pt x="299" y="464"/>
                  </a:lnTo>
                  <a:lnTo>
                    <a:pt x="307" y="387"/>
                  </a:lnTo>
                  <a:lnTo>
                    <a:pt x="319" y="311"/>
                  </a:lnTo>
                  <a:lnTo>
                    <a:pt x="335" y="236"/>
                  </a:lnTo>
                  <a:lnTo>
                    <a:pt x="353" y="162"/>
                  </a:lnTo>
                  <a:lnTo>
                    <a:pt x="375" y="89"/>
                  </a:lnTo>
                  <a:lnTo>
                    <a:pt x="97" y="0"/>
                  </a:lnTo>
                  <a:close/>
                </a:path>
              </a:pathLst>
            </a:custGeom>
            <a:solidFill>
              <a:srgbClr val="088B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434">
              <a:extLst>
                <a:ext uri="{FF2B5EF4-FFF2-40B4-BE49-F238E27FC236}">
                  <a16:creationId xmlns:a16="http://schemas.microsoft.com/office/drawing/2014/main" id="{EB790679-24C8-AD91-1BDD-8AEAB6F64D4D}"/>
                </a:ext>
              </a:extLst>
            </p:cNvPr>
            <p:cNvSpPr>
              <a:spLocks/>
            </p:cNvSpPr>
            <p:nvPr userDrawn="1"/>
          </p:nvSpPr>
          <p:spPr bwMode="auto">
            <a:xfrm>
              <a:off x="6800" y="9008"/>
              <a:ext cx="565" cy="887"/>
            </a:xfrm>
            <a:custGeom>
              <a:avLst/>
              <a:gdLst>
                <a:gd name="T0" fmla="+- 0 7089 6801"/>
                <a:gd name="T1" fmla="*/ T0 w 565"/>
                <a:gd name="T2" fmla="+- 0 9009 9009"/>
                <a:gd name="T3" fmla="*/ 9009 h 887"/>
                <a:gd name="T4" fmla="+- 0 6801 6801"/>
                <a:gd name="T5" fmla="*/ T4 w 565"/>
                <a:gd name="T6" fmla="+- 0 9049 9009"/>
                <a:gd name="T7" fmla="*/ 9049 h 887"/>
                <a:gd name="T8" fmla="+- 0 6812 6801"/>
                <a:gd name="T9" fmla="*/ T8 w 565"/>
                <a:gd name="T10" fmla="+- 0 9125 9009"/>
                <a:gd name="T11" fmla="*/ 9125 h 887"/>
                <a:gd name="T12" fmla="+- 0 6827 6801"/>
                <a:gd name="T13" fmla="*/ T12 w 565"/>
                <a:gd name="T14" fmla="+- 0 9200 9009"/>
                <a:gd name="T15" fmla="*/ 9200 h 887"/>
                <a:gd name="T16" fmla="+- 0 6845 6801"/>
                <a:gd name="T17" fmla="*/ T16 w 565"/>
                <a:gd name="T18" fmla="+- 0 9274 9009"/>
                <a:gd name="T19" fmla="*/ 9274 h 887"/>
                <a:gd name="T20" fmla="+- 0 6865 6801"/>
                <a:gd name="T21" fmla="*/ T20 w 565"/>
                <a:gd name="T22" fmla="+- 0 9347 9009"/>
                <a:gd name="T23" fmla="*/ 9347 h 887"/>
                <a:gd name="T24" fmla="+- 0 6888 6801"/>
                <a:gd name="T25" fmla="*/ T24 w 565"/>
                <a:gd name="T26" fmla="+- 0 9420 9009"/>
                <a:gd name="T27" fmla="*/ 9420 h 887"/>
                <a:gd name="T28" fmla="+- 0 6913 6801"/>
                <a:gd name="T29" fmla="*/ T28 w 565"/>
                <a:gd name="T30" fmla="+- 0 9491 9009"/>
                <a:gd name="T31" fmla="*/ 9491 h 887"/>
                <a:gd name="T32" fmla="+- 0 6941 6801"/>
                <a:gd name="T33" fmla="*/ T32 w 565"/>
                <a:gd name="T34" fmla="+- 0 9562 9009"/>
                <a:gd name="T35" fmla="*/ 9562 h 887"/>
                <a:gd name="T36" fmla="+- 0 6972 6801"/>
                <a:gd name="T37" fmla="*/ T36 w 565"/>
                <a:gd name="T38" fmla="+- 0 9631 9009"/>
                <a:gd name="T39" fmla="*/ 9631 h 887"/>
                <a:gd name="T40" fmla="+- 0 7006 6801"/>
                <a:gd name="T41" fmla="*/ T40 w 565"/>
                <a:gd name="T42" fmla="+- 0 9699 9009"/>
                <a:gd name="T43" fmla="*/ 9699 h 887"/>
                <a:gd name="T44" fmla="+- 0 7042 6801"/>
                <a:gd name="T45" fmla="*/ T44 w 565"/>
                <a:gd name="T46" fmla="+- 0 9766 9009"/>
                <a:gd name="T47" fmla="*/ 9766 h 887"/>
                <a:gd name="T48" fmla="+- 0 7080 6801"/>
                <a:gd name="T49" fmla="*/ T48 w 565"/>
                <a:gd name="T50" fmla="+- 0 9831 9009"/>
                <a:gd name="T51" fmla="*/ 9831 h 887"/>
                <a:gd name="T52" fmla="+- 0 7122 6801"/>
                <a:gd name="T53" fmla="*/ T52 w 565"/>
                <a:gd name="T54" fmla="+- 0 9896 9009"/>
                <a:gd name="T55" fmla="*/ 9896 h 887"/>
                <a:gd name="T56" fmla="+- 0 7365 6801"/>
                <a:gd name="T57" fmla="*/ T56 w 565"/>
                <a:gd name="T58" fmla="+- 0 9733 9009"/>
                <a:gd name="T59" fmla="*/ 9733 h 887"/>
                <a:gd name="T60" fmla="+- 0 7324 6801"/>
                <a:gd name="T61" fmla="*/ T60 w 565"/>
                <a:gd name="T62" fmla="+- 0 9669 9009"/>
                <a:gd name="T63" fmla="*/ 9669 h 887"/>
                <a:gd name="T64" fmla="+- 0 7285 6801"/>
                <a:gd name="T65" fmla="*/ T64 w 565"/>
                <a:gd name="T66" fmla="+- 0 9602 9009"/>
                <a:gd name="T67" fmla="*/ 9602 h 887"/>
                <a:gd name="T68" fmla="+- 0 7250 6801"/>
                <a:gd name="T69" fmla="*/ T68 w 565"/>
                <a:gd name="T70" fmla="+- 0 9533 9009"/>
                <a:gd name="T71" fmla="*/ 9533 h 887"/>
                <a:gd name="T72" fmla="+- 0 7217 6801"/>
                <a:gd name="T73" fmla="*/ T72 w 565"/>
                <a:gd name="T74" fmla="+- 0 9463 9009"/>
                <a:gd name="T75" fmla="*/ 9463 h 887"/>
                <a:gd name="T76" fmla="+- 0 7188 6801"/>
                <a:gd name="T77" fmla="*/ T76 w 565"/>
                <a:gd name="T78" fmla="+- 0 9391 9009"/>
                <a:gd name="T79" fmla="*/ 9391 h 887"/>
                <a:gd name="T80" fmla="+- 0 7161 6801"/>
                <a:gd name="T81" fmla="*/ T80 w 565"/>
                <a:gd name="T82" fmla="+- 0 9317 9009"/>
                <a:gd name="T83" fmla="*/ 9317 h 887"/>
                <a:gd name="T84" fmla="+- 0 7138 6801"/>
                <a:gd name="T85" fmla="*/ T84 w 565"/>
                <a:gd name="T86" fmla="+- 0 9242 9009"/>
                <a:gd name="T87" fmla="*/ 9242 h 887"/>
                <a:gd name="T88" fmla="+- 0 7118 6801"/>
                <a:gd name="T89" fmla="*/ T88 w 565"/>
                <a:gd name="T90" fmla="+- 0 9166 9009"/>
                <a:gd name="T91" fmla="*/ 9166 h 887"/>
                <a:gd name="T92" fmla="+- 0 7102 6801"/>
                <a:gd name="T93" fmla="*/ T92 w 565"/>
                <a:gd name="T94" fmla="+- 0 9088 9009"/>
                <a:gd name="T95" fmla="*/ 9088 h 887"/>
                <a:gd name="T96" fmla="+- 0 7089 6801"/>
                <a:gd name="T97" fmla="*/ T96 w 565"/>
                <a:gd name="T98" fmla="+- 0 9009 9009"/>
                <a:gd name="T99" fmla="*/ 9009 h 8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565" h="887">
                  <a:moveTo>
                    <a:pt x="288" y="0"/>
                  </a:moveTo>
                  <a:lnTo>
                    <a:pt x="0" y="40"/>
                  </a:lnTo>
                  <a:lnTo>
                    <a:pt x="11" y="116"/>
                  </a:lnTo>
                  <a:lnTo>
                    <a:pt x="26" y="191"/>
                  </a:lnTo>
                  <a:lnTo>
                    <a:pt x="44" y="265"/>
                  </a:lnTo>
                  <a:lnTo>
                    <a:pt x="64" y="338"/>
                  </a:lnTo>
                  <a:lnTo>
                    <a:pt x="87" y="411"/>
                  </a:lnTo>
                  <a:lnTo>
                    <a:pt x="112" y="482"/>
                  </a:lnTo>
                  <a:lnTo>
                    <a:pt x="140" y="553"/>
                  </a:lnTo>
                  <a:lnTo>
                    <a:pt x="171" y="622"/>
                  </a:lnTo>
                  <a:lnTo>
                    <a:pt x="205" y="690"/>
                  </a:lnTo>
                  <a:lnTo>
                    <a:pt x="241" y="757"/>
                  </a:lnTo>
                  <a:lnTo>
                    <a:pt x="279" y="822"/>
                  </a:lnTo>
                  <a:lnTo>
                    <a:pt x="321" y="887"/>
                  </a:lnTo>
                  <a:lnTo>
                    <a:pt x="564" y="724"/>
                  </a:lnTo>
                  <a:lnTo>
                    <a:pt x="523" y="660"/>
                  </a:lnTo>
                  <a:lnTo>
                    <a:pt x="484" y="593"/>
                  </a:lnTo>
                  <a:lnTo>
                    <a:pt x="449" y="524"/>
                  </a:lnTo>
                  <a:lnTo>
                    <a:pt x="416" y="454"/>
                  </a:lnTo>
                  <a:lnTo>
                    <a:pt x="387" y="382"/>
                  </a:lnTo>
                  <a:lnTo>
                    <a:pt x="360" y="308"/>
                  </a:lnTo>
                  <a:lnTo>
                    <a:pt x="337" y="233"/>
                  </a:lnTo>
                  <a:lnTo>
                    <a:pt x="317" y="157"/>
                  </a:lnTo>
                  <a:lnTo>
                    <a:pt x="301" y="79"/>
                  </a:lnTo>
                  <a:lnTo>
                    <a:pt x="288" y="0"/>
                  </a:lnTo>
                  <a:close/>
                </a:path>
              </a:pathLst>
            </a:custGeom>
            <a:solidFill>
              <a:srgbClr val="F29A9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433">
              <a:extLst>
                <a:ext uri="{FF2B5EF4-FFF2-40B4-BE49-F238E27FC236}">
                  <a16:creationId xmlns:a16="http://schemas.microsoft.com/office/drawing/2014/main" id="{2086ED8C-CC4F-D7F1-05A9-E5C396FC3ACD}"/>
                </a:ext>
              </a:extLst>
            </p:cNvPr>
            <p:cNvSpPr>
              <a:spLocks/>
            </p:cNvSpPr>
            <p:nvPr userDrawn="1"/>
          </p:nvSpPr>
          <p:spPr bwMode="auto">
            <a:xfrm>
              <a:off x="7121" y="9733"/>
              <a:ext cx="806" cy="786"/>
            </a:xfrm>
            <a:custGeom>
              <a:avLst/>
              <a:gdLst>
                <a:gd name="T0" fmla="+- 0 7365 7122"/>
                <a:gd name="T1" fmla="*/ T0 w 806"/>
                <a:gd name="T2" fmla="+- 0 9733 9733"/>
                <a:gd name="T3" fmla="*/ 9733 h 786"/>
                <a:gd name="T4" fmla="+- 0 7122 7122"/>
                <a:gd name="T5" fmla="*/ T4 w 806"/>
                <a:gd name="T6" fmla="+- 0 9896 9733"/>
                <a:gd name="T7" fmla="*/ 9896 h 786"/>
                <a:gd name="T8" fmla="+- 0 7167 7122"/>
                <a:gd name="T9" fmla="*/ T8 w 806"/>
                <a:gd name="T10" fmla="+- 0 9961 9733"/>
                <a:gd name="T11" fmla="*/ 9961 h 786"/>
                <a:gd name="T12" fmla="+- 0 7216 7122"/>
                <a:gd name="T13" fmla="*/ T12 w 806"/>
                <a:gd name="T14" fmla="+- 0 10025 9733"/>
                <a:gd name="T15" fmla="*/ 10025 h 786"/>
                <a:gd name="T16" fmla="+- 0 7267 7122"/>
                <a:gd name="T17" fmla="*/ T16 w 806"/>
                <a:gd name="T18" fmla="+- 0 10087 9733"/>
                <a:gd name="T19" fmla="*/ 10087 h 786"/>
                <a:gd name="T20" fmla="+- 0 7321 7122"/>
                <a:gd name="T21" fmla="*/ T20 w 806"/>
                <a:gd name="T22" fmla="+- 0 10148 9733"/>
                <a:gd name="T23" fmla="*/ 10148 h 786"/>
                <a:gd name="T24" fmla="+- 0 7377 7122"/>
                <a:gd name="T25" fmla="*/ T24 w 806"/>
                <a:gd name="T26" fmla="+- 0 10206 9733"/>
                <a:gd name="T27" fmla="*/ 10206 h 786"/>
                <a:gd name="T28" fmla="+- 0 7439 7122"/>
                <a:gd name="T29" fmla="*/ T28 w 806"/>
                <a:gd name="T30" fmla="+- 0 10266 9733"/>
                <a:gd name="T31" fmla="*/ 10266 h 786"/>
                <a:gd name="T32" fmla="+- 0 7503 7122"/>
                <a:gd name="T33" fmla="*/ T32 w 806"/>
                <a:gd name="T34" fmla="+- 0 10322 9733"/>
                <a:gd name="T35" fmla="*/ 10322 h 786"/>
                <a:gd name="T36" fmla="+- 0 7569 7122"/>
                <a:gd name="T37" fmla="*/ T36 w 806"/>
                <a:gd name="T38" fmla="+- 0 10376 9733"/>
                <a:gd name="T39" fmla="*/ 10376 h 786"/>
                <a:gd name="T40" fmla="+- 0 7637 7122"/>
                <a:gd name="T41" fmla="*/ T40 w 806"/>
                <a:gd name="T42" fmla="+- 0 10427 9733"/>
                <a:gd name="T43" fmla="*/ 10427 h 786"/>
                <a:gd name="T44" fmla="+- 0 7707 7122"/>
                <a:gd name="T45" fmla="*/ T44 w 806"/>
                <a:gd name="T46" fmla="+- 0 10474 9733"/>
                <a:gd name="T47" fmla="*/ 10474 h 786"/>
                <a:gd name="T48" fmla="+- 0 7778 7122"/>
                <a:gd name="T49" fmla="*/ T48 w 806"/>
                <a:gd name="T50" fmla="+- 0 10519 9733"/>
                <a:gd name="T51" fmla="*/ 10519 h 786"/>
                <a:gd name="T52" fmla="+- 0 7927 7122"/>
                <a:gd name="T53" fmla="*/ T52 w 806"/>
                <a:gd name="T54" fmla="+- 0 10267 9733"/>
                <a:gd name="T55" fmla="*/ 10267 h 786"/>
                <a:gd name="T56" fmla="+- 0 7861 7122"/>
                <a:gd name="T57" fmla="*/ T56 w 806"/>
                <a:gd name="T58" fmla="+- 0 10225 9733"/>
                <a:gd name="T59" fmla="*/ 10225 h 786"/>
                <a:gd name="T60" fmla="+- 0 7797 7122"/>
                <a:gd name="T61" fmla="*/ T60 w 806"/>
                <a:gd name="T62" fmla="+- 0 10181 9733"/>
                <a:gd name="T63" fmla="*/ 10181 h 786"/>
                <a:gd name="T64" fmla="+- 0 7734 7122"/>
                <a:gd name="T65" fmla="*/ T64 w 806"/>
                <a:gd name="T66" fmla="+- 0 10134 9733"/>
                <a:gd name="T67" fmla="*/ 10134 h 786"/>
                <a:gd name="T68" fmla="+- 0 7674 7122"/>
                <a:gd name="T69" fmla="*/ T68 w 806"/>
                <a:gd name="T70" fmla="+- 0 10084 9733"/>
                <a:gd name="T71" fmla="*/ 10084 h 786"/>
                <a:gd name="T72" fmla="+- 0 7616 7122"/>
                <a:gd name="T73" fmla="*/ T72 w 806"/>
                <a:gd name="T74" fmla="+- 0 10032 9733"/>
                <a:gd name="T75" fmla="*/ 10032 h 786"/>
                <a:gd name="T76" fmla="+- 0 7561 7122"/>
                <a:gd name="T77" fmla="*/ T76 w 806"/>
                <a:gd name="T78" fmla="+- 0 9977 9733"/>
                <a:gd name="T79" fmla="*/ 9977 h 786"/>
                <a:gd name="T80" fmla="+- 0 7508 7122"/>
                <a:gd name="T81" fmla="*/ T80 w 806"/>
                <a:gd name="T82" fmla="+- 0 9919 9733"/>
                <a:gd name="T83" fmla="*/ 9919 h 786"/>
                <a:gd name="T84" fmla="+- 0 7458 7122"/>
                <a:gd name="T85" fmla="*/ T84 w 806"/>
                <a:gd name="T86" fmla="+- 0 9860 9733"/>
                <a:gd name="T87" fmla="*/ 9860 h 786"/>
                <a:gd name="T88" fmla="+- 0 7410 7122"/>
                <a:gd name="T89" fmla="*/ T88 w 806"/>
                <a:gd name="T90" fmla="+- 0 9798 9733"/>
                <a:gd name="T91" fmla="*/ 9798 h 786"/>
                <a:gd name="T92" fmla="+- 0 7365 7122"/>
                <a:gd name="T93" fmla="*/ T92 w 806"/>
                <a:gd name="T94" fmla="+- 0 9733 9733"/>
                <a:gd name="T95" fmla="*/ 9733 h 7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806" h="786">
                  <a:moveTo>
                    <a:pt x="243" y="0"/>
                  </a:moveTo>
                  <a:lnTo>
                    <a:pt x="0" y="163"/>
                  </a:lnTo>
                  <a:lnTo>
                    <a:pt x="45" y="228"/>
                  </a:lnTo>
                  <a:lnTo>
                    <a:pt x="94" y="292"/>
                  </a:lnTo>
                  <a:lnTo>
                    <a:pt x="145" y="354"/>
                  </a:lnTo>
                  <a:lnTo>
                    <a:pt x="199" y="415"/>
                  </a:lnTo>
                  <a:lnTo>
                    <a:pt x="255" y="473"/>
                  </a:lnTo>
                  <a:lnTo>
                    <a:pt x="317" y="533"/>
                  </a:lnTo>
                  <a:lnTo>
                    <a:pt x="381" y="589"/>
                  </a:lnTo>
                  <a:lnTo>
                    <a:pt x="447" y="643"/>
                  </a:lnTo>
                  <a:lnTo>
                    <a:pt x="515" y="694"/>
                  </a:lnTo>
                  <a:lnTo>
                    <a:pt x="585" y="741"/>
                  </a:lnTo>
                  <a:lnTo>
                    <a:pt x="656" y="786"/>
                  </a:lnTo>
                  <a:lnTo>
                    <a:pt x="805" y="534"/>
                  </a:lnTo>
                  <a:lnTo>
                    <a:pt x="739" y="492"/>
                  </a:lnTo>
                  <a:lnTo>
                    <a:pt x="675" y="448"/>
                  </a:lnTo>
                  <a:lnTo>
                    <a:pt x="612" y="401"/>
                  </a:lnTo>
                  <a:lnTo>
                    <a:pt x="552" y="351"/>
                  </a:lnTo>
                  <a:lnTo>
                    <a:pt x="494" y="299"/>
                  </a:lnTo>
                  <a:lnTo>
                    <a:pt x="439" y="244"/>
                  </a:lnTo>
                  <a:lnTo>
                    <a:pt x="386" y="186"/>
                  </a:lnTo>
                  <a:lnTo>
                    <a:pt x="336" y="127"/>
                  </a:lnTo>
                  <a:lnTo>
                    <a:pt x="288" y="65"/>
                  </a:lnTo>
                  <a:lnTo>
                    <a:pt x="243" y="0"/>
                  </a:lnTo>
                  <a:close/>
                </a:path>
              </a:pathLst>
            </a:custGeom>
            <a:solidFill>
              <a:srgbClr val="27B5C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Freeform 432">
              <a:extLst>
                <a:ext uri="{FF2B5EF4-FFF2-40B4-BE49-F238E27FC236}">
                  <a16:creationId xmlns:a16="http://schemas.microsoft.com/office/drawing/2014/main" id="{E6F590B0-D7AF-CBA0-B7EF-71933A32105B}"/>
                </a:ext>
              </a:extLst>
            </p:cNvPr>
            <p:cNvSpPr>
              <a:spLocks/>
            </p:cNvSpPr>
            <p:nvPr userDrawn="1"/>
          </p:nvSpPr>
          <p:spPr bwMode="auto">
            <a:xfrm>
              <a:off x="7778" y="10267"/>
              <a:ext cx="888" cy="528"/>
            </a:xfrm>
            <a:custGeom>
              <a:avLst/>
              <a:gdLst>
                <a:gd name="T0" fmla="+- 0 7927 7778"/>
                <a:gd name="T1" fmla="*/ T0 w 888"/>
                <a:gd name="T2" fmla="+- 0 10267 10267"/>
                <a:gd name="T3" fmla="*/ 10267 h 528"/>
                <a:gd name="T4" fmla="+- 0 7778 7778"/>
                <a:gd name="T5" fmla="*/ T4 w 888"/>
                <a:gd name="T6" fmla="+- 0 10519 10267"/>
                <a:gd name="T7" fmla="*/ 10519 h 528"/>
                <a:gd name="T8" fmla="+- 0 7844 7778"/>
                <a:gd name="T9" fmla="*/ T8 w 888"/>
                <a:gd name="T10" fmla="+- 0 10556 10267"/>
                <a:gd name="T11" fmla="*/ 10556 h 528"/>
                <a:gd name="T12" fmla="+- 0 7912 7778"/>
                <a:gd name="T13" fmla="*/ T12 w 888"/>
                <a:gd name="T14" fmla="+- 0 10591 10267"/>
                <a:gd name="T15" fmla="*/ 10591 h 528"/>
                <a:gd name="T16" fmla="+- 0 7980 7778"/>
                <a:gd name="T17" fmla="*/ T16 w 888"/>
                <a:gd name="T18" fmla="+- 0 10624 10267"/>
                <a:gd name="T19" fmla="*/ 10624 h 528"/>
                <a:gd name="T20" fmla="+- 0 8050 7778"/>
                <a:gd name="T21" fmla="*/ T20 w 888"/>
                <a:gd name="T22" fmla="+- 0 10654 10267"/>
                <a:gd name="T23" fmla="*/ 10654 h 528"/>
                <a:gd name="T24" fmla="+- 0 8121 7778"/>
                <a:gd name="T25" fmla="*/ T24 w 888"/>
                <a:gd name="T26" fmla="+- 0 10681 10267"/>
                <a:gd name="T27" fmla="*/ 10681 h 528"/>
                <a:gd name="T28" fmla="+- 0 8192 7778"/>
                <a:gd name="T29" fmla="*/ T28 w 888"/>
                <a:gd name="T30" fmla="+- 0 10705 10267"/>
                <a:gd name="T31" fmla="*/ 10705 h 528"/>
                <a:gd name="T32" fmla="+- 0 8265 7778"/>
                <a:gd name="T33" fmla="*/ T32 w 888"/>
                <a:gd name="T34" fmla="+- 0 10727 10267"/>
                <a:gd name="T35" fmla="*/ 10727 h 528"/>
                <a:gd name="T36" fmla="+- 0 8339 7778"/>
                <a:gd name="T37" fmla="*/ T36 w 888"/>
                <a:gd name="T38" fmla="+- 0 10746 10267"/>
                <a:gd name="T39" fmla="*/ 10746 h 528"/>
                <a:gd name="T40" fmla="+- 0 8413 7778"/>
                <a:gd name="T41" fmla="*/ T40 w 888"/>
                <a:gd name="T42" fmla="+- 0 10762 10267"/>
                <a:gd name="T43" fmla="*/ 10762 h 528"/>
                <a:gd name="T44" fmla="+- 0 8488 7778"/>
                <a:gd name="T45" fmla="*/ T44 w 888"/>
                <a:gd name="T46" fmla="+- 0 10776 10267"/>
                <a:gd name="T47" fmla="*/ 10776 h 528"/>
                <a:gd name="T48" fmla="+- 0 8564 7778"/>
                <a:gd name="T49" fmla="*/ T48 w 888"/>
                <a:gd name="T50" fmla="+- 0 10786 10267"/>
                <a:gd name="T51" fmla="*/ 10786 h 528"/>
                <a:gd name="T52" fmla="+- 0 8641 7778"/>
                <a:gd name="T53" fmla="*/ T52 w 888"/>
                <a:gd name="T54" fmla="+- 0 10794 10267"/>
                <a:gd name="T55" fmla="*/ 10794 h 528"/>
                <a:gd name="T56" fmla="+- 0 8666 7778"/>
                <a:gd name="T57" fmla="*/ T56 w 888"/>
                <a:gd name="T58" fmla="+- 0 10504 10267"/>
                <a:gd name="T59" fmla="*/ 10504 h 528"/>
                <a:gd name="T60" fmla="+- 0 8586 7778"/>
                <a:gd name="T61" fmla="*/ T60 w 888"/>
                <a:gd name="T62" fmla="+- 0 10495 10267"/>
                <a:gd name="T63" fmla="*/ 10495 h 528"/>
                <a:gd name="T64" fmla="+- 0 8507 7778"/>
                <a:gd name="T65" fmla="*/ T64 w 888"/>
                <a:gd name="T66" fmla="+- 0 10483 10267"/>
                <a:gd name="T67" fmla="*/ 10483 h 528"/>
                <a:gd name="T68" fmla="+- 0 8430 7778"/>
                <a:gd name="T69" fmla="*/ T68 w 888"/>
                <a:gd name="T70" fmla="+- 0 10467 10267"/>
                <a:gd name="T71" fmla="*/ 10467 h 528"/>
                <a:gd name="T72" fmla="+- 0 8353 7778"/>
                <a:gd name="T73" fmla="*/ T72 w 888"/>
                <a:gd name="T74" fmla="+- 0 10448 10267"/>
                <a:gd name="T75" fmla="*/ 10448 h 528"/>
                <a:gd name="T76" fmla="+- 0 8279 7778"/>
                <a:gd name="T77" fmla="*/ T76 w 888"/>
                <a:gd name="T78" fmla="+- 0 10426 10267"/>
                <a:gd name="T79" fmla="*/ 10426 h 528"/>
                <a:gd name="T80" fmla="+- 0 8205 7778"/>
                <a:gd name="T81" fmla="*/ T80 w 888"/>
                <a:gd name="T82" fmla="+- 0 10400 10267"/>
                <a:gd name="T83" fmla="*/ 10400 h 528"/>
                <a:gd name="T84" fmla="+- 0 8133 7778"/>
                <a:gd name="T85" fmla="*/ T84 w 888"/>
                <a:gd name="T86" fmla="+- 0 10371 10267"/>
                <a:gd name="T87" fmla="*/ 10371 h 528"/>
                <a:gd name="T88" fmla="+- 0 8063 7778"/>
                <a:gd name="T89" fmla="*/ T88 w 888"/>
                <a:gd name="T90" fmla="+- 0 10340 10267"/>
                <a:gd name="T91" fmla="*/ 10340 h 528"/>
                <a:gd name="T92" fmla="+- 0 7994 7778"/>
                <a:gd name="T93" fmla="*/ T92 w 888"/>
                <a:gd name="T94" fmla="+- 0 10305 10267"/>
                <a:gd name="T95" fmla="*/ 10305 h 528"/>
                <a:gd name="T96" fmla="+- 0 7927 7778"/>
                <a:gd name="T97" fmla="*/ T96 w 888"/>
                <a:gd name="T98" fmla="+- 0 10267 10267"/>
                <a:gd name="T99" fmla="*/ 10267 h 5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88" h="528">
                  <a:moveTo>
                    <a:pt x="149" y="0"/>
                  </a:moveTo>
                  <a:lnTo>
                    <a:pt x="0" y="252"/>
                  </a:lnTo>
                  <a:lnTo>
                    <a:pt x="66" y="289"/>
                  </a:lnTo>
                  <a:lnTo>
                    <a:pt x="134" y="324"/>
                  </a:lnTo>
                  <a:lnTo>
                    <a:pt x="202" y="357"/>
                  </a:lnTo>
                  <a:lnTo>
                    <a:pt x="272" y="387"/>
                  </a:lnTo>
                  <a:lnTo>
                    <a:pt x="343" y="414"/>
                  </a:lnTo>
                  <a:lnTo>
                    <a:pt x="414" y="438"/>
                  </a:lnTo>
                  <a:lnTo>
                    <a:pt x="487" y="460"/>
                  </a:lnTo>
                  <a:lnTo>
                    <a:pt x="561" y="479"/>
                  </a:lnTo>
                  <a:lnTo>
                    <a:pt x="635" y="495"/>
                  </a:lnTo>
                  <a:lnTo>
                    <a:pt x="710" y="509"/>
                  </a:lnTo>
                  <a:lnTo>
                    <a:pt x="786" y="519"/>
                  </a:lnTo>
                  <a:lnTo>
                    <a:pt x="863" y="527"/>
                  </a:lnTo>
                  <a:lnTo>
                    <a:pt x="888" y="237"/>
                  </a:lnTo>
                  <a:lnTo>
                    <a:pt x="808" y="228"/>
                  </a:lnTo>
                  <a:lnTo>
                    <a:pt x="729" y="216"/>
                  </a:lnTo>
                  <a:lnTo>
                    <a:pt x="652" y="200"/>
                  </a:lnTo>
                  <a:lnTo>
                    <a:pt x="575" y="181"/>
                  </a:lnTo>
                  <a:lnTo>
                    <a:pt x="501" y="159"/>
                  </a:lnTo>
                  <a:lnTo>
                    <a:pt x="427" y="133"/>
                  </a:lnTo>
                  <a:lnTo>
                    <a:pt x="355" y="104"/>
                  </a:lnTo>
                  <a:lnTo>
                    <a:pt x="285" y="73"/>
                  </a:lnTo>
                  <a:lnTo>
                    <a:pt x="216" y="38"/>
                  </a:lnTo>
                  <a:lnTo>
                    <a:pt x="149" y="0"/>
                  </a:lnTo>
                  <a:close/>
                </a:path>
              </a:pathLst>
            </a:custGeom>
            <a:solidFill>
              <a:srgbClr val="F9DE6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AutoShape 431">
              <a:extLst>
                <a:ext uri="{FF2B5EF4-FFF2-40B4-BE49-F238E27FC236}">
                  <a16:creationId xmlns:a16="http://schemas.microsoft.com/office/drawing/2014/main" id="{D4EFDF7B-8DBC-89E7-A92E-C14C0DD2C6F4}"/>
                </a:ext>
              </a:extLst>
            </p:cNvPr>
            <p:cNvSpPr>
              <a:spLocks/>
            </p:cNvSpPr>
            <p:nvPr userDrawn="1"/>
          </p:nvSpPr>
          <p:spPr bwMode="auto">
            <a:xfrm>
              <a:off x="8640" y="10396"/>
              <a:ext cx="897" cy="405"/>
            </a:xfrm>
            <a:custGeom>
              <a:avLst/>
              <a:gdLst>
                <a:gd name="T0" fmla="+- 0 8666 8641"/>
                <a:gd name="T1" fmla="*/ T0 w 897"/>
                <a:gd name="T2" fmla="+- 0 10504 10397"/>
                <a:gd name="T3" fmla="*/ 10504 h 405"/>
                <a:gd name="T4" fmla="+- 0 8641 8641"/>
                <a:gd name="T5" fmla="*/ T4 w 897"/>
                <a:gd name="T6" fmla="+- 0 10794 10397"/>
                <a:gd name="T7" fmla="*/ 10794 h 405"/>
                <a:gd name="T8" fmla="+- 0 8684 8641"/>
                <a:gd name="T9" fmla="*/ T8 w 897"/>
                <a:gd name="T10" fmla="+- 0 10798 10397"/>
                <a:gd name="T11" fmla="*/ 10798 h 405"/>
                <a:gd name="T12" fmla="+- 0 8727 8641"/>
                <a:gd name="T13" fmla="*/ T12 w 897"/>
                <a:gd name="T14" fmla="+- 0 10800 10397"/>
                <a:gd name="T15" fmla="*/ 10800 h 405"/>
                <a:gd name="T16" fmla="+- 0 8771 8641"/>
                <a:gd name="T17" fmla="*/ T16 w 897"/>
                <a:gd name="T18" fmla="+- 0 10801 10397"/>
                <a:gd name="T19" fmla="*/ 10801 h 405"/>
                <a:gd name="T20" fmla="+- 0 8815 8641"/>
                <a:gd name="T21" fmla="*/ T20 w 897"/>
                <a:gd name="T22" fmla="+- 0 10802 10397"/>
                <a:gd name="T23" fmla="*/ 10802 h 405"/>
                <a:gd name="T24" fmla="+- 0 8898 8641"/>
                <a:gd name="T25" fmla="*/ T24 w 897"/>
                <a:gd name="T26" fmla="+- 0 10800 10397"/>
                <a:gd name="T27" fmla="*/ 10800 h 405"/>
                <a:gd name="T28" fmla="+- 0 8981 8641"/>
                <a:gd name="T29" fmla="*/ T28 w 897"/>
                <a:gd name="T30" fmla="+- 0 10795 10397"/>
                <a:gd name="T31" fmla="*/ 10795 h 405"/>
                <a:gd name="T32" fmla="+- 0 9063 8641"/>
                <a:gd name="T33" fmla="*/ T32 w 897"/>
                <a:gd name="T34" fmla="+- 0 10787 10397"/>
                <a:gd name="T35" fmla="*/ 10787 h 405"/>
                <a:gd name="T36" fmla="+- 0 9144 8641"/>
                <a:gd name="T37" fmla="*/ T36 w 897"/>
                <a:gd name="T38" fmla="+- 0 10775 10397"/>
                <a:gd name="T39" fmla="*/ 10775 h 405"/>
                <a:gd name="T40" fmla="+- 0 9225 8641"/>
                <a:gd name="T41" fmla="*/ T40 w 897"/>
                <a:gd name="T42" fmla="+- 0 10761 10397"/>
                <a:gd name="T43" fmla="*/ 10761 h 405"/>
                <a:gd name="T44" fmla="+- 0 9305 8641"/>
                <a:gd name="T45" fmla="*/ T44 w 897"/>
                <a:gd name="T46" fmla="+- 0 10743 10397"/>
                <a:gd name="T47" fmla="*/ 10743 h 405"/>
                <a:gd name="T48" fmla="+- 0 9383 8641"/>
                <a:gd name="T49" fmla="*/ T48 w 897"/>
                <a:gd name="T50" fmla="+- 0 10722 10397"/>
                <a:gd name="T51" fmla="*/ 10722 h 405"/>
                <a:gd name="T52" fmla="+- 0 9461 8641"/>
                <a:gd name="T53" fmla="*/ T52 w 897"/>
                <a:gd name="T54" fmla="+- 0 10697 10397"/>
                <a:gd name="T55" fmla="*/ 10697 h 405"/>
                <a:gd name="T56" fmla="+- 0 9537 8641"/>
                <a:gd name="T57" fmla="*/ T56 w 897"/>
                <a:gd name="T58" fmla="+- 0 10670 10397"/>
                <a:gd name="T59" fmla="*/ 10670 h 405"/>
                <a:gd name="T60" fmla="+- 0 9477 8641"/>
                <a:gd name="T61" fmla="*/ T60 w 897"/>
                <a:gd name="T62" fmla="+- 0 10511 10397"/>
                <a:gd name="T63" fmla="*/ 10511 h 405"/>
                <a:gd name="T64" fmla="+- 0 8815 8641"/>
                <a:gd name="T65" fmla="*/ T64 w 897"/>
                <a:gd name="T66" fmla="+- 0 10511 10397"/>
                <a:gd name="T67" fmla="*/ 10511 h 405"/>
                <a:gd name="T68" fmla="+- 0 8777 8641"/>
                <a:gd name="T69" fmla="*/ T68 w 897"/>
                <a:gd name="T70" fmla="+- 0 10510 10397"/>
                <a:gd name="T71" fmla="*/ 10510 h 405"/>
                <a:gd name="T72" fmla="+- 0 8740 8641"/>
                <a:gd name="T73" fmla="*/ T72 w 897"/>
                <a:gd name="T74" fmla="+- 0 10509 10397"/>
                <a:gd name="T75" fmla="*/ 10509 h 405"/>
                <a:gd name="T76" fmla="+- 0 8703 8641"/>
                <a:gd name="T77" fmla="*/ T76 w 897"/>
                <a:gd name="T78" fmla="+- 0 10507 10397"/>
                <a:gd name="T79" fmla="*/ 10507 h 405"/>
                <a:gd name="T80" fmla="+- 0 8666 8641"/>
                <a:gd name="T81" fmla="*/ T80 w 897"/>
                <a:gd name="T82" fmla="+- 0 10504 10397"/>
                <a:gd name="T83" fmla="*/ 10504 h 405"/>
                <a:gd name="T84" fmla="+- 0 9434 8641"/>
                <a:gd name="T85" fmla="*/ T84 w 897"/>
                <a:gd name="T86" fmla="+- 0 10397 10397"/>
                <a:gd name="T87" fmla="*/ 10397 h 405"/>
                <a:gd name="T88" fmla="+- 0 9361 8641"/>
                <a:gd name="T89" fmla="*/ T88 w 897"/>
                <a:gd name="T90" fmla="+- 0 10423 10397"/>
                <a:gd name="T91" fmla="*/ 10423 h 405"/>
                <a:gd name="T92" fmla="+- 0 9286 8641"/>
                <a:gd name="T93" fmla="*/ T92 w 897"/>
                <a:gd name="T94" fmla="+- 0 10446 10397"/>
                <a:gd name="T95" fmla="*/ 10446 h 405"/>
                <a:gd name="T96" fmla="+- 0 9211 8641"/>
                <a:gd name="T97" fmla="*/ T96 w 897"/>
                <a:gd name="T98" fmla="+- 0 10465 10397"/>
                <a:gd name="T99" fmla="*/ 10465 h 405"/>
                <a:gd name="T100" fmla="+- 0 9134 8641"/>
                <a:gd name="T101" fmla="*/ T100 w 897"/>
                <a:gd name="T102" fmla="+- 0 10481 10397"/>
                <a:gd name="T103" fmla="*/ 10481 h 405"/>
                <a:gd name="T104" fmla="+- 0 9056 8641"/>
                <a:gd name="T105" fmla="*/ T104 w 897"/>
                <a:gd name="T106" fmla="+- 0 10494 10397"/>
                <a:gd name="T107" fmla="*/ 10494 h 405"/>
                <a:gd name="T108" fmla="+- 0 8976 8641"/>
                <a:gd name="T109" fmla="*/ T108 w 897"/>
                <a:gd name="T110" fmla="+- 0 10503 10397"/>
                <a:gd name="T111" fmla="*/ 10503 h 405"/>
                <a:gd name="T112" fmla="+- 0 8896 8641"/>
                <a:gd name="T113" fmla="*/ T112 w 897"/>
                <a:gd name="T114" fmla="+- 0 10509 10397"/>
                <a:gd name="T115" fmla="*/ 10509 h 405"/>
                <a:gd name="T116" fmla="+- 0 8815 8641"/>
                <a:gd name="T117" fmla="*/ T116 w 897"/>
                <a:gd name="T118" fmla="+- 0 10511 10397"/>
                <a:gd name="T119" fmla="*/ 10511 h 405"/>
                <a:gd name="T120" fmla="+- 0 9477 8641"/>
                <a:gd name="T121" fmla="*/ T120 w 897"/>
                <a:gd name="T122" fmla="+- 0 10511 10397"/>
                <a:gd name="T123" fmla="*/ 10511 h 405"/>
                <a:gd name="T124" fmla="+- 0 9434 8641"/>
                <a:gd name="T125" fmla="*/ T124 w 897"/>
                <a:gd name="T126" fmla="+- 0 10397 10397"/>
                <a:gd name="T127" fmla="*/ 10397 h 40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897" h="405">
                  <a:moveTo>
                    <a:pt x="25" y="107"/>
                  </a:moveTo>
                  <a:lnTo>
                    <a:pt x="0" y="397"/>
                  </a:lnTo>
                  <a:lnTo>
                    <a:pt x="43" y="401"/>
                  </a:lnTo>
                  <a:lnTo>
                    <a:pt x="86" y="403"/>
                  </a:lnTo>
                  <a:lnTo>
                    <a:pt x="130" y="404"/>
                  </a:lnTo>
                  <a:lnTo>
                    <a:pt x="174" y="405"/>
                  </a:lnTo>
                  <a:lnTo>
                    <a:pt x="257" y="403"/>
                  </a:lnTo>
                  <a:lnTo>
                    <a:pt x="340" y="398"/>
                  </a:lnTo>
                  <a:lnTo>
                    <a:pt x="422" y="390"/>
                  </a:lnTo>
                  <a:lnTo>
                    <a:pt x="503" y="378"/>
                  </a:lnTo>
                  <a:lnTo>
                    <a:pt x="584" y="364"/>
                  </a:lnTo>
                  <a:lnTo>
                    <a:pt x="664" y="346"/>
                  </a:lnTo>
                  <a:lnTo>
                    <a:pt x="742" y="325"/>
                  </a:lnTo>
                  <a:lnTo>
                    <a:pt x="820" y="300"/>
                  </a:lnTo>
                  <a:lnTo>
                    <a:pt x="896" y="273"/>
                  </a:lnTo>
                  <a:lnTo>
                    <a:pt x="836" y="114"/>
                  </a:lnTo>
                  <a:lnTo>
                    <a:pt x="174" y="114"/>
                  </a:lnTo>
                  <a:lnTo>
                    <a:pt x="136" y="113"/>
                  </a:lnTo>
                  <a:lnTo>
                    <a:pt x="99" y="112"/>
                  </a:lnTo>
                  <a:lnTo>
                    <a:pt x="62" y="110"/>
                  </a:lnTo>
                  <a:lnTo>
                    <a:pt x="25" y="107"/>
                  </a:lnTo>
                  <a:close/>
                  <a:moveTo>
                    <a:pt x="793" y="0"/>
                  </a:moveTo>
                  <a:lnTo>
                    <a:pt x="720" y="26"/>
                  </a:lnTo>
                  <a:lnTo>
                    <a:pt x="645" y="49"/>
                  </a:lnTo>
                  <a:lnTo>
                    <a:pt x="570" y="68"/>
                  </a:lnTo>
                  <a:lnTo>
                    <a:pt x="493" y="84"/>
                  </a:lnTo>
                  <a:lnTo>
                    <a:pt x="415" y="97"/>
                  </a:lnTo>
                  <a:lnTo>
                    <a:pt x="335" y="106"/>
                  </a:lnTo>
                  <a:lnTo>
                    <a:pt x="255" y="112"/>
                  </a:lnTo>
                  <a:lnTo>
                    <a:pt x="174" y="114"/>
                  </a:lnTo>
                  <a:lnTo>
                    <a:pt x="836" y="114"/>
                  </a:lnTo>
                  <a:lnTo>
                    <a:pt x="793" y="0"/>
                  </a:lnTo>
                  <a:close/>
                </a:path>
              </a:pathLst>
            </a:custGeom>
            <a:solidFill>
              <a:srgbClr val="088B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430">
              <a:extLst>
                <a:ext uri="{FF2B5EF4-FFF2-40B4-BE49-F238E27FC236}">
                  <a16:creationId xmlns:a16="http://schemas.microsoft.com/office/drawing/2014/main" id="{41746075-5022-5792-0FD1-0DD1CA91A703}"/>
                </a:ext>
              </a:extLst>
            </p:cNvPr>
            <p:cNvSpPr>
              <a:spLocks/>
            </p:cNvSpPr>
            <p:nvPr userDrawn="1"/>
          </p:nvSpPr>
          <p:spPr bwMode="auto">
            <a:xfrm>
              <a:off x="9433" y="9966"/>
              <a:ext cx="857" cy="704"/>
            </a:xfrm>
            <a:custGeom>
              <a:avLst/>
              <a:gdLst>
                <a:gd name="T0" fmla="+- 0 10078 9434"/>
                <a:gd name="T1" fmla="*/ T0 w 857"/>
                <a:gd name="T2" fmla="+- 0 9967 9967"/>
                <a:gd name="T3" fmla="*/ 9967 h 704"/>
                <a:gd name="T4" fmla="+- 0 10024 9434"/>
                <a:gd name="T5" fmla="*/ T4 w 857"/>
                <a:gd name="T6" fmla="+- 0 10022 9967"/>
                <a:gd name="T7" fmla="*/ 10022 h 704"/>
                <a:gd name="T8" fmla="+- 0 9966 9434"/>
                <a:gd name="T9" fmla="*/ T8 w 857"/>
                <a:gd name="T10" fmla="+- 0 10075 9967"/>
                <a:gd name="T11" fmla="*/ 10075 h 704"/>
                <a:gd name="T12" fmla="+- 0 9907 9434"/>
                <a:gd name="T13" fmla="*/ T12 w 857"/>
                <a:gd name="T14" fmla="+- 0 10125 9967"/>
                <a:gd name="T15" fmla="*/ 10125 h 704"/>
                <a:gd name="T16" fmla="+- 0 9845 9434"/>
                <a:gd name="T17" fmla="*/ T16 w 857"/>
                <a:gd name="T18" fmla="+- 0 10172 9967"/>
                <a:gd name="T19" fmla="*/ 10172 h 704"/>
                <a:gd name="T20" fmla="+- 0 9781 9434"/>
                <a:gd name="T21" fmla="*/ T20 w 857"/>
                <a:gd name="T22" fmla="+- 0 10217 9967"/>
                <a:gd name="T23" fmla="*/ 10217 h 704"/>
                <a:gd name="T24" fmla="+- 0 9716 9434"/>
                <a:gd name="T25" fmla="*/ T24 w 857"/>
                <a:gd name="T26" fmla="+- 0 10259 9967"/>
                <a:gd name="T27" fmla="*/ 10259 h 704"/>
                <a:gd name="T28" fmla="+- 0 9648 9434"/>
                <a:gd name="T29" fmla="*/ T28 w 857"/>
                <a:gd name="T30" fmla="+- 0 10298 9967"/>
                <a:gd name="T31" fmla="*/ 10298 h 704"/>
                <a:gd name="T32" fmla="+- 0 9578 9434"/>
                <a:gd name="T33" fmla="*/ T32 w 857"/>
                <a:gd name="T34" fmla="+- 0 10334 9967"/>
                <a:gd name="T35" fmla="*/ 10334 h 704"/>
                <a:gd name="T36" fmla="+- 0 9507 9434"/>
                <a:gd name="T37" fmla="*/ T36 w 857"/>
                <a:gd name="T38" fmla="+- 0 10367 9967"/>
                <a:gd name="T39" fmla="*/ 10367 h 704"/>
                <a:gd name="T40" fmla="+- 0 9434 9434"/>
                <a:gd name="T41" fmla="*/ T40 w 857"/>
                <a:gd name="T42" fmla="+- 0 10397 9967"/>
                <a:gd name="T43" fmla="*/ 10397 h 704"/>
                <a:gd name="T44" fmla="+- 0 9537 9434"/>
                <a:gd name="T45" fmla="*/ T44 w 857"/>
                <a:gd name="T46" fmla="+- 0 10670 9967"/>
                <a:gd name="T47" fmla="*/ 10670 h 704"/>
                <a:gd name="T48" fmla="+- 0 9609 9434"/>
                <a:gd name="T49" fmla="*/ T48 w 857"/>
                <a:gd name="T50" fmla="+- 0 10641 9967"/>
                <a:gd name="T51" fmla="*/ 10641 h 704"/>
                <a:gd name="T52" fmla="+- 0 9680 9434"/>
                <a:gd name="T53" fmla="*/ T52 w 857"/>
                <a:gd name="T54" fmla="+- 0 10610 9967"/>
                <a:gd name="T55" fmla="*/ 10610 h 704"/>
                <a:gd name="T56" fmla="+- 0 9749 9434"/>
                <a:gd name="T57" fmla="*/ T56 w 857"/>
                <a:gd name="T58" fmla="+- 0 10575 9967"/>
                <a:gd name="T59" fmla="*/ 10575 h 704"/>
                <a:gd name="T60" fmla="+- 0 9817 9434"/>
                <a:gd name="T61" fmla="*/ T60 w 857"/>
                <a:gd name="T62" fmla="+- 0 10538 9967"/>
                <a:gd name="T63" fmla="*/ 10538 h 704"/>
                <a:gd name="T64" fmla="+- 0 9884 9434"/>
                <a:gd name="T65" fmla="*/ T64 w 857"/>
                <a:gd name="T66" fmla="+- 0 10499 9967"/>
                <a:gd name="T67" fmla="*/ 10499 h 704"/>
                <a:gd name="T68" fmla="+- 0 9950 9434"/>
                <a:gd name="T69" fmla="*/ T68 w 857"/>
                <a:gd name="T70" fmla="+- 0 10456 9967"/>
                <a:gd name="T71" fmla="*/ 10456 h 704"/>
                <a:gd name="T72" fmla="+- 0 10013 9434"/>
                <a:gd name="T73" fmla="*/ T72 w 857"/>
                <a:gd name="T74" fmla="+- 0 10412 9967"/>
                <a:gd name="T75" fmla="*/ 10412 h 704"/>
                <a:gd name="T76" fmla="+- 0 10076 9434"/>
                <a:gd name="T77" fmla="*/ T76 w 857"/>
                <a:gd name="T78" fmla="+- 0 10364 9967"/>
                <a:gd name="T79" fmla="*/ 10364 h 704"/>
                <a:gd name="T80" fmla="+- 0 10137 9434"/>
                <a:gd name="T81" fmla="*/ T80 w 857"/>
                <a:gd name="T82" fmla="+- 0 10314 9967"/>
                <a:gd name="T83" fmla="*/ 10314 h 704"/>
                <a:gd name="T84" fmla="+- 0 10196 9434"/>
                <a:gd name="T85" fmla="*/ T84 w 857"/>
                <a:gd name="T86" fmla="+- 0 10261 9967"/>
                <a:gd name="T87" fmla="*/ 10261 h 704"/>
                <a:gd name="T88" fmla="+- 0 10253 9434"/>
                <a:gd name="T89" fmla="*/ T88 w 857"/>
                <a:gd name="T90" fmla="+- 0 10206 9967"/>
                <a:gd name="T91" fmla="*/ 10206 h 704"/>
                <a:gd name="T92" fmla="+- 0 10290 9434"/>
                <a:gd name="T93" fmla="*/ T92 w 857"/>
                <a:gd name="T94" fmla="+- 0 10168 9967"/>
                <a:gd name="T95" fmla="*/ 10168 h 704"/>
                <a:gd name="T96" fmla="+- 0 10078 9434"/>
                <a:gd name="T97" fmla="*/ T96 w 857"/>
                <a:gd name="T98" fmla="+- 0 9967 9967"/>
                <a:gd name="T99" fmla="*/ 9967 h 70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57" h="704">
                  <a:moveTo>
                    <a:pt x="644" y="0"/>
                  </a:moveTo>
                  <a:lnTo>
                    <a:pt x="590" y="55"/>
                  </a:lnTo>
                  <a:lnTo>
                    <a:pt x="532" y="108"/>
                  </a:lnTo>
                  <a:lnTo>
                    <a:pt x="473" y="158"/>
                  </a:lnTo>
                  <a:lnTo>
                    <a:pt x="411" y="205"/>
                  </a:lnTo>
                  <a:lnTo>
                    <a:pt x="347" y="250"/>
                  </a:lnTo>
                  <a:lnTo>
                    <a:pt x="282" y="292"/>
                  </a:lnTo>
                  <a:lnTo>
                    <a:pt x="214" y="331"/>
                  </a:lnTo>
                  <a:lnTo>
                    <a:pt x="144" y="367"/>
                  </a:lnTo>
                  <a:lnTo>
                    <a:pt x="73" y="400"/>
                  </a:lnTo>
                  <a:lnTo>
                    <a:pt x="0" y="430"/>
                  </a:lnTo>
                  <a:lnTo>
                    <a:pt x="103" y="703"/>
                  </a:lnTo>
                  <a:lnTo>
                    <a:pt x="175" y="674"/>
                  </a:lnTo>
                  <a:lnTo>
                    <a:pt x="246" y="643"/>
                  </a:lnTo>
                  <a:lnTo>
                    <a:pt x="315" y="608"/>
                  </a:lnTo>
                  <a:lnTo>
                    <a:pt x="383" y="571"/>
                  </a:lnTo>
                  <a:lnTo>
                    <a:pt x="450" y="532"/>
                  </a:lnTo>
                  <a:lnTo>
                    <a:pt x="516" y="489"/>
                  </a:lnTo>
                  <a:lnTo>
                    <a:pt x="579" y="445"/>
                  </a:lnTo>
                  <a:lnTo>
                    <a:pt x="642" y="397"/>
                  </a:lnTo>
                  <a:lnTo>
                    <a:pt x="703" y="347"/>
                  </a:lnTo>
                  <a:lnTo>
                    <a:pt x="762" y="294"/>
                  </a:lnTo>
                  <a:lnTo>
                    <a:pt x="819" y="239"/>
                  </a:lnTo>
                  <a:lnTo>
                    <a:pt x="856" y="201"/>
                  </a:lnTo>
                  <a:lnTo>
                    <a:pt x="644" y="0"/>
                  </a:lnTo>
                  <a:close/>
                </a:path>
              </a:pathLst>
            </a:custGeom>
            <a:solidFill>
              <a:srgbClr val="F29A9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Freeform 429">
              <a:extLst>
                <a:ext uri="{FF2B5EF4-FFF2-40B4-BE49-F238E27FC236}">
                  <a16:creationId xmlns:a16="http://schemas.microsoft.com/office/drawing/2014/main" id="{3E547B37-2E71-1611-4CB3-1B0C9186B015}"/>
                </a:ext>
              </a:extLst>
            </p:cNvPr>
            <p:cNvSpPr>
              <a:spLocks/>
            </p:cNvSpPr>
            <p:nvPr userDrawn="1"/>
          </p:nvSpPr>
          <p:spPr bwMode="auto">
            <a:xfrm>
              <a:off x="10078" y="9300"/>
              <a:ext cx="674" cy="868"/>
            </a:xfrm>
            <a:custGeom>
              <a:avLst/>
              <a:gdLst>
                <a:gd name="T0" fmla="+- 0 10474 10078"/>
                <a:gd name="T1" fmla="*/ T0 w 674"/>
                <a:gd name="T2" fmla="+- 0 9300 9300"/>
                <a:gd name="T3" fmla="*/ 9300 h 868"/>
                <a:gd name="T4" fmla="+- 0 10448 10078"/>
                <a:gd name="T5" fmla="*/ T4 w 674"/>
                <a:gd name="T6" fmla="+- 0 9375 9300"/>
                <a:gd name="T7" fmla="*/ 9375 h 868"/>
                <a:gd name="T8" fmla="+- 0 10419 10078"/>
                <a:gd name="T9" fmla="*/ T8 w 674"/>
                <a:gd name="T10" fmla="+- 0 9448 9300"/>
                <a:gd name="T11" fmla="*/ 9448 h 868"/>
                <a:gd name="T12" fmla="+- 0 10387 10078"/>
                <a:gd name="T13" fmla="*/ T12 w 674"/>
                <a:gd name="T14" fmla="+- 0 9520 9300"/>
                <a:gd name="T15" fmla="*/ 9520 h 868"/>
                <a:gd name="T16" fmla="+- 0 10351 10078"/>
                <a:gd name="T17" fmla="*/ T16 w 674"/>
                <a:gd name="T18" fmla="+- 0 9589 9300"/>
                <a:gd name="T19" fmla="*/ 9589 h 868"/>
                <a:gd name="T20" fmla="+- 0 10313 10078"/>
                <a:gd name="T21" fmla="*/ T20 w 674"/>
                <a:gd name="T22" fmla="+- 0 9657 9300"/>
                <a:gd name="T23" fmla="*/ 9657 h 868"/>
                <a:gd name="T24" fmla="+- 0 10271 10078"/>
                <a:gd name="T25" fmla="*/ T24 w 674"/>
                <a:gd name="T26" fmla="+- 0 9724 9300"/>
                <a:gd name="T27" fmla="*/ 9724 h 868"/>
                <a:gd name="T28" fmla="+- 0 10227 10078"/>
                <a:gd name="T29" fmla="*/ T28 w 674"/>
                <a:gd name="T30" fmla="+- 0 9788 9300"/>
                <a:gd name="T31" fmla="*/ 9788 h 868"/>
                <a:gd name="T32" fmla="+- 0 10180 10078"/>
                <a:gd name="T33" fmla="*/ T32 w 674"/>
                <a:gd name="T34" fmla="+- 0 9849 9300"/>
                <a:gd name="T35" fmla="*/ 9849 h 868"/>
                <a:gd name="T36" fmla="+- 0 10131 10078"/>
                <a:gd name="T37" fmla="*/ T36 w 674"/>
                <a:gd name="T38" fmla="+- 0 9909 9300"/>
                <a:gd name="T39" fmla="*/ 9909 h 868"/>
                <a:gd name="T40" fmla="+- 0 10078 10078"/>
                <a:gd name="T41" fmla="*/ T40 w 674"/>
                <a:gd name="T42" fmla="+- 0 9967 9300"/>
                <a:gd name="T43" fmla="*/ 9967 h 868"/>
                <a:gd name="T44" fmla="+- 0 10290 10078"/>
                <a:gd name="T45" fmla="*/ T44 w 674"/>
                <a:gd name="T46" fmla="+- 0 10168 9300"/>
                <a:gd name="T47" fmla="*/ 10168 h 868"/>
                <a:gd name="T48" fmla="+- 0 10343 10078"/>
                <a:gd name="T49" fmla="*/ T48 w 674"/>
                <a:gd name="T50" fmla="+- 0 10111 9300"/>
                <a:gd name="T51" fmla="*/ 10111 h 868"/>
                <a:gd name="T52" fmla="+- 0 10392 10078"/>
                <a:gd name="T53" fmla="*/ T52 w 674"/>
                <a:gd name="T54" fmla="+- 0 10052 9300"/>
                <a:gd name="T55" fmla="*/ 10052 h 868"/>
                <a:gd name="T56" fmla="+- 0 10440 10078"/>
                <a:gd name="T57" fmla="*/ T56 w 674"/>
                <a:gd name="T58" fmla="+- 0 9992 9300"/>
                <a:gd name="T59" fmla="*/ 9992 h 868"/>
                <a:gd name="T60" fmla="+- 0 10485 10078"/>
                <a:gd name="T61" fmla="*/ T60 w 674"/>
                <a:gd name="T62" fmla="+- 0 9930 9300"/>
                <a:gd name="T63" fmla="*/ 9930 h 868"/>
                <a:gd name="T64" fmla="+- 0 10527 10078"/>
                <a:gd name="T65" fmla="*/ T64 w 674"/>
                <a:gd name="T66" fmla="+- 0 9867 9300"/>
                <a:gd name="T67" fmla="*/ 9867 h 868"/>
                <a:gd name="T68" fmla="+- 0 10567 10078"/>
                <a:gd name="T69" fmla="*/ T68 w 674"/>
                <a:gd name="T70" fmla="+- 0 9802 9300"/>
                <a:gd name="T71" fmla="*/ 9802 h 868"/>
                <a:gd name="T72" fmla="+- 0 10604 10078"/>
                <a:gd name="T73" fmla="*/ T72 w 674"/>
                <a:gd name="T74" fmla="+- 0 9736 9300"/>
                <a:gd name="T75" fmla="*/ 9736 h 868"/>
                <a:gd name="T76" fmla="+- 0 10639 10078"/>
                <a:gd name="T77" fmla="*/ T76 w 674"/>
                <a:gd name="T78" fmla="+- 0 9669 9300"/>
                <a:gd name="T79" fmla="*/ 9669 h 868"/>
                <a:gd name="T80" fmla="+- 0 10671 10078"/>
                <a:gd name="T81" fmla="*/ T80 w 674"/>
                <a:gd name="T82" fmla="+- 0 9601 9300"/>
                <a:gd name="T83" fmla="*/ 9601 h 868"/>
                <a:gd name="T84" fmla="+- 0 10701 10078"/>
                <a:gd name="T85" fmla="*/ T84 w 674"/>
                <a:gd name="T86" fmla="+- 0 9531 9300"/>
                <a:gd name="T87" fmla="*/ 9531 h 868"/>
                <a:gd name="T88" fmla="+- 0 10728 10078"/>
                <a:gd name="T89" fmla="*/ T88 w 674"/>
                <a:gd name="T90" fmla="+- 0 9461 9300"/>
                <a:gd name="T91" fmla="*/ 9461 h 868"/>
                <a:gd name="T92" fmla="+- 0 10752 10078"/>
                <a:gd name="T93" fmla="*/ T92 w 674"/>
                <a:gd name="T94" fmla="+- 0 9389 9300"/>
                <a:gd name="T95" fmla="*/ 9389 h 868"/>
                <a:gd name="T96" fmla="+- 0 10474 10078"/>
                <a:gd name="T97" fmla="*/ T96 w 674"/>
                <a:gd name="T98" fmla="+- 0 9300 9300"/>
                <a:gd name="T99" fmla="*/ 9300 h 86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674" h="868">
                  <a:moveTo>
                    <a:pt x="396" y="0"/>
                  </a:moveTo>
                  <a:lnTo>
                    <a:pt x="370" y="75"/>
                  </a:lnTo>
                  <a:lnTo>
                    <a:pt x="341" y="148"/>
                  </a:lnTo>
                  <a:lnTo>
                    <a:pt x="309" y="220"/>
                  </a:lnTo>
                  <a:lnTo>
                    <a:pt x="273" y="289"/>
                  </a:lnTo>
                  <a:lnTo>
                    <a:pt x="235" y="357"/>
                  </a:lnTo>
                  <a:lnTo>
                    <a:pt x="193" y="424"/>
                  </a:lnTo>
                  <a:lnTo>
                    <a:pt x="149" y="488"/>
                  </a:lnTo>
                  <a:lnTo>
                    <a:pt x="102" y="549"/>
                  </a:lnTo>
                  <a:lnTo>
                    <a:pt x="53" y="609"/>
                  </a:lnTo>
                  <a:lnTo>
                    <a:pt x="0" y="667"/>
                  </a:lnTo>
                  <a:lnTo>
                    <a:pt x="212" y="868"/>
                  </a:lnTo>
                  <a:lnTo>
                    <a:pt x="265" y="811"/>
                  </a:lnTo>
                  <a:lnTo>
                    <a:pt x="314" y="752"/>
                  </a:lnTo>
                  <a:lnTo>
                    <a:pt x="362" y="692"/>
                  </a:lnTo>
                  <a:lnTo>
                    <a:pt x="407" y="630"/>
                  </a:lnTo>
                  <a:lnTo>
                    <a:pt x="449" y="567"/>
                  </a:lnTo>
                  <a:lnTo>
                    <a:pt x="489" y="502"/>
                  </a:lnTo>
                  <a:lnTo>
                    <a:pt x="526" y="436"/>
                  </a:lnTo>
                  <a:lnTo>
                    <a:pt x="561" y="369"/>
                  </a:lnTo>
                  <a:lnTo>
                    <a:pt x="593" y="301"/>
                  </a:lnTo>
                  <a:lnTo>
                    <a:pt x="623" y="231"/>
                  </a:lnTo>
                  <a:lnTo>
                    <a:pt x="650" y="161"/>
                  </a:lnTo>
                  <a:lnTo>
                    <a:pt x="674" y="89"/>
                  </a:lnTo>
                  <a:lnTo>
                    <a:pt x="396" y="0"/>
                  </a:lnTo>
                  <a:close/>
                </a:path>
              </a:pathLst>
            </a:custGeom>
            <a:solidFill>
              <a:srgbClr val="27B5C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428">
              <a:extLst>
                <a:ext uri="{FF2B5EF4-FFF2-40B4-BE49-F238E27FC236}">
                  <a16:creationId xmlns:a16="http://schemas.microsoft.com/office/drawing/2014/main" id="{C6544140-83AF-FC46-EE40-B64321826A9E}"/>
                </a:ext>
              </a:extLst>
            </p:cNvPr>
            <p:cNvSpPr>
              <a:spLocks/>
            </p:cNvSpPr>
            <p:nvPr userDrawn="1"/>
          </p:nvSpPr>
          <p:spPr bwMode="auto">
            <a:xfrm>
              <a:off x="10474" y="8487"/>
              <a:ext cx="375" cy="902"/>
            </a:xfrm>
            <a:custGeom>
              <a:avLst/>
              <a:gdLst>
                <a:gd name="T0" fmla="+- 0 10829 10474"/>
                <a:gd name="T1" fmla="*/ T0 w 375"/>
                <a:gd name="T2" fmla="+- 0 8487 8487"/>
                <a:gd name="T3" fmla="*/ 8487 h 902"/>
                <a:gd name="T4" fmla="+- 0 10540 10474"/>
                <a:gd name="T5" fmla="*/ T4 w 375"/>
                <a:gd name="T6" fmla="+- 0 8527 8487"/>
                <a:gd name="T7" fmla="*/ 8527 h 902"/>
                <a:gd name="T8" fmla="+- 0 10548 10474"/>
                <a:gd name="T9" fmla="*/ T8 w 375"/>
                <a:gd name="T10" fmla="+- 0 8587 8487"/>
                <a:gd name="T11" fmla="*/ 8587 h 902"/>
                <a:gd name="T12" fmla="+- 0 10553 10474"/>
                <a:gd name="T13" fmla="*/ T12 w 375"/>
                <a:gd name="T14" fmla="+- 0 8647 8487"/>
                <a:gd name="T15" fmla="*/ 8647 h 902"/>
                <a:gd name="T16" fmla="+- 0 10556 10474"/>
                <a:gd name="T17" fmla="*/ T16 w 375"/>
                <a:gd name="T18" fmla="+- 0 8707 8487"/>
                <a:gd name="T19" fmla="*/ 8707 h 902"/>
                <a:gd name="T20" fmla="+- 0 10557 10474"/>
                <a:gd name="T21" fmla="*/ T20 w 375"/>
                <a:gd name="T22" fmla="+- 0 8768 8487"/>
                <a:gd name="T23" fmla="*/ 8768 h 902"/>
                <a:gd name="T24" fmla="+- 0 10555 10474"/>
                <a:gd name="T25" fmla="*/ T24 w 375"/>
                <a:gd name="T26" fmla="+- 0 8847 8487"/>
                <a:gd name="T27" fmla="*/ 8847 h 902"/>
                <a:gd name="T28" fmla="+- 0 10550 10474"/>
                <a:gd name="T29" fmla="*/ T28 w 375"/>
                <a:gd name="T30" fmla="+- 0 8925 8487"/>
                <a:gd name="T31" fmla="*/ 8925 h 902"/>
                <a:gd name="T32" fmla="+- 0 10541 10474"/>
                <a:gd name="T33" fmla="*/ T32 w 375"/>
                <a:gd name="T34" fmla="+- 0 9003 8487"/>
                <a:gd name="T35" fmla="*/ 9003 h 902"/>
                <a:gd name="T36" fmla="+- 0 10529 10474"/>
                <a:gd name="T37" fmla="*/ T36 w 375"/>
                <a:gd name="T38" fmla="+- 0 9079 8487"/>
                <a:gd name="T39" fmla="*/ 9079 h 902"/>
                <a:gd name="T40" fmla="+- 0 10514 10474"/>
                <a:gd name="T41" fmla="*/ T40 w 375"/>
                <a:gd name="T42" fmla="+- 0 9154 8487"/>
                <a:gd name="T43" fmla="*/ 9154 h 902"/>
                <a:gd name="T44" fmla="+- 0 10496 10474"/>
                <a:gd name="T45" fmla="*/ T44 w 375"/>
                <a:gd name="T46" fmla="+- 0 9228 8487"/>
                <a:gd name="T47" fmla="*/ 9228 h 902"/>
                <a:gd name="T48" fmla="+- 0 10474 10474"/>
                <a:gd name="T49" fmla="*/ T48 w 375"/>
                <a:gd name="T50" fmla="+- 0 9300 8487"/>
                <a:gd name="T51" fmla="*/ 9300 h 902"/>
                <a:gd name="T52" fmla="+- 0 10752 10474"/>
                <a:gd name="T53" fmla="*/ T52 w 375"/>
                <a:gd name="T54" fmla="+- 0 9389 8487"/>
                <a:gd name="T55" fmla="*/ 9389 h 902"/>
                <a:gd name="T56" fmla="+- 0 10775 10474"/>
                <a:gd name="T57" fmla="*/ T56 w 375"/>
                <a:gd name="T58" fmla="+- 0 9314 8487"/>
                <a:gd name="T59" fmla="*/ 9314 h 902"/>
                <a:gd name="T60" fmla="+- 0 10794 10474"/>
                <a:gd name="T61" fmla="*/ T60 w 375"/>
                <a:gd name="T62" fmla="+- 0 9239 8487"/>
                <a:gd name="T63" fmla="*/ 9239 h 902"/>
                <a:gd name="T64" fmla="+- 0 10810 10474"/>
                <a:gd name="T65" fmla="*/ T64 w 375"/>
                <a:gd name="T66" fmla="+- 0 9162 8487"/>
                <a:gd name="T67" fmla="*/ 9162 h 902"/>
                <a:gd name="T68" fmla="+- 0 10824 10474"/>
                <a:gd name="T69" fmla="*/ T68 w 375"/>
                <a:gd name="T70" fmla="+- 0 9085 8487"/>
                <a:gd name="T71" fmla="*/ 9085 h 902"/>
                <a:gd name="T72" fmla="+- 0 10835 10474"/>
                <a:gd name="T73" fmla="*/ T72 w 375"/>
                <a:gd name="T74" fmla="+- 0 9006 8487"/>
                <a:gd name="T75" fmla="*/ 9006 h 902"/>
                <a:gd name="T76" fmla="+- 0 10842 10474"/>
                <a:gd name="T77" fmla="*/ T76 w 375"/>
                <a:gd name="T78" fmla="+- 0 8928 8487"/>
                <a:gd name="T79" fmla="*/ 8928 h 902"/>
                <a:gd name="T80" fmla="+- 0 10847 10474"/>
                <a:gd name="T81" fmla="*/ T80 w 375"/>
                <a:gd name="T82" fmla="+- 0 8848 8487"/>
                <a:gd name="T83" fmla="*/ 8848 h 902"/>
                <a:gd name="T84" fmla="+- 0 10848 10474"/>
                <a:gd name="T85" fmla="*/ T84 w 375"/>
                <a:gd name="T86" fmla="+- 0 8768 8487"/>
                <a:gd name="T87" fmla="*/ 8768 h 902"/>
                <a:gd name="T88" fmla="+- 0 10847 10474"/>
                <a:gd name="T89" fmla="*/ T88 w 375"/>
                <a:gd name="T90" fmla="+- 0 8697 8487"/>
                <a:gd name="T91" fmla="*/ 8697 h 902"/>
                <a:gd name="T92" fmla="+- 0 10844 10474"/>
                <a:gd name="T93" fmla="*/ T92 w 375"/>
                <a:gd name="T94" fmla="+- 0 8627 8487"/>
                <a:gd name="T95" fmla="*/ 8627 h 902"/>
                <a:gd name="T96" fmla="+- 0 10838 10474"/>
                <a:gd name="T97" fmla="*/ T96 w 375"/>
                <a:gd name="T98" fmla="+- 0 8557 8487"/>
                <a:gd name="T99" fmla="*/ 8557 h 902"/>
                <a:gd name="T100" fmla="+- 0 10829 10474"/>
                <a:gd name="T101" fmla="*/ T100 w 375"/>
                <a:gd name="T102" fmla="+- 0 8487 8487"/>
                <a:gd name="T103" fmla="*/ 8487 h 9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Lst>
              <a:rect l="0" t="0" r="r" b="b"/>
              <a:pathLst>
                <a:path w="375" h="902">
                  <a:moveTo>
                    <a:pt x="355" y="0"/>
                  </a:moveTo>
                  <a:lnTo>
                    <a:pt x="66" y="40"/>
                  </a:lnTo>
                  <a:lnTo>
                    <a:pt x="74" y="100"/>
                  </a:lnTo>
                  <a:lnTo>
                    <a:pt x="79" y="160"/>
                  </a:lnTo>
                  <a:lnTo>
                    <a:pt x="82" y="220"/>
                  </a:lnTo>
                  <a:lnTo>
                    <a:pt x="83" y="281"/>
                  </a:lnTo>
                  <a:lnTo>
                    <a:pt x="81" y="360"/>
                  </a:lnTo>
                  <a:lnTo>
                    <a:pt x="76" y="438"/>
                  </a:lnTo>
                  <a:lnTo>
                    <a:pt x="67" y="516"/>
                  </a:lnTo>
                  <a:lnTo>
                    <a:pt x="55" y="592"/>
                  </a:lnTo>
                  <a:lnTo>
                    <a:pt x="40" y="667"/>
                  </a:lnTo>
                  <a:lnTo>
                    <a:pt x="22" y="741"/>
                  </a:lnTo>
                  <a:lnTo>
                    <a:pt x="0" y="813"/>
                  </a:lnTo>
                  <a:lnTo>
                    <a:pt x="278" y="902"/>
                  </a:lnTo>
                  <a:lnTo>
                    <a:pt x="301" y="827"/>
                  </a:lnTo>
                  <a:lnTo>
                    <a:pt x="320" y="752"/>
                  </a:lnTo>
                  <a:lnTo>
                    <a:pt x="336" y="675"/>
                  </a:lnTo>
                  <a:lnTo>
                    <a:pt x="350" y="598"/>
                  </a:lnTo>
                  <a:lnTo>
                    <a:pt x="361" y="519"/>
                  </a:lnTo>
                  <a:lnTo>
                    <a:pt x="368" y="441"/>
                  </a:lnTo>
                  <a:lnTo>
                    <a:pt x="373" y="361"/>
                  </a:lnTo>
                  <a:lnTo>
                    <a:pt x="374" y="281"/>
                  </a:lnTo>
                  <a:lnTo>
                    <a:pt x="373" y="210"/>
                  </a:lnTo>
                  <a:lnTo>
                    <a:pt x="370" y="140"/>
                  </a:lnTo>
                  <a:lnTo>
                    <a:pt x="364" y="70"/>
                  </a:lnTo>
                  <a:lnTo>
                    <a:pt x="355" y="0"/>
                  </a:lnTo>
                  <a:close/>
                </a:path>
              </a:pathLst>
            </a:custGeom>
            <a:solidFill>
              <a:srgbClr val="F9DE6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2" name="Freeform 427">
              <a:extLst>
                <a:ext uri="{FF2B5EF4-FFF2-40B4-BE49-F238E27FC236}">
                  <a16:creationId xmlns:a16="http://schemas.microsoft.com/office/drawing/2014/main" id="{76EBCB34-5666-21D1-1821-0E59CC6D0547}"/>
                </a:ext>
              </a:extLst>
            </p:cNvPr>
            <p:cNvSpPr>
              <a:spLocks/>
            </p:cNvSpPr>
            <p:nvPr userDrawn="1"/>
          </p:nvSpPr>
          <p:spPr bwMode="auto">
            <a:xfrm>
              <a:off x="10264" y="7640"/>
              <a:ext cx="565" cy="887"/>
            </a:xfrm>
            <a:custGeom>
              <a:avLst/>
              <a:gdLst>
                <a:gd name="T0" fmla="+- 0 10508 10265"/>
                <a:gd name="T1" fmla="*/ T0 w 565"/>
                <a:gd name="T2" fmla="+- 0 7641 7641"/>
                <a:gd name="T3" fmla="*/ 7641 h 887"/>
                <a:gd name="T4" fmla="+- 0 10265 10265"/>
                <a:gd name="T5" fmla="*/ T4 w 565"/>
                <a:gd name="T6" fmla="+- 0 7803 7641"/>
                <a:gd name="T7" fmla="*/ 7803 h 887"/>
                <a:gd name="T8" fmla="+- 0 10306 10265"/>
                <a:gd name="T9" fmla="*/ T8 w 565"/>
                <a:gd name="T10" fmla="+- 0 7868 7641"/>
                <a:gd name="T11" fmla="*/ 7868 h 887"/>
                <a:gd name="T12" fmla="+- 0 10344 10265"/>
                <a:gd name="T13" fmla="*/ T12 w 565"/>
                <a:gd name="T14" fmla="+- 0 7935 7641"/>
                <a:gd name="T15" fmla="*/ 7935 h 887"/>
                <a:gd name="T16" fmla="+- 0 10380 10265"/>
                <a:gd name="T17" fmla="*/ T16 w 565"/>
                <a:gd name="T18" fmla="+- 0 8003 7641"/>
                <a:gd name="T19" fmla="*/ 8003 h 887"/>
                <a:gd name="T20" fmla="+- 0 10413 10265"/>
                <a:gd name="T21" fmla="*/ T20 w 565"/>
                <a:gd name="T22" fmla="+- 0 8074 7641"/>
                <a:gd name="T23" fmla="*/ 8074 h 887"/>
                <a:gd name="T24" fmla="+- 0 10442 10265"/>
                <a:gd name="T25" fmla="*/ T24 w 565"/>
                <a:gd name="T26" fmla="+- 0 8146 7641"/>
                <a:gd name="T27" fmla="*/ 8146 h 887"/>
                <a:gd name="T28" fmla="+- 0 10468 10265"/>
                <a:gd name="T29" fmla="*/ T28 w 565"/>
                <a:gd name="T30" fmla="+- 0 8219 7641"/>
                <a:gd name="T31" fmla="*/ 8219 h 887"/>
                <a:gd name="T32" fmla="+- 0 10492 10265"/>
                <a:gd name="T33" fmla="*/ T32 w 565"/>
                <a:gd name="T34" fmla="+- 0 8294 7641"/>
                <a:gd name="T35" fmla="*/ 8294 h 887"/>
                <a:gd name="T36" fmla="+- 0 10511 10265"/>
                <a:gd name="T37" fmla="*/ T36 w 565"/>
                <a:gd name="T38" fmla="+- 0 8371 7641"/>
                <a:gd name="T39" fmla="*/ 8371 h 887"/>
                <a:gd name="T40" fmla="+- 0 10528 10265"/>
                <a:gd name="T41" fmla="*/ T40 w 565"/>
                <a:gd name="T42" fmla="+- 0 8449 7641"/>
                <a:gd name="T43" fmla="*/ 8449 h 887"/>
                <a:gd name="T44" fmla="+- 0 10540 10265"/>
                <a:gd name="T45" fmla="*/ T44 w 565"/>
                <a:gd name="T46" fmla="+- 0 8527 7641"/>
                <a:gd name="T47" fmla="*/ 8527 h 887"/>
                <a:gd name="T48" fmla="+- 0 10829 10265"/>
                <a:gd name="T49" fmla="*/ T48 w 565"/>
                <a:gd name="T50" fmla="+- 0 8487 7641"/>
                <a:gd name="T51" fmla="*/ 8487 h 887"/>
                <a:gd name="T52" fmla="+- 0 10817 10265"/>
                <a:gd name="T53" fmla="*/ T52 w 565"/>
                <a:gd name="T54" fmla="+- 0 8411 7641"/>
                <a:gd name="T55" fmla="*/ 8411 h 887"/>
                <a:gd name="T56" fmla="+- 0 10803 10265"/>
                <a:gd name="T57" fmla="*/ T56 w 565"/>
                <a:gd name="T58" fmla="+- 0 8336 7641"/>
                <a:gd name="T59" fmla="*/ 8336 h 887"/>
                <a:gd name="T60" fmla="+- 0 10785 10265"/>
                <a:gd name="T61" fmla="*/ T60 w 565"/>
                <a:gd name="T62" fmla="+- 0 8262 7641"/>
                <a:gd name="T63" fmla="*/ 8262 h 887"/>
                <a:gd name="T64" fmla="+- 0 10765 10265"/>
                <a:gd name="T65" fmla="*/ T64 w 565"/>
                <a:gd name="T66" fmla="+- 0 8189 7641"/>
                <a:gd name="T67" fmla="*/ 8189 h 887"/>
                <a:gd name="T68" fmla="+- 0 10742 10265"/>
                <a:gd name="T69" fmla="*/ T68 w 565"/>
                <a:gd name="T70" fmla="+- 0 8117 7641"/>
                <a:gd name="T71" fmla="*/ 8117 h 887"/>
                <a:gd name="T72" fmla="+- 0 10717 10265"/>
                <a:gd name="T73" fmla="*/ T72 w 565"/>
                <a:gd name="T74" fmla="+- 0 8045 7641"/>
                <a:gd name="T75" fmla="*/ 8045 h 887"/>
                <a:gd name="T76" fmla="+- 0 10688 10265"/>
                <a:gd name="T77" fmla="*/ T76 w 565"/>
                <a:gd name="T78" fmla="+- 0 7975 7641"/>
                <a:gd name="T79" fmla="*/ 7975 h 887"/>
                <a:gd name="T80" fmla="+- 0 10658 10265"/>
                <a:gd name="T81" fmla="*/ T80 w 565"/>
                <a:gd name="T82" fmla="+- 0 7906 7641"/>
                <a:gd name="T83" fmla="*/ 7906 h 887"/>
                <a:gd name="T84" fmla="+- 0 10624 10265"/>
                <a:gd name="T85" fmla="*/ T84 w 565"/>
                <a:gd name="T86" fmla="+- 0 7837 7641"/>
                <a:gd name="T87" fmla="*/ 7837 h 887"/>
                <a:gd name="T88" fmla="+- 0 10588 10265"/>
                <a:gd name="T89" fmla="*/ T88 w 565"/>
                <a:gd name="T90" fmla="+- 0 7771 7641"/>
                <a:gd name="T91" fmla="*/ 7771 h 887"/>
                <a:gd name="T92" fmla="+- 0 10549 10265"/>
                <a:gd name="T93" fmla="*/ T92 w 565"/>
                <a:gd name="T94" fmla="+- 0 7705 7641"/>
                <a:gd name="T95" fmla="*/ 7705 h 887"/>
                <a:gd name="T96" fmla="+- 0 10508 10265"/>
                <a:gd name="T97" fmla="*/ T96 w 565"/>
                <a:gd name="T98" fmla="+- 0 7641 7641"/>
                <a:gd name="T99" fmla="*/ 7641 h 8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565" h="887">
                  <a:moveTo>
                    <a:pt x="243" y="0"/>
                  </a:moveTo>
                  <a:lnTo>
                    <a:pt x="0" y="162"/>
                  </a:lnTo>
                  <a:lnTo>
                    <a:pt x="41" y="227"/>
                  </a:lnTo>
                  <a:lnTo>
                    <a:pt x="79" y="294"/>
                  </a:lnTo>
                  <a:lnTo>
                    <a:pt x="115" y="362"/>
                  </a:lnTo>
                  <a:lnTo>
                    <a:pt x="148" y="433"/>
                  </a:lnTo>
                  <a:lnTo>
                    <a:pt x="177" y="505"/>
                  </a:lnTo>
                  <a:lnTo>
                    <a:pt x="203" y="578"/>
                  </a:lnTo>
                  <a:lnTo>
                    <a:pt x="227" y="653"/>
                  </a:lnTo>
                  <a:lnTo>
                    <a:pt x="246" y="730"/>
                  </a:lnTo>
                  <a:lnTo>
                    <a:pt x="263" y="808"/>
                  </a:lnTo>
                  <a:lnTo>
                    <a:pt x="275" y="886"/>
                  </a:lnTo>
                  <a:lnTo>
                    <a:pt x="564" y="846"/>
                  </a:lnTo>
                  <a:lnTo>
                    <a:pt x="552" y="770"/>
                  </a:lnTo>
                  <a:lnTo>
                    <a:pt x="538" y="695"/>
                  </a:lnTo>
                  <a:lnTo>
                    <a:pt x="520" y="621"/>
                  </a:lnTo>
                  <a:lnTo>
                    <a:pt x="500" y="548"/>
                  </a:lnTo>
                  <a:lnTo>
                    <a:pt x="477" y="476"/>
                  </a:lnTo>
                  <a:lnTo>
                    <a:pt x="452" y="404"/>
                  </a:lnTo>
                  <a:lnTo>
                    <a:pt x="423" y="334"/>
                  </a:lnTo>
                  <a:lnTo>
                    <a:pt x="393" y="265"/>
                  </a:lnTo>
                  <a:lnTo>
                    <a:pt x="359" y="196"/>
                  </a:lnTo>
                  <a:lnTo>
                    <a:pt x="323" y="130"/>
                  </a:lnTo>
                  <a:lnTo>
                    <a:pt x="284" y="64"/>
                  </a:lnTo>
                  <a:lnTo>
                    <a:pt x="243" y="0"/>
                  </a:lnTo>
                  <a:close/>
                </a:path>
              </a:pathLst>
            </a:custGeom>
            <a:solidFill>
              <a:srgbClr val="088B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3" name="Freeform 426">
              <a:extLst>
                <a:ext uri="{FF2B5EF4-FFF2-40B4-BE49-F238E27FC236}">
                  <a16:creationId xmlns:a16="http://schemas.microsoft.com/office/drawing/2014/main" id="{06E37911-22BD-1FEA-25A4-86E904556538}"/>
                </a:ext>
              </a:extLst>
            </p:cNvPr>
            <p:cNvSpPr>
              <a:spLocks/>
            </p:cNvSpPr>
            <p:nvPr userDrawn="1"/>
          </p:nvSpPr>
          <p:spPr bwMode="auto">
            <a:xfrm>
              <a:off x="7288" y="7119"/>
              <a:ext cx="2685" cy="3030"/>
            </a:xfrm>
            <a:custGeom>
              <a:avLst/>
              <a:gdLst>
                <a:gd name="T0" fmla="+- 0 9351 7289"/>
                <a:gd name="T1" fmla="*/ T0 w 2685"/>
                <a:gd name="T2" fmla="+- 0 7120 7120"/>
                <a:gd name="T3" fmla="*/ 7120 h 3030"/>
                <a:gd name="T4" fmla="+- 0 8613 7289"/>
                <a:gd name="T5" fmla="*/ T4 w 2685"/>
                <a:gd name="T6" fmla="+- 0 7276 7120"/>
                <a:gd name="T7" fmla="*/ 7276 h 3030"/>
                <a:gd name="T8" fmla="+- 0 8364 7289"/>
                <a:gd name="T9" fmla="*/ T8 w 2685"/>
                <a:gd name="T10" fmla="+- 0 8084 7120"/>
                <a:gd name="T11" fmla="*/ 8084 h 3030"/>
                <a:gd name="T12" fmla="+- 0 7713 7289"/>
                <a:gd name="T13" fmla="*/ T12 w 2685"/>
                <a:gd name="T14" fmla="+- 0 8109 7120"/>
                <a:gd name="T15" fmla="*/ 8109 h 3030"/>
                <a:gd name="T16" fmla="+- 0 7289 7289"/>
                <a:gd name="T17" fmla="*/ T16 w 2685"/>
                <a:gd name="T18" fmla="+- 0 8630 7120"/>
                <a:gd name="T19" fmla="*/ 8630 h 3030"/>
                <a:gd name="T20" fmla="+- 0 7658 7289"/>
                <a:gd name="T21" fmla="*/ T20 w 2685"/>
                <a:gd name="T22" fmla="+- 0 9202 7120"/>
                <a:gd name="T23" fmla="*/ 9202 h 3030"/>
                <a:gd name="T24" fmla="+- 0 8328 7289"/>
                <a:gd name="T25" fmla="*/ T24 w 2685"/>
                <a:gd name="T26" fmla="+- 0 9277 7120"/>
                <a:gd name="T27" fmla="*/ 9277 h 3030"/>
                <a:gd name="T28" fmla="+- 0 8982 7289"/>
                <a:gd name="T29" fmla="*/ T28 w 2685"/>
                <a:gd name="T30" fmla="+- 0 10008 7120"/>
                <a:gd name="T31" fmla="*/ 10008 h 3030"/>
                <a:gd name="T32" fmla="+- 0 9726 7289"/>
                <a:gd name="T33" fmla="*/ T32 w 2685"/>
                <a:gd name="T34" fmla="+- 0 10149 7120"/>
                <a:gd name="T35" fmla="*/ 10149 h 3030"/>
                <a:gd name="T36" fmla="+- 0 9974 7289"/>
                <a:gd name="T37" fmla="*/ T36 w 2685"/>
                <a:gd name="T38" fmla="+- 0 9461 7120"/>
                <a:gd name="T39" fmla="*/ 9461 h 3030"/>
                <a:gd name="T40" fmla="+- 0 9683 7289"/>
                <a:gd name="T41" fmla="*/ T40 w 2685"/>
                <a:gd name="T42" fmla="+- 0 7861 7120"/>
                <a:gd name="T43" fmla="*/ 7861 h 3030"/>
                <a:gd name="T44" fmla="+- 0 9351 7289"/>
                <a:gd name="T45" fmla="*/ T44 w 2685"/>
                <a:gd name="T46" fmla="+- 0 7120 7120"/>
                <a:gd name="T47" fmla="*/ 7120 h 30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2685" h="3030">
                  <a:moveTo>
                    <a:pt x="2062" y="0"/>
                  </a:moveTo>
                  <a:lnTo>
                    <a:pt x="1324" y="156"/>
                  </a:lnTo>
                  <a:lnTo>
                    <a:pt x="1075" y="964"/>
                  </a:lnTo>
                  <a:lnTo>
                    <a:pt x="424" y="989"/>
                  </a:lnTo>
                  <a:lnTo>
                    <a:pt x="0" y="1510"/>
                  </a:lnTo>
                  <a:lnTo>
                    <a:pt x="369" y="2082"/>
                  </a:lnTo>
                  <a:lnTo>
                    <a:pt x="1039" y="2157"/>
                  </a:lnTo>
                  <a:lnTo>
                    <a:pt x="1693" y="2888"/>
                  </a:lnTo>
                  <a:lnTo>
                    <a:pt x="2437" y="3029"/>
                  </a:lnTo>
                  <a:lnTo>
                    <a:pt x="2685" y="2341"/>
                  </a:lnTo>
                  <a:lnTo>
                    <a:pt x="2394" y="741"/>
                  </a:lnTo>
                  <a:lnTo>
                    <a:pt x="2062" y="0"/>
                  </a:lnTo>
                  <a:close/>
                </a:path>
              </a:pathLst>
            </a:custGeom>
            <a:noFill/>
            <a:ln w="5715">
              <a:solidFill>
                <a:srgbClr val="088B91"/>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pic>
          <p:nvPicPr>
            <p:cNvPr id="34" name="Picture 33">
              <a:extLst>
                <a:ext uri="{FF2B5EF4-FFF2-40B4-BE49-F238E27FC236}">
                  <a16:creationId xmlns:a16="http://schemas.microsoft.com/office/drawing/2014/main" id="{F2BA001F-3E80-B4D7-916B-CDB861B3EAD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9" y="7477"/>
              <a:ext cx="39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DDDAD603-6767-788D-6002-BDE10807666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22" y="7842"/>
              <a:ext cx="420"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AutoShape 423">
              <a:extLst>
                <a:ext uri="{FF2B5EF4-FFF2-40B4-BE49-F238E27FC236}">
                  <a16:creationId xmlns:a16="http://schemas.microsoft.com/office/drawing/2014/main" id="{E4380E8C-E324-9154-BBD4-77F837860F2B}"/>
                </a:ext>
              </a:extLst>
            </p:cNvPr>
            <p:cNvSpPr>
              <a:spLocks/>
            </p:cNvSpPr>
            <p:nvPr userDrawn="1"/>
          </p:nvSpPr>
          <p:spPr bwMode="auto">
            <a:xfrm>
              <a:off x="8184" y="7511"/>
              <a:ext cx="603" cy="663"/>
            </a:xfrm>
            <a:custGeom>
              <a:avLst/>
              <a:gdLst>
                <a:gd name="T0" fmla="+- 0 8261 8184"/>
                <a:gd name="T1" fmla="*/ T0 w 603"/>
                <a:gd name="T2" fmla="+- 0 7642 7512"/>
                <a:gd name="T3" fmla="*/ 7642 h 663"/>
                <a:gd name="T4" fmla="+- 0 8206 8184"/>
                <a:gd name="T5" fmla="*/ T4 w 603"/>
                <a:gd name="T6" fmla="+- 0 7696 7512"/>
                <a:gd name="T7" fmla="*/ 7696 h 663"/>
                <a:gd name="T8" fmla="+- 0 8200 8184"/>
                <a:gd name="T9" fmla="*/ T8 w 603"/>
                <a:gd name="T10" fmla="+- 0 7753 7512"/>
                <a:gd name="T11" fmla="*/ 7753 h 663"/>
                <a:gd name="T12" fmla="+- 0 8210 8184"/>
                <a:gd name="T13" fmla="*/ T12 w 603"/>
                <a:gd name="T14" fmla="+- 0 7784 7512"/>
                <a:gd name="T15" fmla="*/ 7784 h 663"/>
                <a:gd name="T16" fmla="+- 0 8204 8184"/>
                <a:gd name="T17" fmla="*/ T16 w 603"/>
                <a:gd name="T18" fmla="+- 0 7813 7512"/>
                <a:gd name="T19" fmla="*/ 7813 h 663"/>
                <a:gd name="T20" fmla="+- 0 8187 8184"/>
                <a:gd name="T21" fmla="*/ T20 w 603"/>
                <a:gd name="T22" fmla="+- 0 7853 7512"/>
                <a:gd name="T23" fmla="*/ 7853 h 663"/>
                <a:gd name="T24" fmla="+- 0 8184 8184"/>
                <a:gd name="T25" fmla="*/ T24 w 603"/>
                <a:gd name="T26" fmla="+- 0 7883 7512"/>
                <a:gd name="T27" fmla="*/ 7883 h 663"/>
                <a:gd name="T28" fmla="+- 0 8186 8184"/>
                <a:gd name="T29" fmla="*/ T28 w 603"/>
                <a:gd name="T30" fmla="+- 0 7897 7512"/>
                <a:gd name="T31" fmla="*/ 7897 h 663"/>
                <a:gd name="T32" fmla="+- 0 8207 8184"/>
                <a:gd name="T33" fmla="*/ T32 w 603"/>
                <a:gd name="T34" fmla="+- 0 7962 7512"/>
                <a:gd name="T35" fmla="*/ 7962 h 663"/>
                <a:gd name="T36" fmla="+- 0 8284 8184"/>
                <a:gd name="T37" fmla="*/ T36 w 603"/>
                <a:gd name="T38" fmla="+- 0 8093 7512"/>
                <a:gd name="T39" fmla="*/ 8093 h 663"/>
                <a:gd name="T40" fmla="+- 0 8397 8184"/>
                <a:gd name="T41" fmla="*/ T40 w 603"/>
                <a:gd name="T42" fmla="+- 0 8168 7512"/>
                <a:gd name="T43" fmla="*/ 8168 h 663"/>
                <a:gd name="T44" fmla="+- 0 8455 8184"/>
                <a:gd name="T45" fmla="*/ T44 w 603"/>
                <a:gd name="T46" fmla="+- 0 8175 7512"/>
                <a:gd name="T47" fmla="*/ 8175 h 663"/>
                <a:gd name="T48" fmla="+- 0 8594 8184"/>
                <a:gd name="T49" fmla="*/ T48 w 603"/>
                <a:gd name="T50" fmla="+- 0 8123 7512"/>
                <a:gd name="T51" fmla="*/ 8123 h 663"/>
                <a:gd name="T52" fmla="+- 0 8681 8184"/>
                <a:gd name="T53" fmla="*/ T52 w 603"/>
                <a:gd name="T54" fmla="+- 0 8002 7512"/>
                <a:gd name="T55" fmla="*/ 8002 h 663"/>
                <a:gd name="T56" fmla="+- 0 8699 8184"/>
                <a:gd name="T57" fmla="*/ T56 w 603"/>
                <a:gd name="T58" fmla="+- 0 7936 7512"/>
                <a:gd name="T59" fmla="*/ 7936 h 663"/>
                <a:gd name="T60" fmla="+- 0 8713 8184"/>
                <a:gd name="T61" fmla="*/ T60 w 603"/>
                <a:gd name="T62" fmla="+- 0 7858 7512"/>
                <a:gd name="T63" fmla="*/ 7858 h 663"/>
                <a:gd name="T64" fmla="+- 0 8750 8184"/>
                <a:gd name="T65" fmla="*/ T64 w 603"/>
                <a:gd name="T66" fmla="+- 0 7834 7512"/>
                <a:gd name="T67" fmla="*/ 7834 h 663"/>
                <a:gd name="T68" fmla="+- 0 8764 8184"/>
                <a:gd name="T69" fmla="*/ T68 w 603"/>
                <a:gd name="T70" fmla="+- 0 7792 7512"/>
                <a:gd name="T71" fmla="*/ 7792 h 663"/>
                <a:gd name="T72" fmla="+- 0 8761 8184"/>
                <a:gd name="T73" fmla="*/ T72 w 603"/>
                <a:gd name="T74" fmla="+- 0 7767 7512"/>
                <a:gd name="T75" fmla="*/ 7767 h 663"/>
                <a:gd name="T76" fmla="+- 0 8768 8184"/>
                <a:gd name="T77" fmla="*/ T76 w 603"/>
                <a:gd name="T78" fmla="+- 0 7741 7512"/>
                <a:gd name="T79" fmla="*/ 7741 h 663"/>
                <a:gd name="T80" fmla="+- 0 8784 8184"/>
                <a:gd name="T81" fmla="*/ T80 w 603"/>
                <a:gd name="T82" fmla="+- 0 7702 7512"/>
                <a:gd name="T83" fmla="*/ 7702 h 663"/>
                <a:gd name="T84" fmla="+- 0 8779 8184"/>
                <a:gd name="T85" fmla="*/ T84 w 603"/>
                <a:gd name="T86" fmla="+- 0 7645 7512"/>
                <a:gd name="T87" fmla="*/ 7645 h 663"/>
                <a:gd name="T88" fmla="+- 0 8336 8184"/>
                <a:gd name="T89" fmla="*/ T88 w 603"/>
                <a:gd name="T90" fmla="+- 0 7640 7512"/>
                <a:gd name="T91" fmla="*/ 7640 h 663"/>
                <a:gd name="T92" fmla="+- 0 8313 8184"/>
                <a:gd name="T93" fmla="*/ T92 w 603"/>
                <a:gd name="T94" fmla="+- 0 7635 7512"/>
                <a:gd name="T95" fmla="*/ 7635 h 663"/>
                <a:gd name="T96" fmla="+- 0 8405 8184"/>
                <a:gd name="T97" fmla="*/ T96 w 603"/>
                <a:gd name="T98" fmla="+- 0 7572 7512"/>
                <a:gd name="T99" fmla="*/ 7572 h 663"/>
                <a:gd name="T100" fmla="+- 0 8363 8184"/>
                <a:gd name="T101" fmla="*/ T100 w 603"/>
                <a:gd name="T102" fmla="+- 0 7589 7512"/>
                <a:gd name="T103" fmla="*/ 7589 h 663"/>
                <a:gd name="T104" fmla="+- 0 8345 8184"/>
                <a:gd name="T105" fmla="*/ T104 w 603"/>
                <a:gd name="T106" fmla="+- 0 7632 7512"/>
                <a:gd name="T107" fmla="*/ 7632 h 663"/>
                <a:gd name="T108" fmla="+- 0 8346 8184"/>
                <a:gd name="T109" fmla="*/ T108 w 603"/>
                <a:gd name="T110" fmla="+- 0 7641 7512"/>
                <a:gd name="T111" fmla="*/ 7641 h 663"/>
                <a:gd name="T112" fmla="+- 0 8779 8184"/>
                <a:gd name="T113" fmla="*/ T112 w 603"/>
                <a:gd name="T114" fmla="+- 0 7645 7512"/>
                <a:gd name="T115" fmla="*/ 7645 h 663"/>
                <a:gd name="T116" fmla="+- 0 8755 8184"/>
                <a:gd name="T117" fmla="*/ T116 w 603"/>
                <a:gd name="T118" fmla="+- 0 7605 7512"/>
                <a:gd name="T119" fmla="*/ 7605 h 663"/>
                <a:gd name="T120" fmla="+- 0 8450 8184"/>
                <a:gd name="T121" fmla="*/ T120 w 603"/>
                <a:gd name="T122" fmla="+- 0 7592 7512"/>
                <a:gd name="T123" fmla="*/ 7592 h 663"/>
                <a:gd name="T124" fmla="+- 0 8430 8184"/>
                <a:gd name="T125" fmla="*/ T124 w 603"/>
                <a:gd name="T126" fmla="+- 0 7577 7512"/>
                <a:gd name="T127" fmla="*/ 7577 h 663"/>
                <a:gd name="T128" fmla="+- 0 8405 8184"/>
                <a:gd name="T129" fmla="*/ T128 w 603"/>
                <a:gd name="T130" fmla="+- 0 7572 7512"/>
                <a:gd name="T131" fmla="*/ 7572 h 663"/>
                <a:gd name="T132" fmla="+- 0 8507 8184"/>
                <a:gd name="T133" fmla="*/ T132 w 603"/>
                <a:gd name="T134" fmla="+- 0 7518 7512"/>
                <a:gd name="T135" fmla="*/ 7518 h 663"/>
                <a:gd name="T136" fmla="+- 0 8459 8184"/>
                <a:gd name="T137" fmla="*/ T136 w 603"/>
                <a:gd name="T138" fmla="+- 0 7560 7512"/>
                <a:gd name="T139" fmla="*/ 7560 h 663"/>
                <a:gd name="T140" fmla="+- 0 8736 8184"/>
                <a:gd name="T141" fmla="*/ T140 w 603"/>
                <a:gd name="T142" fmla="+- 0 7592 7512"/>
                <a:gd name="T143" fmla="*/ 7592 h 663"/>
                <a:gd name="T144" fmla="+- 0 8628 8184"/>
                <a:gd name="T145" fmla="*/ T144 w 603"/>
                <a:gd name="T146" fmla="+- 0 7586 7512"/>
                <a:gd name="T147" fmla="*/ 7586 h 663"/>
                <a:gd name="T148" fmla="+- 0 8598 8184"/>
                <a:gd name="T149" fmla="*/ T148 w 603"/>
                <a:gd name="T150" fmla="+- 0 7533 7512"/>
                <a:gd name="T151" fmla="*/ 7533 h 663"/>
                <a:gd name="T152" fmla="+- 0 8540 8184"/>
                <a:gd name="T153" fmla="*/ T152 w 603"/>
                <a:gd name="T154" fmla="+- 0 7512 7512"/>
                <a:gd name="T155" fmla="*/ 7512 h 663"/>
                <a:gd name="T156" fmla="+- 0 8665 8184"/>
                <a:gd name="T157" fmla="*/ T156 w 603"/>
                <a:gd name="T158" fmla="+- 0 7574 7512"/>
                <a:gd name="T159" fmla="*/ 7574 h 663"/>
                <a:gd name="T160" fmla="+- 0 8640 8184"/>
                <a:gd name="T161" fmla="*/ T160 w 603"/>
                <a:gd name="T162" fmla="+- 0 7580 7512"/>
                <a:gd name="T163" fmla="*/ 7580 h 663"/>
                <a:gd name="T164" fmla="+- 0 8727 8184"/>
                <a:gd name="T165" fmla="*/ T164 w 603"/>
                <a:gd name="T166" fmla="+- 0 7586 7512"/>
                <a:gd name="T167" fmla="*/ 7586 h 663"/>
                <a:gd name="T168" fmla="+- 0 8679 8184"/>
                <a:gd name="T169" fmla="*/ T168 w 603"/>
                <a:gd name="T170" fmla="+- 0 7573 7512"/>
                <a:gd name="T171" fmla="*/ 7573 h 6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603" h="663">
                  <a:moveTo>
                    <a:pt x="116" y="122"/>
                  </a:moveTo>
                  <a:lnTo>
                    <a:pt x="77" y="130"/>
                  </a:lnTo>
                  <a:lnTo>
                    <a:pt x="44" y="152"/>
                  </a:lnTo>
                  <a:lnTo>
                    <a:pt x="22" y="184"/>
                  </a:lnTo>
                  <a:lnTo>
                    <a:pt x="14" y="224"/>
                  </a:lnTo>
                  <a:lnTo>
                    <a:pt x="16" y="241"/>
                  </a:lnTo>
                  <a:lnTo>
                    <a:pt x="20" y="257"/>
                  </a:lnTo>
                  <a:lnTo>
                    <a:pt x="26" y="272"/>
                  </a:lnTo>
                  <a:lnTo>
                    <a:pt x="35" y="285"/>
                  </a:lnTo>
                  <a:lnTo>
                    <a:pt x="20" y="301"/>
                  </a:lnTo>
                  <a:lnTo>
                    <a:pt x="10" y="320"/>
                  </a:lnTo>
                  <a:lnTo>
                    <a:pt x="3" y="341"/>
                  </a:lnTo>
                  <a:lnTo>
                    <a:pt x="0" y="364"/>
                  </a:lnTo>
                  <a:lnTo>
                    <a:pt x="0" y="371"/>
                  </a:lnTo>
                  <a:lnTo>
                    <a:pt x="1" y="378"/>
                  </a:lnTo>
                  <a:lnTo>
                    <a:pt x="2" y="385"/>
                  </a:lnTo>
                  <a:lnTo>
                    <a:pt x="7" y="404"/>
                  </a:lnTo>
                  <a:lnTo>
                    <a:pt x="23" y="450"/>
                  </a:lnTo>
                  <a:lnTo>
                    <a:pt x="53" y="513"/>
                  </a:lnTo>
                  <a:lnTo>
                    <a:pt x="100" y="581"/>
                  </a:lnTo>
                  <a:lnTo>
                    <a:pt x="158" y="632"/>
                  </a:lnTo>
                  <a:lnTo>
                    <a:pt x="213" y="656"/>
                  </a:lnTo>
                  <a:lnTo>
                    <a:pt x="255" y="663"/>
                  </a:lnTo>
                  <a:lnTo>
                    <a:pt x="271" y="663"/>
                  </a:lnTo>
                  <a:lnTo>
                    <a:pt x="345" y="647"/>
                  </a:lnTo>
                  <a:lnTo>
                    <a:pt x="410" y="611"/>
                  </a:lnTo>
                  <a:lnTo>
                    <a:pt x="462" y="557"/>
                  </a:lnTo>
                  <a:lnTo>
                    <a:pt x="497" y="490"/>
                  </a:lnTo>
                  <a:lnTo>
                    <a:pt x="506" y="459"/>
                  </a:lnTo>
                  <a:lnTo>
                    <a:pt x="515" y="424"/>
                  </a:lnTo>
                  <a:lnTo>
                    <a:pt x="523" y="387"/>
                  </a:lnTo>
                  <a:lnTo>
                    <a:pt x="529" y="346"/>
                  </a:lnTo>
                  <a:lnTo>
                    <a:pt x="550" y="337"/>
                  </a:lnTo>
                  <a:lnTo>
                    <a:pt x="566" y="322"/>
                  </a:lnTo>
                  <a:lnTo>
                    <a:pt x="576" y="303"/>
                  </a:lnTo>
                  <a:lnTo>
                    <a:pt x="580" y="280"/>
                  </a:lnTo>
                  <a:lnTo>
                    <a:pt x="580" y="267"/>
                  </a:lnTo>
                  <a:lnTo>
                    <a:pt x="577" y="255"/>
                  </a:lnTo>
                  <a:lnTo>
                    <a:pt x="570" y="245"/>
                  </a:lnTo>
                  <a:lnTo>
                    <a:pt x="584" y="229"/>
                  </a:lnTo>
                  <a:lnTo>
                    <a:pt x="594" y="211"/>
                  </a:lnTo>
                  <a:lnTo>
                    <a:pt x="600" y="190"/>
                  </a:lnTo>
                  <a:lnTo>
                    <a:pt x="602" y="169"/>
                  </a:lnTo>
                  <a:lnTo>
                    <a:pt x="595" y="133"/>
                  </a:lnTo>
                  <a:lnTo>
                    <a:pt x="163" y="133"/>
                  </a:lnTo>
                  <a:lnTo>
                    <a:pt x="152" y="128"/>
                  </a:lnTo>
                  <a:lnTo>
                    <a:pt x="141" y="125"/>
                  </a:lnTo>
                  <a:lnTo>
                    <a:pt x="129" y="123"/>
                  </a:lnTo>
                  <a:lnTo>
                    <a:pt x="116" y="122"/>
                  </a:lnTo>
                  <a:close/>
                  <a:moveTo>
                    <a:pt x="221" y="60"/>
                  </a:moveTo>
                  <a:lnTo>
                    <a:pt x="198" y="64"/>
                  </a:lnTo>
                  <a:lnTo>
                    <a:pt x="179" y="77"/>
                  </a:lnTo>
                  <a:lnTo>
                    <a:pt x="166" y="96"/>
                  </a:lnTo>
                  <a:lnTo>
                    <a:pt x="161" y="120"/>
                  </a:lnTo>
                  <a:lnTo>
                    <a:pt x="161" y="125"/>
                  </a:lnTo>
                  <a:lnTo>
                    <a:pt x="162" y="129"/>
                  </a:lnTo>
                  <a:lnTo>
                    <a:pt x="163" y="133"/>
                  </a:lnTo>
                  <a:lnTo>
                    <a:pt x="595" y="133"/>
                  </a:lnTo>
                  <a:lnTo>
                    <a:pt x="594" y="127"/>
                  </a:lnTo>
                  <a:lnTo>
                    <a:pt x="571" y="93"/>
                  </a:lnTo>
                  <a:lnTo>
                    <a:pt x="552" y="80"/>
                  </a:lnTo>
                  <a:lnTo>
                    <a:pt x="266" y="80"/>
                  </a:lnTo>
                  <a:lnTo>
                    <a:pt x="257" y="71"/>
                  </a:lnTo>
                  <a:lnTo>
                    <a:pt x="246" y="65"/>
                  </a:lnTo>
                  <a:lnTo>
                    <a:pt x="234" y="61"/>
                  </a:lnTo>
                  <a:lnTo>
                    <a:pt x="221" y="60"/>
                  </a:lnTo>
                  <a:close/>
                  <a:moveTo>
                    <a:pt x="356" y="0"/>
                  </a:moveTo>
                  <a:lnTo>
                    <a:pt x="323" y="6"/>
                  </a:lnTo>
                  <a:lnTo>
                    <a:pt x="295" y="23"/>
                  </a:lnTo>
                  <a:lnTo>
                    <a:pt x="275" y="48"/>
                  </a:lnTo>
                  <a:lnTo>
                    <a:pt x="266" y="80"/>
                  </a:lnTo>
                  <a:lnTo>
                    <a:pt x="552" y="80"/>
                  </a:lnTo>
                  <a:lnTo>
                    <a:pt x="543" y="74"/>
                  </a:lnTo>
                  <a:lnTo>
                    <a:pt x="444" y="74"/>
                  </a:lnTo>
                  <a:lnTo>
                    <a:pt x="434" y="45"/>
                  </a:lnTo>
                  <a:lnTo>
                    <a:pt x="414" y="21"/>
                  </a:lnTo>
                  <a:lnTo>
                    <a:pt x="387" y="6"/>
                  </a:lnTo>
                  <a:lnTo>
                    <a:pt x="356" y="0"/>
                  </a:lnTo>
                  <a:close/>
                  <a:moveTo>
                    <a:pt x="495" y="61"/>
                  </a:moveTo>
                  <a:lnTo>
                    <a:pt x="481" y="62"/>
                  </a:lnTo>
                  <a:lnTo>
                    <a:pt x="469" y="65"/>
                  </a:lnTo>
                  <a:lnTo>
                    <a:pt x="456" y="68"/>
                  </a:lnTo>
                  <a:lnTo>
                    <a:pt x="444" y="74"/>
                  </a:lnTo>
                  <a:lnTo>
                    <a:pt x="543" y="74"/>
                  </a:lnTo>
                  <a:lnTo>
                    <a:pt x="537" y="70"/>
                  </a:lnTo>
                  <a:lnTo>
                    <a:pt x="495" y="61"/>
                  </a:lnTo>
                  <a:close/>
                </a:path>
              </a:pathLst>
            </a:custGeom>
            <a:solidFill>
              <a:srgbClr val="C1784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7" name="Freeform 422">
              <a:extLst>
                <a:ext uri="{FF2B5EF4-FFF2-40B4-BE49-F238E27FC236}">
                  <a16:creationId xmlns:a16="http://schemas.microsoft.com/office/drawing/2014/main" id="{74293EB1-9510-B8D6-2A47-AE44847FFD86}"/>
                </a:ext>
              </a:extLst>
            </p:cNvPr>
            <p:cNvSpPr>
              <a:spLocks/>
            </p:cNvSpPr>
            <p:nvPr userDrawn="1"/>
          </p:nvSpPr>
          <p:spPr bwMode="auto">
            <a:xfrm>
              <a:off x="8184" y="8175"/>
              <a:ext cx="515" cy="147"/>
            </a:xfrm>
            <a:custGeom>
              <a:avLst/>
              <a:gdLst>
                <a:gd name="T0" fmla="+- 0 8559 8184"/>
                <a:gd name="T1" fmla="*/ T0 w 515"/>
                <a:gd name="T2" fmla="+- 0 8175 8175"/>
                <a:gd name="T3" fmla="*/ 8175 h 147"/>
                <a:gd name="T4" fmla="+- 0 8348 8184"/>
                <a:gd name="T5" fmla="*/ T4 w 515"/>
                <a:gd name="T6" fmla="+- 0 8187 8175"/>
                <a:gd name="T7" fmla="*/ 8187 h 147"/>
                <a:gd name="T8" fmla="+- 0 8277 8184"/>
                <a:gd name="T9" fmla="*/ T8 w 515"/>
                <a:gd name="T10" fmla="+- 0 8214 8175"/>
                <a:gd name="T11" fmla="*/ 8214 h 147"/>
                <a:gd name="T12" fmla="+- 0 8184 8184"/>
                <a:gd name="T13" fmla="*/ T12 w 515"/>
                <a:gd name="T14" fmla="+- 0 8322 8175"/>
                <a:gd name="T15" fmla="*/ 8322 h 147"/>
                <a:gd name="T16" fmla="+- 0 8699 8184"/>
                <a:gd name="T17" fmla="*/ T16 w 515"/>
                <a:gd name="T18" fmla="+- 0 8276 8175"/>
                <a:gd name="T19" fmla="*/ 8276 h 147"/>
                <a:gd name="T20" fmla="+- 0 8652 8184"/>
                <a:gd name="T21" fmla="*/ T20 w 515"/>
                <a:gd name="T22" fmla="+- 0 8209 8175"/>
                <a:gd name="T23" fmla="*/ 8209 h 147"/>
                <a:gd name="T24" fmla="+- 0 8593 8184"/>
                <a:gd name="T25" fmla="*/ T24 w 515"/>
                <a:gd name="T26" fmla="+- 0 8178 8175"/>
                <a:gd name="T27" fmla="*/ 8178 h 147"/>
                <a:gd name="T28" fmla="+- 0 8559 8184"/>
                <a:gd name="T29" fmla="*/ T28 w 515"/>
                <a:gd name="T30" fmla="+- 0 8175 8175"/>
                <a:gd name="T31" fmla="*/ 8175 h 14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515" h="147">
                  <a:moveTo>
                    <a:pt x="375" y="0"/>
                  </a:moveTo>
                  <a:lnTo>
                    <a:pt x="164" y="12"/>
                  </a:lnTo>
                  <a:lnTo>
                    <a:pt x="93" y="39"/>
                  </a:lnTo>
                  <a:lnTo>
                    <a:pt x="0" y="147"/>
                  </a:lnTo>
                  <a:lnTo>
                    <a:pt x="515" y="101"/>
                  </a:lnTo>
                  <a:lnTo>
                    <a:pt x="468" y="34"/>
                  </a:lnTo>
                  <a:lnTo>
                    <a:pt x="409" y="3"/>
                  </a:lnTo>
                  <a:lnTo>
                    <a:pt x="375" y="0"/>
                  </a:lnTo>
                  <a:close/>
                </a:path>
              </a:pathLst>
            </a:custGeom>
            <a:solidFill>
              <a:srgbClr val="088B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8" name="Freeform 421">
              <a:extLst>
                <a:ext uri="{FF2B5EF4-FFF2-40B4-BE49-F238E27FC236}">
                  <a16:creationId xmlns:a16="http://schemas.microsoft.com/office/drawing/2014/main" id="{5429258E-2D9C-0A61-171E-B3C026625282}"/>
                </a:ext>
              </a:extLst>
            </p:cNvPr>
            <p:cNvSpPr>
              <a:spLocks/>
            </p:cNvSpPr>
            <p:nvPr userDrawn="1"/>
          </p:nvSpPr>
          <p:spPr bwMode="auto">
            <a:xfrm>
              <a:off x="8184" y="8175"/>
              <a:ext cx="515" cy="147"/>
            </a:xfrm>
            <a:custGeom>
              <a:avLst/>
              <a:gdLst>
                <a:gd name="T0" fmla="+- 0 8559 8184"/>
                <a:gd name="T1" fmla="*/ T0 w 515"/>
                <a:gd name="T2" fmla="+- 0 8175 8175"/>
                <a:gd name="T3" fmla="*/ 8175 h 147"/>
                <a:gd name="T4" fmla="+- 0 8348 8184"/>
                <a:gd name="T5" fmla="*/ T4 w 515"/>
                <a:gd name="T6" fmla="+- 0 8187 8175"/>
                <a:gd name="T7" fmla="*/ 8187 h 147"/>
                <a:gd name="T8" fmla="+- 0 8277 8184"/>
                <a:gd name="T9" fmla="*/ T8 w 515"/>
                <a:gd name="T10" fmla="+- 0 8214 8175"/>
                <a:gd name="T11" fmla="*/ 8214 h 147"/>
                <a:gd name="T12" fmla="+- 0 8184 8184"/>
                <a:gd name="T13" fmla="*/ T12 w 515"/>
                <a:gd name="T14" fmla="+- 0 8322 8175"/>
                <a:gd name="T15" fmla="*/ 8322 h 147"/>
                <a:gd name="T16" fmla="+- 0 8699 8184"/>
                <a:gd name="T17" fmla="*/ T16 w 515"/>
                <a:gd name="T18" fmla="+- 0 8276 8175"/>
                <a:gd name="T19" fmla="*/ 8276 h 147"/>
                <a:gd name="T20" fmla="+- 0 8652 8184"/>
                <a:gd name="T21" fmla="*/ T20 w 515"/>
                <a:gd name="T22" fmla="+- 0 8209 8175"/>
                <a:gd name="T23" fmla="*/ 8209 h 147"/>
                <a:gd name="T24" fmla="+- 0 8593 8184"/>
                <a:gd name="T25" fmla="*/ T24 w 515"/>
                <a:gd name="T26" fmla="+- 0 8178 8175"/>
                <a:gd name="T27" fmla="*/ 8178 h 147"/>
                <a:gd name="T28" fmla="+- 0 8559 8184"/>
                <a:gd name="T29" fmla="*/ T28 w 515"/>
                <a:gd name="T30" fmla="+- 0 8175 8175"/>
                <a:gd name="T31" fmla="*/ 8175 h 14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515" h="147">
                  <a:moveTo>
                    <a:pt x="375" y="0"/>
                  </a:moveTo>
                  <a:lnTo>
                    <a:pt x="164" y="12"/>
                  </a:lnTo>
                  <a:lnTo>
                    <a:pt x="93" y="39"/>
                  </a:lnTo>
                  <a:lnTo>
                    <a:pt x="0" y="147"/>
                  </a:lnTo>
                  <a:lnTo>
                    <a:pt x="515" y="101"/>
                  </a:lnTo>
                  <a:lnTo>
                    <a:pt x="468" y="34"/>
                  </a:lnTo>
                  <a:lnTo>
                    <a:pt x="409" y="3"/>
                  </a:lnTo>
                  <a:lnTo>
                    <a:pt x="375" y="0"/>
                  </a:lnTo>
                  <a:close/>
                </a:path>
              </a:pathLst>
            </a:custGeom>
            <a:solidFill>
              <a:srgbClr val="2C606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9" name="AutoShape 420">
              <a:extLst>
                <a:ext uri="{FF2B5EF4-FFF2-40B4-BE49-F238E27FC236}">
                  <a16:creationId xmlns:a16="http://schemas.microsoft.com/office/drawing/2014/main" id="{AECB3F5F-EC7C-55A5-61F4-1D96BA6C53A1}"/>
                </a:ext>
              </a:extLst>
            </p:cNvPr>
            <p:cNvSpPr>
              <a:spLocks/>
            </p:cNvSpPr>
            <p:nvPr userDrawn="1"/>
          </p:nvSpPr>
          <p:spPr bwMode="auto">
            <a:xfrm>
              <a:off x="7699" y="7526"/>
              <a:ext cx="1632" cy="2959"/>
            </a:xfrm>
            <a:custGeom>
              <a:avLst/>
              <a:gdLst>
                <a:gd name="T0" fmla="+- 0 7949 7699"/>
                <a:gd name="T1" fmla="*/ T0 w 1632"/>
                <a:gd name="T2" fmla="+- 0 9739 7527"/>
                <a:gd name="T3" fmla="*/ 9739 h 2959"/>
                <a:gd name="T4" fmla="+- 0 7736 7699"/>
                <a:gd name="T5" fmla="*/ T4 w 1632"/>
                <a:gd name="T6" fmla="+- 0 9725 7527"/>
                <a:gd name="T7" fmla="*/ 9725 h 2959"/>
                <a:gd name="T8" fmla="+- 0 7703 7699"/>
                <a:gd name="T9" fmla="*/ T8 w 1632"/>
                <a:gd name="T10" fmla="+- 0 10000 7527"/>
                <a:gd name="T11" fmla="*/ 10000 h 2959"/>
                <a:gd name="T12" fmla="+- 0 7699 7699"/>
                <a:gd name="T13" fmla="*/ T12 w 1632"/>
                <a:gd name="T14" fmla="+- 0 10071 7527"/>
                <a:gd name="T15" fmla="*/ 10071 h 2959"/>
                <a:gd name="T16" fmla="+- 0 7704 7699"/>
                <a:gd name="T17" fmla="*/ T16 w 1632"/>
                <a:gd name="T18" fmla="+- 0 10142 7527"/>
                <a:gd name="T19" fmla="*/ 10142 h 2959"/>
                <a:gd name="T20" fmla="+- 0 7718 7699"/>
                <a:gd name="T21" fmla="*/ T20 w 1632"/>
                <a:gd name="T22" fmla="+- 0 10211 7527"/>
                <a:gd name="T23" fmla="*/ 10211 h 2959"/>
                <a:gd name="T24" fmla="+- 0 7740 7699"/>
                <a:gd name="T25" fmla="*/ T24 w 1632"/>
                <a:gd name="T26" fmla="+- 0 10278 7527"/>
                <a:gd name="T27" fmla="*/ 10278 h 2959"/>
                <a:gd name="T28" fmla="+- 0 7771 7699"/>
                <a:gd name="T29" fmla="*/ T28 w 1632"/>
                <a:gd name="T30" fmla="+- 0 10343 7527"/>
                <a:gd name="T31" fmla="*/ 10343 h 2959"/>
                <a:gd name="T32" fmla="+- 0 7850 7699"/>
                <a:gd name="T33" fmla="*/ T32 w 1632"/>
                <a:gd name="T34" fmla="+- 0 10485 7527"/>
                <a:gd name="T35" fmla="*/ 10485 h 2959"/>
                <a:gd name="T36" fmla="+- 0 7949 7699"/>
                <a:gd name="T37" fmla="*/ T36 w 1632"/>
                <a:gd name="T38" fmla="+- 0 9739 7527"/>
                <a:gd name="T39" fmla="*/ 9739 h 2959"/>
                <a:gd name="T40" fmla="+- 0 9330 7699"/>
                <a:gd name="T41" fmla="*/ T40 w 1632"/>
                <a:gd name="T42" fmla="+- 0 7665 7527"/>
                <a:gd name="T43" fmla="*/ 7665 h 2959"/>
                <a:gd name="T44" fmla="+- 0 9310 7699"/>
                <a:gd name="T45" fmla="*/ T44 w 1632"/>
                <a:gd name="T46" fmla="+- 0 7598 7527"/>
                <a:gd name="T47" fmla="*/ 7598 h 2959"/>
                <a:gd name="T48" fmla="+- 0 9263 7699"/>
                <a:gd name="T49" fmla="*/ T48 w 1632"/>
                <a:gd name="T50" fmla="+- 0 7551 7527"/>
                <a:gd name="T51" fmla="*/ 7551 h 2959"/>
                <a:gd name="T52" fmla="+- 0 9211 7699"/>
                <a:gd name="T53" fmla="*/ T52 w 1632"/>
                <a:gd name="T54" fmla="+- 0 7527 7527"/>
                <a:gd name="T55" fmla="*/ 7527 h 2959"/>
                <a:gd name="T56" fmla="+- 0 9175 7699"/>
                <a:gd name="T57" fmla="*/ T56 w 1632"/>
                <a:gd name="T58" fmla="+- 0 7530 7527"/>
                <a:gd name="T59" fmla="*/ 7530 h 2959"/>
                <a:gd name="T60" fmla="+- 0 9160 7699"/>
                <a:gd name="T61" fmla="*/ T60 w 1632"/>
                <a:gd name="T62" fmla="+- 0 7544 7527"/>
                <a:gd name="T63" fmla="*/ 7544 h 2959"/>
                <a:gd name="T64" fmla="+- 0 9153 7699"/>
                <a:gd name="T65" fmla="*/ T64 w 1632"/>
                <a:gd name="T66" fmla="+- 0 7557 7527"/>
                <a:gd name="T67" fmla="*/ 7557 h 2959"/>
                <a:gd name="T68" fmla="+- 0 9152 7699"/>
                <a:gd name="T69" fmla="*/ T68 w 1632"/>
                <a:gd name="T70" fmla="+- 0 7576 7527"/>
                <a:gd name="T71" fmla="*/ 7576 h 2959"/>
                <a:gd name="T72" fmla="+- 0 9157 7699"/>
                <a:gd name="T73" fmla="*/ T72 w 1632"/>
                <a:gd name="T74" fmla="+- 0 7608 7527"/>
                <a:gd name="T75" fmla="*/ 7608 h 2959"/>
                <a:gd name="T76" fmla="+- 0 9151 7699"/>
                <a:gd name="T77" fmla="*/ T76 w 1632"/>
                <a:gd name="T78" fmla="+- 0 7613 7527"/>
                <a:gd name="T79" fmla="*/ 7613 h 2959"/>
                <a:gd name="T80" fmla="+- 0 9136 7699"/>
                <a:gd name="T81" fmla="*/ T80 w 1632"/>
                <a:gd name="T82" fmla="+- 0 7628 7527"/>
                <a:gd name="T83" fmla="*/ 7628 h 2959"/>
                <a:gd name="T84" fmla="+- 0 9122 7699"/>
                <a:gd name="T85" fmla="*/ T84 w 1632"/>
                <a:gd name="T86" fmla="+- 0 7650 7527"/>
                <a:gd name="T87" fmla="*/ 7650 h 2959"/>
                <a:gd name="T88" fmla="+- 0 9115 7699"/>
                <a:gd name="T89" fmla="*/ T88 w 1632"/>
                <a:gd name="T90" fmla="+- 0 7680 7527"/>
                <a:gd name="T91" fmla="*/ 7680 h 2959"/>
                <a:gd name="T92" fmla="+- 0 9117 7699"/>
                <a:gd name="T93" fmla="*/ T92 w 1632"/>
                <a:gd name="T94" fmla="+- 0 7699 7527"/>
                <a:gd name="T95" fmla="*/ 7699 h 2959"/>
                <a:gd name="T96" fmla="+- 0 9122 7699"/>
                <a:gd name="T97" fmla="*/ T96 w 1632"/>
                <a:gd name="T98" fmla="+- 0 7718 7527"/>
                <a:gd name="T99" fmla="*/ 7718 h 2959"/>
                <a:gd name="T100" fmla="+- 0 9130 7699"/>
                <a:gd name="T101" fmla="*/ T100 w 1632"/>
                <a:gd name="T102" fmla="+- 0 7737 7527"/>
                <a:gd name="T103" fmla="*/ 7737 h 2959"/>
                <a:gd name="T104" fmla="+- 0 9138 7699"/>
                <a:gd name="T105" fmla="*/ T104 w 1632"/>
                <a:gd name="T106" fmla="+- 0 7754 7527"/>
                <a:gd name="T107" fmla="*/ 7754 h 2959"/>
                <a:gd name="T108" fmla="+- 0 9145 7699"/>
                <a:gd name="T109" fmla="*/ T108 w 1632"/>
                <a:gd name="T110" fmla="+- 0 7771 7527"/>
                <a:gd name="T111" fmla="*/ 7771 h 2959"/>
                <a:gd name="T112" fmla="+- 0 9149 7699"/>
                <a:gd name="T113" fmla="*/ T112 w 1632"/>
                <a:gd name="T114" fmla="+- 0 7788 7527"/>
                <a:gd name="T115" fmla="*/ 7788 h 2959"/>
                <a:gd name="T116" fmla="+- 0 9149 7699"/>
                <a:gd name="T117" fmla="*/ T116 w 1632"/>
                <a:gd name="T118" fmla="+- 0 7806 7527"/>
                <a:gd name="T119" fmla="*/ 7806 h 2959"/>
                <a:gd name="T120" fmla="+- 0 9146 7699"/>
                <a:gd name="T121" fmla="*/ T120 w 1632"/>
                <a:gd name="T122" fmla="+- 0 7824 7527"/>
                <a:gd name="T123" fmla="*/ 7824 h 2959"/>
                <a:gd name="T124" fmla="+- 0 9105 7699"/>
                <a:gd name="T125" fmla="*/ T124 w 1632"/>
                <a:gd name="T126" fmla="+- 0 7969 7527"/>
                <a:gd name="T127" fmla="*/ 7969 h 2959"/>
                <a:gd name="T128" fmla="+- 0 9277 7699"/>
                <a:gd name="T129" fmla="*/ T128 w 1632"/>
                <a:gd name="T130" fmla="+- 0 8053 7527"/>
                <a:gd name="T131" fmla="*/ 8053 h 2959"/>
                <a:gd name="T132" fmla="+- 0 9271 7699"/>
                <a:gd name="T133" fmla="*/ T132 w 1632"/>
                <a:gd name="T134" fmla="+- 0 7847 7527"/>
                <a:gd name="T135" fmla="*/ 7847 h 2959"/>
                <a:gd name="T136" fmla="+- 0 9272 7699"/>
                <a:gd name="T137" fmla="*/ T136 w 1632"/>
                <a:gd name="T138" fmla="+- 0 7830 7527"/>
                <a:gd name="T139" fmla="*/ 7830 h 2959"/>
                <a:gd name="T140" fmla="+- 0 9276 7699"/>
                <a:gd name="T141" fmla="*/ T140 w 1632"/>
                <a:gd name="T142" fmla="+- 0 7814 7527"/>
                <a:gd name="T143" fmla="*/ 7814 h 2959"/>
                <a:gd name="T144" fmla="+- 0 9282 7699"/>
                <a:gd name="T145" fmla="*/ T144 w 1632"/>
                <a:gd name="T146" fmla="+- 0 7799 7527"/>
                <a:gd name="T147" fmla="*/ 7799 h 2959"/>
                <a:gd name="T148" fmla="+- 0 9292 7699"/>
                <a:gd name="T149" fmla="*/ T148 w 1632"/>
                <a:gd name="T150" fmla="+- 0 7784 7527"/>
                <a:gd name="T151" fmla="*/ 7784 h 2959"/>
                <a:gd name="T152" fmla="+- 0 9305 7699"/>
                <a:gd name="T153" fmla="*/ T152 w 1632"/>
                <a:gd name="T154" fmla="+- 0 7765 7527"/>
                <a:gd name="T155" fmla="*/ 7765 h 2959"/>
                <a:gd name="T156" fmla="+- 0 9317 7699"/>
                <a:gd name="T157" fmla="*/ T156 w 1632"/>
                <a:gd name="T158" fmla="+- 0 7739 7527"/>
                <a:gd name="T159" fmla="*/ 7739 h 2959"/>
                <a:gd name="T160" fmla="+- 0 9326 7699"/>
                <a:gd name="T161" fmla="*/ T160 w 1632"/>
                <a:gd name="T162" fmla="+- 0 7706 7527"/>
                <a:gd name="T163" fmla="*/ 7706 h 2959"/>
                <a:gd name="T164" fmla="+- 0 9330 7699"/>
                <a:gd name="T165" fmla="*/ T164 w 1632"/>
                <a:gd name="T166" fmla="+- 0 7665 7527"/>
                <a:gd name="T167" fmla="*/ 7665 h 29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1632" h="2959">
                  <a:moveTo>
                    <a:pt x="250" y="2212"/>
                  </a:moveTo>
                  <a:lnTo>
                    <a:pt x="37" y="2198"/>
                  </a:lnTo>
                  <a:lnTo>
                    <a:pt x="4" y="2473"/>
                  </a:lnTo>
                  <a:lnTo>
                    <a:pt x="0" y="2544"/>
                  </a:lnTo>
                  <a:lnTo>
                    <a:pt x="5" y="2615"/>
                  </a:lnTo>
                  <a:lnTo>
                    <a:pt x="19" y="2684"/>
                  </a:lnTo>
                  <a:lnTo>
                    <a:pt x="41" y="2751"/>
                  </a:lnTo>
                  <a:lnTo>
                    <a:pt x="72" y="2816"/>
                  </a:lnTo>
                  <a:lnTo>
                    <a:pt x="151" y="2958"/>
                  </a:lnTo>
                  <a:lnTo>
                    <a:pt x="250" y="2212"/>
                  </a:lnTo>
                  <a:moveTo>
                    <a:pt x="1631" y="138"/>
                  </a:moveTo>
                  <a:lnTo>
                    <a:pt x="1611" y="71"/>
                  </a:lnTo>
                  <a:lnTo>
                    <a:pt x="1564" y="24"/>
                  </a:lnTo>
                  <a:lnTo>
                    <a:pt x="1512" y="0"/>
                  </a:lnTo>
                  <a:lnTo>
                    <a:pt x="1476" y="3"/>
                  </a:lnTo>
                  <a:lnTo>
                    <a:pt x="1461" y="17"/>
                  </a:lnTo>
                  <a:lnTo>
                    <a:pt x="1454" y="30"/>
                  </a:lnTo>
                  <a:lnTo>
                    <a:pt x="1453" y="49"/>
                  </a:lnTo>
                  <a:lnTo>
                    <a:pt x="1458" y="81"/>
                  </a:lnTo>
                  <a:lnTo>
                    <a:pt x="1452" y="86"/>
                  </a:lnTo>
                  <a:lnTo>
                    <a:pt x="1437" y="101"/>
                  </a:lnTo>
                  <a:lnTo>
                    <a:pt x="1423" y="123"/>
                  </a:lnTo>
                  <a:lnTo>
                    <a:pt x="1416" y="153"/>
                  </a:lnTo>
                  <a:lnTo>
                    <a:pt x="1418" y="172"/>
                  </a:lnTo>
                  <a:lnTo>
                    <a:pt x="1423" y="191"/>
                  </a:lnTo>
                  <a:lnTo>
                    <a:pt x="1431" y="210"/>
                  </a:lnTo>
                  <a:lnTo>
                    <a:pt x="1439" y="227"/>
                  </a:lnTo>
                  <a:lnTo>
                    <a:pt x="1446" y="244"/>
                  </a:lnTo>
                  <a:lnTo>
                    <a:pt x="1450" y="261"/>
                  </a:lnTo>
                  <a:lnTo>
                    <a:pt x="1450" y="279"/>
                  </a:lnTo>
                  <a:lnTo>
                    <a:pt x="1447" y="297"/>
                  </a:lnTo>
                  <a:lnTo>
                    <a:pt x="1406" y="442"/>
                  </a:lnTo>
                  <a:lnTo>
                    <a:pt x="1578" y="526"/>
                  </a:lnTo>
                  <a:lnTo>
                    <a:pt x="1572" y="320"/>
                  </a:lnTo>
                  <a:lnTo>
                    <a:pt x="1573" y="303"/>
                  </a:lnTo>
                  <a:lnTo>
                    <a:pt x="1577" y="287"/>
                  </a:lnTo>
                  <a:lnTo>
                    <a:pt x="1583" y="272"/>
                  </a:lnTo>
                  <a:lnTo>
                    <a:pt x="1593" y="257"/>
                  </a:lnTo>
                  <a:lnTo>
                    <a:pt x="1606" y="238"/>
                  </a:lnTo>
                  <a:lnTo>
                    <a:pt x="1618" y="212"/>
                  </a:lnTo>
                  <a:lnTo>
                    <a:pt x="1627" y="179"/>
                  </a:lnTo>
                  <a:lnTo>
                    <a:pt x="1631" y="138"/>
                  </a:lnTo>
                </a:path>
              </a:pathLst>
            </a:custGeom>
            <a:solidFill>
              <a:srgbClr val="EECD8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0" name="AutoShape 419">
              <a:extLst>
                <a:ext uri="{FF2B5EF4-FFF2-40B4-BE49-F238E27FC236}">
                  <a16:creationId xmlns:a16="http://schemas.microsoft.com/office/drawing/2014/main" id="{08E7BB30-05EC-FA29-6CB3-9CA2DE9A03A4}"/>
                </a:ext>
              </a:extLst>
            </p:cNvPr>
            <p:cNvSpPr>
              <a:spLocks/>
            </p:cNvSpPr>
            <p:nvPr userDrawn="1"/>
          </p:nvSpPr>
          <p:spPr bwMode="auto">
            <a:xfrm>
              <a:off x="7420" y="9733"/>
              <a:ext cx="1613" cy="2383"/>
            </a:xfrm>
            <a:custGeom>
              <a:avLst/>
              <a:gdLst>
                <a:gd name="T0" fmla="+- 0 8929 7421"/>
                <a:gd name="T1" fmla="*/ T0 w 1613"/>
                <a:gd name="T2" fmla="+- 0 10349 9733"/>
                <a:gd name="T3" fmla="*/ 10349 h 2383"/>
                <a:gd name="T4" fmla="+- 0 8375 7421"/>
                <a:gd name="T5" fmla="*/ T4 w 1613"/>
                <a:gd name="T6" fmla="+- 0 10349 9733"/>
                <a:gd name="T7" fmla="*/ 10349 h 2383"/>
                <a:gd name="T8" fmla="+- 0 8526 7421"/>
                <a:gd name="T9" fmla="*/ T8 w 1613"/>
                <a:gd name="T10" fmla="+- 0 12007 9733"/>
                <a:gd name="T11" fmla="*/ 12007 h 2383"/>
                <a:gd name="T12" fmla="+- 0 8564 7421"/>
                <a:gd name="T13" fmla="*/ T12 w 1613"/>
                <a:gd name="T14" fmla="+- 0 12065 9733"/>
                <a:gd name="T15" fmla="*/ 12065 h 2383"/>
                <a:gd name="T16" fmla="+- 0 8619 7421"/>
                <a:gd name="T17" fmla="*/ T16 w 1613"/>
                <a:gd name="T18" fmla="+- 0 12102 9733"/>
                <a:gd name="T19" fmla="*/ 12102 h 2383"/>
                <a:gd name="T20" fmla="+- 0 8685 7421"/>
                <a:gd name="T21" fmla="*/ T20 w 1613"/>
                <a:gd name="T22" fmla="+- 0 12116 9733"/>
                <a:gd name="T23" fmla="*/ 12116 h 2383"/>
                <a:gd name="T24" fmla="+- 0 8753 7421"/>
                <a:gd name="T25" fmla="*/ T24 w 1613"/>
                <a:gd name="T26" fmla="+- 0 12103 9733"/>
                <a:gd name="T27" fmla="*/ 12103 h 2383"/>
                <a:gd name="T28" fmla="+- 0 8776 7421"/>
                <a:gd name="T29" fmla="*/ T28 w 1613"/>
                <a:gd name="T30" fmla="+- 0 12094 9733"/>
                <a:gd name="T31" fmla="*/ 12094 h 2383"/>
                <a:gd name="T32" fmla="+- 0 8839 7421"/>
                <a:gd name="T33" fmla="*/ T32 w 1613"/>
                <a:gd name="T34" fmla="+- 0 11570 9733"/>
                <a:gd name="T35" fmla="*/ 11570 h 2383"/>
                <a:gd name="T36" fmla="+- 0 8846 7421"/>
                <a:gd name="T37" fmla="*/ T36 w 1613"/>
                <a:gd name="T38" fmla="+- 0 11496 9733"/>
                <a:gd name="T39" fmla="*/ 11496 h 2383"/>
                <a:gd name="T40" fmla="+- 0 8849 7421"/>
                <a:gd name="T41" fmla="*/ T40 w 1613"/>
                <a:gd name="T42" fmla="+- 0 11422 9733"/>
                <a:gd name="T43" fmla="*/ 11422 h 2383"/>
                <a:gd name="T44" fmla="+- 0 8847 7421"/>
                <a:gd name="T45" fmla="*/ T44 w 1613"/>
                <a:gd name="T46" fmla="+- 0 11348 9733"/>
                <a:gd name="T47" fmla="*/ 11348 h 2383"/>
                <a:gd name="T48" fmla="+- 0 8841 7421"/>
                <a:gd name="T49" fmla="*/ T48 w 1613"/>
                <a:gd name="T50" fmla="+- 0 11274 9733"/>
                <a:gd name="T51" fmla="*/ 11274 h 2383"/>
                <a:gd name="T52" fmla="+- 0 8831 7421"/>
                <a:gd name="T53" fmla="*/ T52 w 1613"/>
                <a:gd name="T54" fmla="+- 0 11200 9733"/>
                <a:gd name="T55" fmla="*/ 11200 h 2383"/>
                <a:gd name="T56" fmla="+- 0 8830 7421"/>
                <a:gd name="T57" fmla="*/ T56 w 1613"/>
                <a:gd name="T58" fmla="+- 0 11195 9733"/>
                <a:gd name="T59" fmla="*/ 11195 h 2383"/>
                <a:gd name="T60" fmla="+- 0 8819 7421"/>
                <a:gd name="T61" fmla="*/ T60 w 1613"/>
                <a:gd name="T62" fmla="+- 0 11109 9733"/>
                <a:gd name="T63" fmla="*/ 11109 h 2383"/>
                <a:gd name="T64" fmla="+- 0 8813 7421"/>
                <a:gd name="T65" fmla="*/ T64 w 1613"/>
                <a:gd name="T66" fmla="+- 0 11023 9733"/>
                <a:gd name="T67" fmla="*/ 11023 h 2383"/>
                <a:gd name="T68" fmla="+- 0 8814 7421"/>
                <a:gd name="T69" fmla="*/ T68 w 1613"/>
                <a:gd name="T70" fmla="+- 0 10937 9733"/>
                <a:gd name="T71" fmla="*/ 10937 h 2383"/>
                <a:gd name="T72" fmla="+- 0 8819 7421"/>
                <a:gd name="T73" fmla="*/ T72 w 1613"/>
                <a:gd name="T74" fmla="+- 0 10852 9733"/>
                <a:gd name="T75" fmla="*/ 10852 h 2383"/>
                <a:gd name="T76" fmla="+- 0 8831 7421"/>
                <a:gd name="T77" fmla="*/ T76 w 1613"/>
                <a:gd name="T78" fmla="+- 0 10766 9733"/>
                <a:gd name="T79" fmla="*/ 10766 h 2383"/>
                <a:gd name="T80" fmla="+- 0 8849 7421"/>
                <a:gd name="T81" fmla="*/ T80 w 1613"/>
                <a:gd name="T82" fmla="+- 0 10682 9733"/>
                <a:gd name="T83" fmla="*/ 10682 h 2383"/>
                <a:gd name="T84" fmla="+- 0 8929 7421"/>
                <a:gd name="T85" fmla="*/ T84 w 1613"/>
                <a:gd name="T86" fmla="+- 0 10349 9733"/>
                <a:gd name="T87" fmla="*/ 10349 h 2383"/>
                <a:gd name="T88" fmla="+- 0 7915 7421"/>
                <a:gd name="T89" fmla="*/ T88 w 1613"/>
                <a:gd name="T90" fmla="+- 0 9733 9733"/>
                <a:gd name="T91" fmla="*/ 9733 h 2383"/>
                <a:gd name="T92" fmla="+- 0 7800 7421"/>
                <a:gd name="T93" fmla="*/ T92 w 1613"/>
                <a:gd name="T94" fmla="+- 0 10572 9733"/>
                <a:gd name="T95" fmla="*/ 10572 h 2383"/>
                <a:gd name="T96" fmla="+- 0 7787 7421"/>
                <a:gd name="T97" fmla="*/ T96 w 1613"/>
                <a:gd name="T98" fmla="+- 0 10647 9733"/>
                <a:gd name="T99" fmla="*/ 10647 h 2383"/>
                <a:gd name="T100" fmla="+- 0 7770 7421"/>
                <a:gd name="T101" fmla="*/ T100 w 1613"/>
                <a:gd name="T102" fmla="+- 0 10721 9733"/>
                <a:gd name="T103" fmla="*/ 10721 h 2383"/>
                <a:gd name="T104" fmla="+- 0 7749 7421"/>
                <a:gd name="T105" fmla="*/ T104 w 1613"/>
                <a:gd name="T106" fmla="+- 0 10794 9733"/>
                <a:gd name="T107" fmla="*/ 10794 h 2383"/>
                <a:gd name="T108" fmla="+- 0 7724 7421"/>
                <a:gd name="T109" fmla="*/ T108 w 1613"/>
                <a:gd name="T110" fmla="+- 0 10865 9733"/>
                <a:gd name="T111" fmla="*/ 10865 h 2383"/>
                <a:gd name="T112" fmla="+- 0 7694 7421"/>
                <a:gd name="T113" fmla="*/ T112 w 1613"/>
                <a:gd name="T114" fmla="+- 0 10935 9733"/>
                <a:gd name="T115" fmla="*/ 10935 h 2383"/>
                <a:gd name="T116" fmla="+- 0 7661 7421"/>
                <a:gd name="T117" fmla="*/ T116 w 1613"/>
                <a:gd name="T118" fmla="+- 0 11003 9733"/>
                <a:gd name="T119" fmla="*/ 11003 h 2383"/>
                <a:gd name="T120" fmla="+- 0 7660 7421"/>
                <a:gd name="T121" fmla="*/ T120 w 1613"/>
                <a:gd name="T122" fmla="+- 0 11004 9733"/>
                <a:gd name="T123" fmla="*/ 11004 h 2383"/>
                <a:gd name="T124" fmla="+- 0 7635 7421"/>
                <a:gd name="T125" fmla="*/ T124 w 1613"/>
                <a:gd name="T126" fmla="+- 0 11056 9733"/>
                <a:gd name="T127" fmla="*/ 11056 h 2383"/>
                <a:gd name="T128" fmla="+- 0 7611 7421"/>
                <a:gd name="T129" fmla="*/ T128 w 1613"/>
                <a:gd name="T130" fmla="+- 0 11108 9733"/>
                <a:gd name="T131" fmla="*/ 11108 h 2383"/>
                <a:gd name="T132" fmla="+- 0 7590 7421"/>
                <a:gd name="T133" fmla="*/ T132 w 1613"/>
                <a:gd name="T134" fmla="+- 0 11161 9733"/>
                <a:gd name="T135" fmla="*/ 11161 h 2383"/>
                <a:gd name="T136" fmla="+- 0 7572 7421"/>
                <a:gd name="T137" fmla="*/ T136 w 1613"/>
                <a:gd name="T138" fmla="+- 0 11215 9733"/>
                <a:gd name="T139" fmla="*/ 11215 h 2383"/>
                <a:gd name="T140" fmla="+- 0 7421 7421"/>
                <a:gd name="T141" fmla="*/ T140 w 1613"/>
                <a:gd name="T142" fmla="+- 0 11686 9733"/>
                <a:gd name="T143" fmla="*/ 11686 h 2383"/>
                <a:gd name="T144" fmla="+- 0 7632 7421"/>
                <a:gd name="T145" fmla="*/ T144 w 1613"/>
                <a:gd name="T146" fmla="+- 0 11810 9733"/>
                <a:gd name="T147" fmla="*/ 11810 h 2383"/>
                <a:gd name="T148" fmla="+- 0 8086 7421"/>
                <a:gd name="T149" fmla="*/ T148 w 1613"/>
                <a:gd name="T150" fmla="+- 0 11092 9733"/>
                <a:gd name="T151" fmla="*/ 11092 h 2383"/>
                <a:gd name="T152" fmla="+- 0 8106 7421"/>
                <a:gd name="T153" fmla="*/ T152 w 1613"/>
                <a:gd name="T154" fmla="+- 0 11057 9733"/>
                <a:gd name="T155" fmla="*/ 11057 h 2383"/>
                <a:gd name="T156" fmla="+- 0 8125 7421"/>
                <a:gd name="T157" fmla="*/ T156 w 1613"/>
                <a:gd name="T158" fmla="+- 0 11021 9733"/>
                <a:gd name="T159" fmla="*/ 11021 h 2383"/>
                <a:gd name="T160" fmla="+- 0 8142 7421"/>
                <a:gd name="T161" fmla="*/ T160 w 1613"/>
                <a:gd name="T162" fmla="+- 0 10985 9733"/>
                <a:gd name="T163" fmla="*/ 10985 h 2383"/>
                <a:gd name="T164" fmla="+- 0 8157 7421"/>
                <a:gd name="T165" fmla="*/ T164 w 1613"/>
                <a:gd name="T166" fmla="+- 0 10947 9733"/>
                <a:gd name="T167" fmla="*/ 10947 h 2383"/>
                <a:gd name="T168" fmla="+- 0 8375 7421"/>
                <a:gd name="T169" fmla="*/ T168 w 1613"/>
                <a:gd name="T170" fmla="+- 0 10349 9733"/>
                <a:gd name="T171" fmla="*/ 10349 h 2383"/>
                <a:gd name="T172" fmla="+- 0 8929 7421"/>
                <a:gd name="T173" fmla="*/ T172 w 1613"/>
                <a:gd name="T174" fmla="+- 0 10349 9733"/>
                <a:gd name="T175" fmla="*/ 10349 h 2383"/>
                <a:gd name="T176" fmla="+- 0 9034 7421"/>
                <a:gd name="T177" fmla="*/ T176 w 1613"/>
                <a:gd name="T178" fmla="+- 0 9915 9733"/>
                <a:gd name="T179" fmla="*/ 9915 h 2383"/>
                <a:gd name="T180" fmla="+- 0 8954 7421"/>
                <a:gd name="T181" fmla="*/ T180 w 1613"/>
                <a:gd name="T182" fmla="+- 0 9872 9733"/>
                <a:gd name="T183" fmla="*/ 9872 h 2383"/>
                <a:gd name="T184" fmla="+- 0 7915 7421"/>
                <a:gd name="T185" fmla="*/ T184 w 1613"/>
                <a:gd name="T186" fmla="+- 0 9733 9733"/>
                <a:gd name="T187" fmla="*/ 9733 h 23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Lst>
              <a:rect l="0" t="0" r="r" b="b"/>
              <a:pathLst>
                <a:path w="1613" h="2383">
                  <a:moveTo>
                    <a:pt x="1508" y="616"/>
                  </a:moveTo>
                  <a:lnTo>
                    <a:pt x="954" y="616"/>
                  </a:lnTo>
                  <a:lnTo>
                    <a:pt x="1105" y="2274"/>
                  </a:lnTo>
                  <a:lnTo>
                    <a:pt x="1143" y="2332"/>
                  </a:lnTo>
                  <a:lnTo>
                    <a:pt x="1198" y="2369"/>
                  </a:lnTo>
                  <a:lnTo>
                    <a:pt x="1264" y="2383"/>
                  </a:lnTo>
                  <a:lnTo>
                    <a:pt x="1332" y="2370"/>
                  </a:lnTo>
                  <a:lnTo>
                    <a:pt x="1355" y="2361"/>
                  </a:lnTo>
                  <a:lnTo>
                    <a:pt x="1418" y="1837"/>
                  </a:lnTo>
                  <a:lnTo>
                    <a:pt x="1425" y="1763"/>
                  </a:lnTo>
                  <a:lnTo>
                    <a:pt x="1428" y="1689"/>
                  </a:lnTo>
                  <a:lnTo>
                    <a:pt x="1426" y="1615"/>
                  </a:lnTo>
                  <a:lnTo>
                    <a:pt x="1420" y="1541"/>
                  </a:lnTo>
                  <a:lnTo>
                    <a:pt x="1410" y="1467"/>
                  </a:lnTo>
                  <a:lnTo>
                    <a:pt x="1409" y="1462"/>
                  </a:lnTo>
                  <a:lnTo>
                    <a:pt x="1398" y="1376"/>
                  </a:lnTo>
                  <a:lnTo>
                    <a:pt x="1392" y="1290"/>
                  </a:lnTo>
                  <a:lnTo>
                    <a:pt x="1393" y="1204"/>
                  </a:lnTo>
                  <a:lnTo>
                    <a:pt x="1398" y="1119"/>
                  </a:lnTo>
                  <a:lnTo>
                    <a:pt x="1410" y="1033"/>
                  </a:lnTo>
                  <a:lnTo>
                    <a:pt x="1428" y="949"/>
                  </a:lnTo>
                  <a:lnTo>
                    <a:pt x="1508" y="616"/>
                  </a:lnTo>
                  <a:close/>
                  <a:moveTo>
                    <a:pt x="494" y="0"/>
                  </a:moveTo>
                  <a:lnTo>
                    <a:pt x="379" y="839"/>
                  </a:lnTo>
                  <a:lnTo>
                    <a:pt x="366" y="914"/>
                  </a:lnTo>
                  <a:lnTo>
                    <a:pt x="349" y="988"/>
                  </a:lnTo>
                  <a:lnTo>
                    <a:pt x="328" y="1061"/>
                  </a:lnTo>
                  <a:lnTo>
                    <a:pt x="303" y="1132"/>
                  </a:lnTo>
                  <a:lnTo>
                    <a:pt x="273" y="1202"/>
                  </a:lnTo>
                  <a:lnTo>
                    <a:pt x="240" y="1270"/>
                  </a:lnTo>
                  <a:lnTo>
                    <a:pt x="239" y="1271"/>
                  </a:lnTo>
                  <a:lnTo>
                    <a:pt x="214" y="1323"/>
                  </a:lnTo>
                  <a:lnTo>
                    <a:pt x="190" y="1375"/>
                  </a:lnTo>
                  <a:lnTo>
                    <a:pt x="169" y="1428"/>
                  </a:lnTo>
                  <a:lnTo>
                    <a:pt x="151" y="1482"/>
                  </a:lnTo>
                  <a:lnTo>
                    <a:pt x="0" y="1953"/>
                  </a:lnTo>
                  <a:lnTo>
                    <a:pt x="211" y="2077"/>
                  </a:lnTo>
                  <a:lnTo>
                    <a:pt x="665" y="1359"/>
                  </a:lnTo>
                  <a:lnTo>
                    <a:pt x="685" y="1324"/>
                  </a:lnTo>
                  <a:lnTo>
                    <a:pt x="704" y="1288"/>
                  </a:lnTo>
                  <a:lnTo>
                    <a:pt x="721" y="1252"/>
                  </a:lnTo>
                  <a:lnTo>
                    <a:pt x="736" y="1214"/>
                  </a:lnTo>
                  <a:lnTo>
                    <a:pt x="954" y="616"/>
                  </a:lnTo>
                  <a:lnTo>
                    <a:pt x="1508" y="616"/>
                  </a:lnTo>
                  <a:lnTo>
                    <a:pt x="1613" y="182"/>
                  </a:lnTo>
                  <a:lnTo>
                    <a:pt x="1533" y="139"/>
                  </a:lnTo>
                  <a:lnTo>
                    <a:pt x="494" y="0"/>
                  </a:lnTo>
                  <a:close/>
                </a:path>
              </a:pathLst>
            </a:custGeom>
            <a:solidFill>
              <a:srgbClr val="45112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1" name="AutoShape 418">
              <a:extLst>
                <a:ext uri="{FF2B5EF4-FFF2-40B4-BE49-F238E27FC236}">
                  <a16:creationId xmlns:a16="http://schemas.microsoft.com/office/drawing/2014/main" id="{2AEE4F7E-01AC-42E3-EF35-98324927E7A1}"/>
                </a:ext>
              </a:extLst>
            </p:cNvPr>
            <p:cNvSpPr>
              <a:spLocks/>
            </p:cNvSpPr>
            <p:nvPr userDrawn="1"/>
          </p:nvSpPr>
          <p:spPr bwMode="auto">
            <a:xfrm>
              <a:off x="7643" y="8476"/>
              <a:ext cx="3432" cy="3987"/>
            </a:xfrm>
            <a:custGeom>
              <a:avLst/>
              <a:gdLst>
                <a:gd name="T0" fmla="+- 0 8262 7643"/>
                <a:gd name="T1" fmla="*/ T0 w 3432"/>
                <a:gd name="T2" fmla="+- 0 8654 8476"/>
                <a:gd name="T3" fmla="*/ 8654 h 3987"/>
                <a:gd name="T4" fmla="+- 0 7915 7643"/>
                <a:gd name="T5" fmla="*/ T4 w 3432"/>
                <a:gd name="T6" fmla="+- 0 8476 8476"/>
                <a:gd name="T7" fmla="*/ 8476 h 3987"/>
                <a:gd name="T8" fmla="+- 0 7650 7643"/>
                <a:gd name="T9" fmla="*/ T8 w 3432"/>
                <a:gd name="T10" fmla="+- 0 9551 8476"/>
                <a:gd name="T11" fmla="*/ 9551 h 3987"/>
                <a:gd name="T12" fmla="+- 0 7645 7643"/>
                <a:gd name="T13" fmla="*/ T12 w 3432"/>
                <a:gd name="T14" fmla="+- 0 9580 8476"/>
                <a:gd name="T15" fmla="*/ 9580 h 3987"/>
                <a:gd name="T16" fmla="+- 0 7643 7643"/>
                <a:gd name="T17" fmla="*/ T16 w 3432"/>
                <a:gd name="T18" fmla="+- 0 9609 8476"/>
                <a:gd name="T19" fmla="*/ 9609 h 3987"/>
                <a:gd name="T20" fmla="+- 0 7645 7643"/>
                <a:gd name="T21" fmla="*/ T20 w 3432"/>
                <a:gd name="T22" fmla="+- 0 9638 8476"/>
                <a:gd name="T23" fmla="*/ 9638 h 3987"/>
                <a:gd name="T24" fmla="+- 0 7651 7643"/>
                <a:gd name="T25" fmla="*/ T24 w 3432"/>
                <a:gd name="T26" fmla="+- 0 9667 8476"/>
                <a:gd name="T27" fmla="*/ 9667 h 3987"/>
                <a:gd name="T28" fmla="+- 0 7681 7643"/>
                <a:gd name="T29" fmla="*/ T28 w 3432"/>
                <a:gd name="T30" fmla="+- 0 9735 8476"/>
                <a:gd name="T31" fmla="*/ 9735 h 3987"/>
                <a:gd name="T32" fmla="+- 0 7729 7643"/>
                <a:gd name="T33" fmla="*/ T32 w 3432"/>
                <a:gd name="T34" fmla="+- 0 9788 8476"/>
                <a:gd name="T35" fmla="*/ 9788 h 3987"/>
                <a:gd name="T36" fmla="+- 0 7790 7643"/>
                <a:gd name="T37" fmla="*/ T36 w 3432"/>
                <a:gd name="T38" fmla="+- 0 9824 8476"/>
                <a:gd name="T39" fmla="*/ 9824 h 3987"/>
                <a:gd name="T40" fmla="+- 0 7860 7643"/>
                <a:gd name="T41" fmla="*/ T40 w 3432"/>
                <a:gd name="T42" fmla="+- 0 9841 8476"/>
                <a:gd name="T43" fmla="*/ 9841 h 3987"/>
                <a:gd name="T44" fmla="+- 0 7935 7643"/>
                <a:gd name="T45" fmla="*/ T44 w 3432"/>
                <a:gd name="T46" fmla="+- 0 9834 8476"/>
                <a:gd name="T47" fmla="*/ 9834 h 3987"/>
                <a:gd name="T48" fmla="+- 0 7945 7643"/>
                <a:gd name="T49" fmla="*/ T48 w 3432"/>
                <a:gd name="T50" fmla="+- 0 9831 8476"/>
                <a:gd name="T51" fmla="*/ 9831 h 3987"/>
                <a:gd name="T52" fmla="+- 0 8262 7643"/>
                <a:gd name="T53" fmla="*/ T52 w 3432"/>
                <a:gd name="T54" fmla="+- 0 8654 8476"/>
                <a:gd name="T55" fmla="*/ 8654 h 3987"/>
                <a:gd name="T56" fmla="+- 0 10013 7643"/>
                <a:gd name="T57" fmla="*/ T56 w 3432"/>
                <a:gd name="T58" fmla="+- 0 12087 8476"/>
                <a:gd name="T59" fmla="*/ 12087 h 3987"/>
                <a:gd name="T60" fmla="+- 0 9751 7643"/>
                <a:gd name="T61" fmla="*/ T60 w 3432"/>
                <a:gd name="T62" fmla="+- 0 12134 8476"/>
                <a:gd name="T63" fmla="*/ 12134 h 3987"/>
                <a:gd name="T64" fmla="+- 0 9695 7643"/>
                <a:gd name="T65" fmla="*/ T64 w 3432"/>
                <a:gd name="T66" fmla="+- 0 12225 8476"/>
                <a:gd name="T67" fmla="*/ 12225 h 3987"/>
                <a:gd name="T68" fmla="+- 0 9644 7643"/>
                <a:gd name="T69" fmla="*/ T68 w 3432"/>
                <a:gd name="T70" fmla="+- 0 12278 8476"/>
                <a:gd name="T71" fmla="*/ 12278 h 3987"/>
                <a:gd name="T72" fmla="+- 0 9569 7643"/>
                <a:gd name="T73" fmla="*/ T72 w 3432"/>
                <a:gd name="T74" fmla="+- 0 12317 8476"/>
                <a:gd name="T75" fmla="*/ 12317 h 3987"/>
                <a:gd name="T76" fmla="+- 0 9441 7643"/>
                <a:gd name="T77" fmla="*/ T76 w 3432"/>
                <a:gd name="T78" fmla="+- 0 12362 8476"/>
                <a:gd name="T79" fmla="*/ 12362 h 3987"/>
                <a:gd name="T80" fmla="+- 0 9386 7643"/>
                <a:gd name="T81" fmla="*/ T80 w 3432"/>
                <a:gd name="T82" fmla="+- 0 12399 8476"/>
                <a:gd name="T83" fmla="*/ 12399 h 3987"/>
                <a:gd name="T84" fmla="+- 0 9358 7643"/>
                <a:gd name="T85" fmla="*/ T84 w 3432"/>
                <a:gd name="T86" fmla="+- 0 12431 8476"/>
                <a:gd name="T87" fmla="*/ 12431 h 3987"/>
                <a:gd name="T88" fmla="+- 0 9347 7643"/>
                <a:gd name="T89" fmla="*/ T88 w 3432"/>
                <a:gd name="T90" fmla="+- 0 12454 8476"/>
                <a:gd name="T91" fmla="*/ 12454 h 3987"/>
                <a:gd name="T92" fmla="+- 0 9346 7643"/>
                <a:gd name="T93" fmla="*/ T92 w 3432"/>
                <a:gd name="T94" fmla="+- 0 12462 8476"/>
                <a:gd name="T95" fmla="*/ 12462 h 3987"/>
                <a:gd name="T96" fmla="+- 0 10013 7643"/>
                <a:gd name="T97" fmla="*/ T96 w 3432"/>
                <a:gd name="T98" fmla="+- 0 12462 8476"/>
                <a:gd name="T99" fmla="*/ 12462 h 3987"/>
                <a:gd name="T100" fmla="+- 0 10013 7643"/>
                <a:gd name="T101" fmla="*/ T100 w 3432"/>
                <a:gd name="T102" fmla="+- 0 12087 8476"/>
                <a:gd name="T103" fmla="*/ 12087 h 3987"/>
                <a:gd name="T104" fmla="+- 0 11074 7643"/>
                <a:gd name="T105" fmla="*/ T104 w 3432"/>
                <a:gd name="T106" fmla="+- 0 12330 8476"/>
                <a:gd name="T107" fmla="*/ 12330 h 3987"/>
                <a:gd name="T108" fmla="+- 0 11062 7643"/>
                <a:gd name="T109" fmla="*/ T108 w 3432"/>
                <a:gd name="T110" fmla="+- 0 12045 8476"/>
                <a:gd name="T111" fmla="*/ 12045 h 3987"/>
                <a:gd name="T112" fmla="+- 0 11006 7643"/>
                <a:gd name="T113" fmla="*/ T112 w 3432"/>
                <a:gd name="T114" fmla="+- 0 11909 8476"/>
                <a:gd name="T115" fmla="*/ 11909 h 3987"/>
                <a:gd name="T116" fmla="+- 0 10974 7643"/>
                <a:gd name="T117" fmla="*/ T116 w 3432"/>
                <a:gd name="T118" fmla="+- 0 11888 8476"/>
                <a:gd name="T119" fmla="*/ 11888 h 3987"/>
                <a:gd name="T120" fmla="+- 0 10904 7643"/>
                <a:gd name="T121" fmla="*/ T120 w 3432"/>
                <a:gd name="T122" fmla="+- 0 11855 8476"/>
                <a:gd name="T123" fmla="*/ 11855 h 3987"/>
                <a:gd name="T124" fmla="+- 0 10828 7643"/>
                <a:gd name="T125" fmla="*/ T124 w 3432"/>
                <a:gd name="T126" fmla="+- 0 11860 8476"/>
                <a:gd name="T127" fmla="*/ 11860 h 3987"/>
                <a:gd name="T128" fmla="+- 0 10781 7643"/>
                <a:gd name="T129" fmla="*/ T128 w 3432"/>
                <a:gd name="T130" fmla="+- 0 11949 8476"/>
                <a:gd name="T131" fmla="*/ 11949 h 3987"/>
                <a:gd name="T132" fmla="+- 0 10760 7643"/>
                <a:gd name="T133" fmla="*/ T132 w 3432"/>
                <a:gd name="T134" fmla="+- 0 12034 8476"/>
                <a:gd name="T135" fmla="*/ 12034 h 3987"/>
                <a:gd name="T136" fmla="+- 0 10726 7643"/>
                <a:gd name="T137" fmla="*/ T136 w 3432"/>
                <a:gd name="T138" fmla="+- 0 12104 8476"/>
                <a:gd name="T139" fmla="*/ 12104 h 3987"/>
                <a:gd name="T140" fmla="+- 0 10687 7643"/>
                <a:gd name="T141" fmla="*/ T140 w 3432"/>
                <a:gd name="T142" fmla="+- 0 12160 8476"/>
                <a:gd name="T143" fmla="*/ 12160 h 3987"/>
                <a:gd name="T144" fmla="+- 0 10648 7643"/>
                <a:gd name="T145" fmla="*/ T144 w 3432"/>
                <a:gd name="T146" fmla="+- 0 12202 8476"/>
                <a:gd name="T147" fmla="*/ 12202 h 3987"/>
                <a:gd name="T148" fmla="+- 0 10620 7643"/>
                <a:gd name="T149" fmla="*/ T148 w 3432"/>
                <a:gd name="T150" fmla="+- 0 12231 8476"/>
                <a:gd name="T151" fmla="*/ 12231 h 3987"/>
                <a:gd name="T152" fmla="+- 0 10595 7643"/>
                <a:gd name="T153" fmla="*/ T152 w 3432"/>
                <a:gd name="T154" fmla="+- 0 12262 8476"/>
                <a:gd name="T155" fmla="*/ 12262 h 3987"/>
                <a:gd name="T156" fmla="+- 0 10572 7643"/>
                <a:gd name="T157" fmla="*/ T156 w 3432"/>
                <a:gd name="T158" fmla="+- 0 12295 8476"/>
                <a:gd name="T159" fmla="*/ 12295 h 3987"/>
                <a:gd name="T160" fmla="+- 0 10553 7643"/>
                <a:gd name="T161" fmla="*/ T160 w 3432"/>
                <a:gd name="T162" fmla="+- 0 12330 8476"/>
                <a:gd name="T163" fmla="*/ 12330 h 3987"/>
                <a:gd name="T164" fmla="+- 0 11074 7643"/>
                <a:gd name="T165" fmla="*/ T164 w 3432"/>
                <a:gd name="T166" fmla="+- 0 12330 8476"/>
                <a:gd name="T167" fmla="*/ 12330 h 39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3432" h="3987">
                  <a:moveTo>
                    <a:pt x="619" y="178"/>
                  </a:moveTo>
                  <a:lnTo>
                    <a:pt x="272" y="0"/>
                  </a:lnTo>
                  <a:lnTo>
                    <a:pt x="7" y="1075"/>
                  </a:lnTo>
                  <a:lnTo>
                    <a:pt x="2" y="1104"/>
                  </a:lnTo>
                  <a:lnTo>
                    <a:pt x="0" y="1133"/>
                  </a:lnTo>
                  <a:lnTo>
                    <a:pt x="2" y="1162"/>
                  </a:lnTo>
                  <a:lnTo>
                    <a:pt x="8" y="1191"/>
                  </a:lnTo>
                  <a:lnTo>
                    <a:pt x="38" y="1259"/>
                  </a:lnTo>
                  <a:lnTo>
                    <a:pt x="86" y="1312"/>
                  </a:lnTo>
                  <a:lnTo>
                    <a:pt x="147" y="1348"/>
                  </a:lnTo>
                  <a:lnTo>
                    <a:pt x="217" y="1365"/>
                  </a:lnTo>
                  <a:lnTo>
                    <a:pt x="292" y="1358"/>
                  </a:lnTo>
                  <a:lnTo>
                    <a:pt x="302" y="1355"/>
                  </a:lnTo>
                  <a:lnTo>
                    <a:pt x="619" y="178"/>
                  </a:lnTo>
                  <a:moveTo>
                    <a:pt x="2370" y="3611"/>
                  </a:moveTo>
                  <a:lnTo>
                    <a:pt x="2108" y="3658"/>
                  </a:lnTo>
                  <a:lnTo>
                    <a:pt x="2052" y="3749"/>
                  </a:lnTo>
                  <a:lnTo>
                    <a:pt x="2001" y="3802"/>
                  </a:lnTo>
                  <a:lnTo>
                    <a:pt x="1926" y="3841"/>
                  </a:lnTo>
                  <a:lnTo>
                    <a:pt x="1798" y="3886"/>
                  </a:lnTo>
                  <a:lnTo>
                    <a:pt x="1743" y="3923"/>
                  </a:lnTo>
                  <a:lnTo>
                    <a:pt x="1715" y="3955"/>
                  </a:lnTo>
                  <a:lnTo>
                    <a:pt x="1704" y="3978"/>
                  </a:lnTo>
                  <a:lnTo>
                    <a:pt x="1703" y="3986"/>
                  </a:lnTo>
                  <a:lnTo>
                    <a:pt x="2370" y="3986"/>
                  </a:lnTo>
                  <a:lnTo>
                    <a:pt x="2370" y="3611"/>
                  </a:lnTo>
                  <a:moveTo>
                    <a:pt x="3431" y="3854"/>
                  </a:moveTo>
                  <a:lnTo>
                    <a:pt x="3419" y="3569"/>
                  </a:lnTo>
                  <a:lnTo>
                    <a:pt x="3363" y="3433"/>
                  </a:lnTo>
                  <a:lnTo>
                    <a:pt x="3331" y="3412"/>
                  </a:lnTo>
                  <a:lnTo>
                    <a:pt x="3261" y="3379"/>
                  </a:lnTo>
                  <a:lnTo>
                    <a:pt x="3185" y="3384"/>
                  </a:lnTo>
                  <a:lnTo>
                    <a:pt x="3138" y="3473"/>
                  </a:lnTo>
                  <a:lnTo>
                    <a:pt x="3117" y="3558"/>
                  </a:lnTo>
                  <a:lnTo>
                    <a:pt x="3083" y="3628"/>
                  </a:lnTo>
                  <a:lnTo>
                    <a:pt x="3044" y="3684"/>
                  </a:lnTo>
                  <a:lnTo>
                    <a:pt x="3005" y="3726"/>
                  </a:lnTo>
                  <a:lnTo>
                    <a:pt x="2977" y="3755"/>
                  </a:lnTo>
                  <a:lnTo>
                    <a:pt x="2952" y="3786"/>
                  </a:lnTo>
                  <a:lnTo>
                    <a:pt x="2929" y="3819"/>
                  </a:lnTo>
                  <a:lnTo>
                    <a:pt x="2910" y="3854"/>
                  </a:lnTo>
                  <a:lnTo>
                    <a:pt x="3431" y="3854"/>
                  </a:lnTo>
                </a:path>
              </a:pathLst>
            </a:custGeom>
            <a:solidFill>
              <a:srgbClr val="088B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pic>
          <p:nvPicPr>
            <p:cNvPr id="42" name="Picture 41">
              <a:extLst>
                <a:ext uri="{FF2B5EF4-FFF2-40B4-BE49-F238E27FC236}">
                  <a16:creationId xmlns:a16="http://schemas.microsoft.com/office/drawing/2014/main" id="{A54DFF9E-06CD-F1C1-E446-B6C8F0C6874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964" y="7318"/>
              <a:ext cx="370"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416">
              <a:extLst>
                <a:ext uri="{FF2B5EF4-FFF2-40B4-BE49-F238E27FC236}">
                  <a16:creationId xmlns:a16="http://schemas.microsoft.com/office/drawing/2014/main" id="{6A2CE893-9022-83C9-FCD5-20FCFB95D999}"/>
                </a:ext>
              </a:extLst>
            </p:cNvPr>
            <p:cNvSpPr>
              <a:spLocks/>
            </p:cNvSpPr>
            <p:nvPr userDrawn="1"/>
          </p:nvSpPr>
          <p:spPr bwMode="auto">
            <a:xfrm>
              <a:off x="10039" y="7477"/>
              <a:ext cx="329" cy="549"/>
            </a:xfrm>
            <a:custGeom>
              <a:avLst/>
              <a:gdLst>
                <a:gd name="T0" fmla="+- 0 10367 10039"/>
                <a:gd name="T1" fmla="*/ T0 w 329"/>
                <a:gd name="T2" fmla="+- 0 7477 7477"/>
                <a:gd name="T3" fmla="*/ 7477 h 549"/>
                <a:gd name="T4" fmla="+- 0 10048 10039"/>
                <a:gd name="T5" fmla="*/ T4 w 329"/>
                <a:gd name="T6" fmla="+- 0 7491 7477"/>
                <a:gd name="T7" fmla="*/ 7491 h 549"/>
                <a:gd name="T8" fmla="+- 0 10039 10039"/>
                <a:gd name="T9" fmla="*/ T8 w 329"/>
                <a:gd name="T10" fmla="+- 0 7717 7477"/>
                <a:gd name="T11" fmla="*/ 7717 h 549"/>
                <a:gd name="T12" fmla="+- 0 10039 10039"/>
                <a:gd name="T13" fmla="*/ T12 w 329"/>
                <a:gd name="T14" fmla="+- 0 7840 7477"/>
                <a:gd name="T15" fmla="*/ 7840 h 549"/>
                <a:gd name="T16" fmla="+- 0 10050 10039"/>
                <a:gd name="T17" fmla="*/ T16 w 329"/>
                <a:gd name="T18" fmla="+- 0 7903 7477"/>
                <a:gd name="T19" fmla="*/ 7903 h 549"/>
                <a:gd name="T20" fmla="+- 0 10123 10039"/>
                <a:gd name="T21" fmla="*/ T20 w 329"/>
                <a:gd name="T22" fmla="+- 0 7990 7477"/>
                <a:gd name="T23" fmla="*/ 7990 h 549"/>
                <a:gd name="T24" fmla="+- 0 10191 10039"/>
                <a:gd name="T25" fmla="*/ T24 w 329"/>
                <a:gd name="T26" fmla="+- 0 8013 7477"/>
                <a:gd name="T27" fmla="*/ 8013 h 549"/>
                <a:gd name="T28" fmla="+- 0 10251 10039"/>
                <a:gd name="T29" fmla="*/ T28 w 329"/>
                <a:gd name="T30" fmla="+- 0 8024 7477"/>
                <a:gd name="T31" fmla="*/ 8024 h 549"/>
                <a:gd name="T32" fmla="+- 0 10277 10039"/>
                <a:gd name="T33" fmla="*/ T32 w 329"/>
                <a:gd name="T34" fmla="+- 0 8026 7477"/>
                <a:gd name="T35" fmla="*/ 8026 h 549"/>
                <a:gd name="T36" fmla="+- 0 10367 10039"/>
                <a:gd name="T37" fmla="*/ T36 w 329"/>
                <a:gd name="T38" fmla="+- 0 7477 7477"/>
                <a:gd name="T39" fmla="*/ 7477 h 5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329" h="549">
                  <a:moveTo>
                    <a:pt x="328" y="0"/>
                  </a:moveTo>
                  <a:lnTo>
                    <a:pt x="9" y="14"/>
                  </a:lnTo>
                  <a:lnTo>
                    <a:pt x="0" y="240"/>
                  </a:lnTo>
                  <a:lnTo>
                    <a:pt x="0" y="363"/>
                  </a:lnTo>
                  <a:lnTo>
                    <a:pt x="11" y="426"/>
                  </a:lnTo>
                  <a:lnTo>
                    <a:pt x="84" y="513"/>
                  </a:lnTo>
                  <a:lnTo>
                    <a:pt x="152" y="536"/>
                  </a:lnTo>
                  <a:lnTo>
                    <a:pt x="212" y="547"/>
                  </a:lnTo>
                  <a:lnTo>
                    <a:pt x="238" y="549"/>
                  </a:lnTo>
                  <a:lnTo>
                    <a:pt x="328" y="0"/>
                  </a:lnTo>
                  <a:close/>
                </a:path>
              </a:pathLst>
            </a:custGeom>
            <a:solidFill>
              <a:srgbClr val="EECD8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4" name="AutoShape 415">
              <a:extLst>
                <a:ext uri="{FF2B5EF4-FFF2-40B4-BE49-F238E27FC236}">
                  <a16:creationId xmlns:a16="http://schemas.microsoft.com/office/drawing/2014/main" id="{034663DB-E737-8343-7716-170CE90A0255}"/>
                </a:ext>
              </a:extLst>
            </p:cNvPr>
            <p:cNvSpPr>
              <a:spLocks/>
            </p:cNvSpPr>
            <p:nvPr userDrawn="1"/>
          </p:nvSpPr>
          <p:spPr bwMode="auto">
            <a:xfrm>
              <a:off x="10011" y="7258"/>
              <a:ext cx="793" cy="1107"/>
            </a:xfrm>
            <a:custGeom>
              <a:avLst/>
              <a:gdLst>
                <a:gd name="T0" fmla="+- 0 10765 10012"/>
                <a:gd name="T1" fmla="*/ T0 w 793"/>
                <a:gd name="T2" fmla="+- 0 7654 7259"/>
                <a:gd name="T3" fmla="*/ 7654 h 1107"/>
                <a:gd name="T4" fmla="+- 0 10181 10012"/>
                <a:gd name="T5" fmla="*/ T4 w 793"/>
                <a:gd name="T6" fmla="+- 0 7654 7259"/>
                <a:gd name="T7" fmla="*/ 7654 h 1107"/>
                <a:gd name="T8" fmla="+- 0 10200 10012"/>
                <a:gd name="T9" fmla="*/ T8 w 793"/>
                <a:gd name="T10" fmla="+- 0 7660 7259"/>
                <a:gd name="T11" fmla="*/ 7660 h 1107"/>
                <a:gd name="T12" fmla="+- 0 10215 10012"/>
                <a:gd name="T13" fmla="*/ T12 w 793"/>
                <a:gd name="T14" fmla="+- 0 7680 7259"/>
                <a:gd name="T15" fmla="*/ 7680 h 1107"/>
                <a:gd name="T16" fmla="+- 0 10220 10012"/>
                <a:gd name="T17" fmla="*/ T16 w 793"/>
                <a:gd name="T18" fmla="+- 0 7698 7259"/>
                <a:gd name="T19" fmla="*/ 7698 h 1107"/>
                <a:gd name="T20" fmla="+- 0 10217 10012"/>
                <a:gd name="T21" fmla="*/ T20 w 793"/>
                <a:gd name="T22" fmla="+- 0 7727 7259"/>
                <a:gd name="T23" fmla="*/ 7727 h 1107"/>
                <a:gd name="T24" fmla="+- 0 10206 10012"/>
                <a:gd name="T25" fmla="*/ T24 w 793"/>
                <a:gd name="T26" fmla="+- 0 7778 7259"/>
                <a:gd name="T27" fmla="*/ 7778 h 1107"/>
                <a:gd name="T28" fmla="+- 0 10204 10012"/>
                <a:gd name="T29" fmla="*/ T28 w 793"/>
                <a:gd name="T30" fmla="+- 0 7834 7259"/>
                <a:gd name="T31" fmla="*/ 7834 h 1107"/>
                <a:gd name="T32" fmla="+- 0 10193 10012"/>
                <a:gd name="T33" fmla="*/ T32 w 793"/>
                <a:gd name="T34" fmla="+- 0 7889 7259"/>
                <a:gd name="T35" fmla="*/ 7889 h 1107"/>
                <a:gd name="T36" fmla="+- 0 10172 10012"/>
                <a:gd name="T37" fmla="*/ T36 w 793"/>
                <a:gd name="T38" fmla="+- 0 7940 7259"/>
                <a:gd name="T39" fmla="*/ 7940 h 1107"/>
                <a:gd name="T40" fmla="+- 0 10142 10012"/>
                <a:gd name="T41" fmla="*/ T40 w 793"/>
                <a:gd name="T42" fmla="+- 0 7988 7259"/>
                <a:gd name="T43" fmla="*/ 7988 h 1107"/>
                <a:gd name="T44" fmla="+- 0 10097 10012"/>
                <a:gd name="T45" fmla="*/ T44 w 793"/>
                <a:gd name="T46" fmla="+- 0 8049 7259"/>
                <a:gd name="T47" fmla="*/ 8049 h 1107"/>
                <a:gd name="T48" fmla="+- 0 10057 10012"/>
                <a:gd name="T49" fmla="*/ T48 w 793"/>
                <a:gd name="T50" fmla="+- 0 8114 7259"/>
                <a:gd name="T51" fmla="*/ 8114 h 1107"/>
                <a:gd name="T52" fmla="+- 0 10027 10012"/>
                <a:gd name="T53" fmla="*/ T52 w 793"/>
                <a:gd name="T54" fmla="+- 0 8178 7259"/>
                <a:gd name="T55" fmla="*/ 8178 h 1107"/>
                <a:gd name="T56" fmla="+- 0 10017 10012"/>
                <a:gd name="T57" fmla="*/ T56 w 793"/>
                <a:gd name="T58" fmla="+- 0 8233 7259"/>
                <a:gd name="T59" fmla="*/ 8233 h 1107"/>
                <a:gd name="T60" fmla="+- 0 10021 10012"/>
                <a:gd name="T61" fmla="*/ T60 w 793"/>
                <a:gd name="T62" fmla="+- 0 8296 7259"/>
                <a:gd name="T63" fmla="*/ 8296 h 1107"/>
                <a:gd name="T64" fmla="+- 0 10031 10012"/>
                <a:gd name="T65" fmla="*/ T64 w 793"/>
                <a:gd name="T66" fmla="+- 0 8331 7259"/>
                <a:gd name="T67" fmla="*/ 8331 h 1107"/>
                <a:gd name="T68" fmla="+- 0 10056 10012"/>
                <a:gd name="T69" fmla="*/ T68 w 793"/>
                <a:gd name="T70" fmla="+- 0 8350 7259"/>
                <a:gd name="T71" fmla="*/ 8350 h 1107"/>
                <a:gd name="T72" fmla="+- 0 10104 10012"/>
                <a:gd name="T73" fmla="*/ T72 w 793"/>
                <a:gd name="T74" fmla="+- 0 8366 7259"/>
                <a:gd name="T75" fmla="*/ 8366 h 1107"/>
                <a:gd name="T76" fmla="+- 0 10690 10012"/>
                <a:gd name="T77" fmla="*/ T76 w 793"/>
                <a:gd name="T78" fmla="+- 0 8081 7259"/>
                <a:gd name="T79" fmla="*/ 8081 h 1107"/>
                <a:gd name="T80" fmla="+- 0 10704 10012"/>
                <a:gd name="T81" fmla="*/ T80 w 793"/>
                <a:gd name="T82" fmla="+- 0 8072 7259"/>
                <a:gd name="T83" fmla="*/ 8072 h 1107"/>
                <a:gd name="T84" fmla="+- 0 10737 10012"/>
                <a:gd name="T85" fmla="*/ T84 w 793"/>
                <a:gd name="T86" fmla="+- 0 8038 7259"/>
                <a:gd name="T87" fmla="*/ 8038 h 1107"/>
                <a:gd name="T88" fmla="+- 0 10775 10012"/>
                <a:gd name="T89" fmla="*/ T88 w 793"/>
                <a:gd name="T90" fmla="+- 0 7974 7259"/>
                <a:gd name="T91" fmla="*/ 7974 h 1107"/>
                <a:gd name="T92" fmla="+- 0 10804 10012"/>
                <a:gd name="T93" fmla="*/ T92 w 793"/>
                <a:gd name="T94" fmla="+- 0 7873 7259"/>
                <a:gd name="T95" fmla="*/ 7873 h 1107"/>
                <a:gd name="T96" fmla="+- 0 10805 10012"/>
                <a:gd name="T97" fmla="*/ T96 w 793"/>
                <a:gd name="T98" fmla="+- 0 7805 7259"/>
                <a:gd name="T99" fmla="*/ 7805 h 1107"/>
                <a:gd name="T100" fmla="+- 0 10790 10012"/>
                <a:gd name="T101" fmla="*/ T100 w 793"/>
                <a:gd name="T102" fmla="+- 0 7729 7259"/>
                <a:gd name="T103" fmla="*/ 7729 h 1107"/>
                <a:gd name="T104" fmla="+- 0 10765 10012"/>
                <a:gd name="T105" fmla="*/ T104 w 793"/>
                <a:gd name="T106" fmla="+- 0 7654 7259"/>
                <a:gd name="T107" fmla="*/ 7654 h 1107"/>
                <a:gd name="T108" fmla="+- 0 10685 10012"/>
                <a:gd name="T109" fmla="*/ T108 w 793"/>
                <a:gd name="T110" fmla="+- 0 7496 7259"/>
                <a:gd name="T111" fmla="*/ 7496 h 1107"/>
                <a:gd name="T112" fmla="+- 0 10107 10012"/>
                <a:gd name="T113" fmla="*/ T112 w 793"/>
                <a:gd name="T114" fmla="+- 0 7496 7259"/>
                <a:gd name="T115" fmla="*/ 7496 h 1107"/>
                <a:gd name="T116" fmla="+- 0 10107 10012"/>
                <a:gd name="T117" fmla="*/ T116 w 793"/>
                <a:gd name="T118" fmla="+- 0 7509 7259"/>
                <a:gd name="T119" fmla="*/ 7509 h 1107"/>
                <a:gd name="T120" fmla="+- 0 10107 10012"/>
                <a:gd name="T121" fmla="*/ T120 w 793"/>
                <a:gd name="T122" fmla="+- 0 7540 7259"/>
                <a:gd name="T123" fmla="*/ 7540 h 1107"/>
                <a:gd name="T124" fmla="+- 0 10109 10012"/>
                <a:gd name="T125" fmla="*/ T124 w 793"/>
                <a:gd name="T126" fmla="+- 0 7578 7259"/>
                <a:gd name="T127" fmla="*/ 7578 h 1107"/>
                <a:gd name="T128" fmla="+- 0 10114 10012"/>
                <a:gd name="T129" fmla="*/ T128 w 793"/>
                <a:gd name="T130" fmla="+- 0 7614 7259"/>
                <a:gd name="T131" fmla="*/ 7614 h 1107"/>
                <a:gd name="T132" fmla="+- 0 10120 10012"/>
                <a:gd name="T133" fmla="*/ T132 w 793"/>
                <a:gd name="T134" fmla="+- 0 7638 7259"/>
                <a:gd name="T135" fmla="*/ 7638 h 1107"/>
                <a:gd name="T136" fmla="+- 0 10126 10012"/>
                <a:gd name="T137" fmla="*/ T136 w 793"/>
                <a:gd name="T138" fmla="+- 0 7655 7259"/>
                <a:gd name="T139" fmla="*/ 7655 h 1107"/>
                <a:gd name="T140" fmla="+- 0 10135 10012"/>
                <a:gd name="T141" fmla="*/ T140 w 793"/>
                <a:gd name="T142" fmla="+- 0 7675 7259"/>
                <a:gd name="T143" fmla="*/ 7675 h 1107"/>
                <a:gd name="T144" fmla="+- 0 10149 10012"/>
                <a:gd name="T145" fmla="*/ T144 w 793"/>
                <a:gd name="T146" fmla="+- 0 7705 7259"/>
                <a:gd name="T147" fmla="*/ 7705 h 1107"/>
                <a:gd name="T148" fmla="+- 0 10154 10012"/>
                <a:gd name="T149" fmla="*/ T148 w 793"/>
                <a:gd name="T150" fmla="+- 0 7693 7259"/>
                <a:gd name="T151" fmla="*/ 7693 h 1107"/>
                <a:gd name="T152" fmla="+- 0 10165 10012"/>
                <a:gd name="T153" fmla="*/ T152 w 793"/>
                <a:gd name="T154" fmla="+- 0 7671 7259"/>
                <a:gd name="T155" fmla="*/ 7671 h 1107"/>
                <a:gd name="T156" fmla="+- 0 10181 10012"/>
                <a:gd name="T157" fmla="*/ T156 w 793"/>
                <a:gd name="T158" fmla="+- 0 7654 7259"/>
                <a:gd name="T159" fmla="*/ 7654 h 1107"/>
                <a:gd name="T160" fmla="+- 0 10765 10012"/>
                <a:gd name="T161" fmla="*/ T160 w 793"/>
                <a:gd name="T162" fmla="+- 0 7654 7259"/>
                <a:gd name="T163" fmla="*/ 7654 h 1107"/>
                <a:gd name="T164" fmla="+- 0 10763 10012"/>
                <a:gd name="T165" fmla="*/ T164 w 793"/>
                <a:gd name="T166" fmla="+- 0 7647 7259"/>
                <a:gd name="T167" fmla="*/ 7647 h 1107"/>
                <a:gd name="T168" fmla="+- 0 10725 10012"/>
                <a:gd name="T169" fmla="*/ T168 w 793"/>
                <a:gd name="T170" fmla="+- 0 7564 7259"/>
                <a:gd name="T171" fmla="*/ 7564 h 1107"/>
                <a:gd name="T172" fmla="+- 0 10685 10012"/>
                <a:gd name="T173" fmla="*/ T172 w 793"/>
                <a:gd name="T174" fmla="+- 0 7496 7259"/>
                <a:gd name="T175" fmla="*/ 7496 h 1107"/>
                <a:gd name="T176" fmla="+- 0 10376 10012"/>
                <a:gd name="T177" fmla="*/ T176 w 793"/>
                <a:gd name="T178" fmla="+- 0 7259 7259"/>
                <a:gd name="T179" fmla="*/ 7259 h 1107"/>
                <a:gd name="T180" fmla="+- 0 10297 10012"/>
                <a:gd name="T181" fmla="*/ T180 w 793"/>
                <a:gd name="T182" fmla="+- 0 7277 7259"/>
                <a:gd name="T183" fmla="*/ 7277 h 1107"/>
                <a:gd name="T184" fmla="+- 0 10168 10012"/>
                <a:gd name="T185" fmla="*/ T184 w 793"/>
                <a:gd name="T186" fmla="+- 0 7328 7259"/>
                <a:gd name="T187" fmla="*/ 7328 h 1107"/>
                <a:gd name="T188" fmla="+- 0 10012 10012"/>
                <a:gd name="T189" fmla="*/ T188 w 793"/>
                <a:gd name="T190" fmla="+- 0 7489 7259"/>
                <a:gd name="T191" fmla="*/ 7489 h 1107"/>
                <a:gd name="T192" fmla="+- 0 10029 10012"/>
                <a:gd name="T193" fmla="*/ T192 w 793"/>
                <a:gd name="T194" fmla="+- 0 7598 7259"/>
                <a:gd name="T195" fmla="*/ 7598 h 1107"/>
                <a:gd name="T196" fmla="+- 0 10107 10012"/>
                <a:gd name="T197" fmla="*/ T196 w 793"/>
                <a:gd name="T198" fmla="+- 0 7496 7259"/>
                <a:gd name="T199" fmla="*/ 7496 h 1107"/>
                <a:gd name="T200" fmla="+- 0 10685 10012"/>
                <a:gd name="T201" fmla="*/ T200 w 793"/>
                <a:gd name="T202" fmla="+- 0 7496 7259"/>
                <a:gd name="T203" fmla="*/ 7496 h 1107"/>
                <a:gd name="T204" fmla="+- 0 10680 10012"/>
                <a:gd name="T205" fmla="*/ T204 w 793"/>
                <a:gd name="T206" fmla="+- 0 7486 7259"/>
                <a:gd name="T207" fmla="*/ 7486 h 1107"/>
                <a:gd name="T208" fmla="+- 0 10629 10012"/>
                <a:gd name="T209" fmla="*/ T208 w 793"/>
                <a:gd name="T210" fmla="+- 0 7416 7259"/>
                <a:gd name="T211" fmla="*/ 7416 h 1107"/>
                <a:gd name="T212" fmla="+- 0 10576 10012"/>
                <a:gd name="T213" fmla="*/ T212 w 793"/>
                <a:gd name="T214" fmla="+- 0 7358 7259"/>
                <a:gd name="T215" fmla="*/ 7358 h 1107"/>
                <a:gd name="T216" fmla="+- 0 10524 10012"/>
                <a:gd name="T217" fmla="*/ T216 w 793"/>
                <a:gd name="T218" fmla="+- 0 7318 7259"/>
                <a:gd name="T219" fmla="*/ 7318 h 1107"/>
                <a:gd name="T220" fmla="+- 0 10441 10012"/>
                <a:gd name="T221" fmla="*/ T220 w 793"/>
                <a:gd name="T222" fmla="+- 0 7273 7259"/>
                <a:gd name="T223" fmla="*/ 7273 h 1107"/>
                <a:gd name="T224" fmla="+- 0 10376 10012"/>
                <a:gd name="T225" fmla="*/ T224 w 793"/>
                <a:gd name="T226" fmla="+- 0 7259 7259"/>
                <a:gd name="T227" fmla="*/ 7259 h 110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793" h="1107">
                  <a:moveTo>
                    <a:pt x="753" y="395"/>
                  </a:moveTo>
                  <a:lnTo>
                    <a:pt x="169" y="395"/>
                  </a:lnTo>
                  <a:lnTo>
                    <a:pt x="188" y="401"/>
                  </a:lnTo>
                  <a:lnTo>
                    <a:pt x="203" y="421"/>
                  </a:lnTo>
                  <a:lnTo>
                    <a:pt x="208" y="439"/>
                  </a:lnTo>
                  <a:lnTo>
                    <a:pt x="205" y="468"/>
                  </a:lnTo>
                  <a:lnTo>
                    <a:pt x="194" y="519"/>
                  </a:lnTo>
                  <a:lnTo>
                    <a:pt x="192" y="575"/>
                  </a:lnTo>
                  <a:lnTo>
                    <a:pt x="181" y="630"/>
                  </a:lnTo>
                  <a:lnTo>
                    <a:pt x="160" y="681"/>
                  </a:lnTo>
                  <a:lnTo>
                    <a:pt x="130" y="729"/>
                  </a:lnTo>
                  <a:lnTo>
                    <a:pt x="85" y="790"/>
                  </a:lnTo>
                  <a:lnTo>
                    <a:pt x="45" y="855"/>
                  </a:lnTo>
                  <a:lnTo>
                    <a:pt x="15" y="919"/>
                  </a:lnTo>
                  <a:lnTo>
                    <a:pt x="5" y="974"/>
                  </a:lnTo>
                  <a:lnTo>
                    <a:pt x="9" y="1037"/>
                  </a:lnTo>
                  <a:lnTo>
                    <a:pt x="19" y="1072"/>
                  </a:lnTo>
                  <a:lnTo>
                    <a:pt x="44" y="1091"/>
                  </a:lnTo>
                  <a:lnTo>
                    <a:pt x="92" y="1107"/>
                  </a:lnTo>
                  <a:lnTo>
                    <a:pt x="678" y="822"/>
                  </a:lnTo>
                  <a:lnTo>
                    <a:pt x="692" y="813"/>
                  </a:lnTo>
                  <a:lnTo>
                    <a:pt x="725" y="779"/>
                  </a:lnTo>
                  <a:lnTo>
                    <a:pt x="763" y="715"/>
                  </a:lnTo>
                  <a:lnTo>
                    <a:pt x="792" y="614"/>
                  </a:lnTo>
                  <a:lnTo>
                    <a:pt x="793" y="546"/>
                  </a:lnTo>
                  <a:lnTo>
                    <a:pt x="778" y="470"/>
                  </a:lnTo>
                  <a:lnTo>
                    <a:pt x="753" y="395"/>
                  </a:lnTo>
                  <a:close/>
                  <a:moveTo>
                    <a:pt x="673" y="237"/>
                  </a:moveTo>
                  <a:lnTo>
                    <a:pt x="95" y="237"/>
                  </a:lnTo>
                  <a:lnTo>
                    <a:pt x="95" y="250"/>
                  </a:lnTo>
                  <a:lnTo>
                    <a:pt x="95" y="281"/>
                  </a:lnTo>
                  <a:lnTo>
                    <a:pt x="97" y="319"/>
                  </a:lnTo>
                  <a:lnTo>
                    <a:pt x="102" y="355"/>
                  </a:lnTo>
                  <a:lnTo>
                    <a:pt x="108" y="379"/>
                  </a:lnTo>
                  <a:lnTo>
                    <a:pt x="114" y="396"/>
                  </a:lnTo>
                  <a:lnTo>
                    <a:pt x="123" y="416"/>
                  </a:lnTo>
                  <a:lnTo>
                    <a:pt x="137" y="446"/>
                  </a:lnTo>
                  <a:lnTo>
                    <a:pt x="142" y="434"/>
                  </a:lnTo>
                  <a:lnTo>
                    <a:pt x="153" y="412"/>
                  </a:lnTo>
                  <a:lnTo>
                    <a:pt x="169" y="395"/>
                  </a:lnTo>
                  <a:lnTo>
                    <a:pt x="753" y="395"/>
                  </a:lnTo>
                  <a:lnTo>
                    <a:pt x="751" y="388"/>
                  </a:lnTo>
                  <a:lnTo>
                    <a:pt x="713" y="305"/>
                  </a:lnTo>
                  <a:lnTo>
                    <a:pt x="673" y="237"/>
                  </a:lnTo>
                  <a:close/>
                  <a:moveTo>
                    <a:pt x="364" y="0"/>
                  </a:moveTo>
                  <a:lnTo>
                    <a:pt x="285" y="18"/>
                  </a:lnTo>
                  <a:lnTo>
                    <a:pt x="156" y="69"/>
                  </a:lnTo>
                  <a:lnTo>
                    <a:pt x="0" y="230"/>
                  </a:lnTo>
                  <a:lnTo>
                    <a:pt x="17" y="339"/>
                  </a:lnTo>
                  <a:lnTo>
                    <a:pt x="95" y="237"/>
                  </a:lnTo>
                  <a:lnTo>
                    <a:pt x="673" y="237"/>
                  </a:lnTo>
                  <a:lnTo>
                    <a:pt x="668" y="227"/>
                  </a:lnTo>
                  <a:lnTo>
                    <a:pt x="617" y="157"/>
                  </a:lnTo>
                  <a:lnTo>
                    <a:pt x="564" y="99"/>
                  </a:lnTo>
                  <a:lnTo>
                    <a:pt x="512" y="59"/>
                  </a:lnTo>
                  <a:lnTo>
                    <a:pt x="429" y="14"/>
                  </a:lnTo>
                  <a:lnTo>
                    <a:pt x="364" y="0"/>
                  </a:lnTo>
                  <a:close/>
                </a:path>
              </a:pathLst>
            </a:custGeom>
            <a:solidFill>
              <a:srgbClr val="DC86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5" name="Freeform 414">
              <a:extLst>
                <a:ext uri="{FF2B5EF4-FFF2-40B4-BE49-F238E27FC236}">
                  <a16:creationId xmlns:a16="http://schemas.microsoft.com/office/drawing/2014/main" id="{FA19DDFC-D305-9AE4-B984-F23482702968}"/>
                </a:ext>
              </a:extLst>
            </p:cNvPr>
            <p:cNvSpPr>
              <a:spLocks/>
            </p:cNvSpPr>
            <p:nvPr userDrawn="1"/>
          </p:nvSpPr>
          <p:spPr bwMode="auto">
            <a:xfrm>
              <a:off x="10099" y="7705"/>
              <a:ext cx="645" cy="597"/>
            </a:xfrm>
            <a:custGeom>
              <a:avLst/>
              <a:gdLst>
                <a:gd name="T0" fmla="+- 0 10686 10099"/>
                <a:gd name="T1" fmla="*/ T0 w 645"/>
                <a:gd name="T2" fmla="+- 0 7705 7705"/>
                <a:gd name="T3" fmla="*/ 7705 h 597"/>
                <a:gd name="T4" fmla="+- 0 10491 10099"/>
                <a:gd name="T5" fmla="*/ T4 w 645"/>
                <a:gd name="T6" fmla="+- 0 7848 7705"/>
                <a:gd name="T7" fmla="*/ 7848 h 597"/>
                <a:gd name="T8" fmla="+- 0 10099 10099"/>
                <a:gd name="T9" fmla="*/ T8 w 645"/>
                <a:gd name="T10" fmla="+- 0 8219 7705"/>
                <a:gd name="T11" fmla="*/ 8219 h 597"/>
                <a:gd name="T12" fmla="+- 0 10188 10099"/>
                <a:gd name="T13" fmla="*/ T12 w 645"/>
                <a:gd name="T14" fmla="+- 0 8256 7705"/>
                <a:gd name="T15" fmla="*/ 8256 h 597"/>
                <a:gd name="T16" fmla="+- 0 10389 10099"/>
                <a:gd name="T17" fmla="*/ T16 w 645"/>
                <a:gd name="T18" fmla="+- 0 8301 7705"/>
                <a:gd name="T19" fmla="*/ 8301 h 597"/>
                <a:gd name="T20" fmla="+- 0 10600 10099"/>
                <a:gd name="T21" fmla="*/ T20 w 645"/>
                <a:gd name="T22" fmla="+- 0 8259 7705"/>
                <a:gd name="T23" fmla="*/ 8259 h 597"/>
                <a:gd name="T24" fmla="+- 0 10721 10099"/>
                <a:gd name="T25" fmla="*/ T24 w 645"/>
                <a:gd name="T26" fmla="+- 0 8033 7705"/>
                <a:gd name="T27" fmla="*/ 8033 h 597"/>
                <a:gd name="T28" fmla="+- 0 10743 10099"/>
                <a:gd name="T29" fmla="*/ T28 w 645"/>
                <a:gd name="T30" fmla="+- 0 7773 7705"/>
                <a:gd name="T31" fmla="*/ 7773 h 597"/>
                <a:gd name="T32" fmla="+- 0 10686 10099"/>
                <a:gd name="T33" fmla="*/ T32 w 645"/>
                <a:gd name="T34" fmla="+- 0 7705 7705"/>
                <a:gd name="T35" fmla="*/ 7705 h 59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645" h="597">
                  <a:moveTo>
                    <a:pt x="587" y="0"/>
                  </a:moveTo>
                  <a:lnTo>
                    <a:pt x="392" y="143"/>
                  </a:lnTo>
                  <a:lnTo>
                    <a:pt x="0" y="514"/>
                  </a:lnTo>
                  <a:lnTo>
                    <a:pt x="89" y="551"/>
                  </a:lnTo>
                  <a:lnTo>
                    <a:pt x="290" y="596"/>
                  </a:lnTo>
                  <a:lnTo>
                    <a:pt x="501" y="554"/>
                  </a:lnTo>
                  <a:lnTo>
                    <a:pt x="622" y="328"/>
                  </a:lnTo>
                  <a:lnTo>
                    <a:pt x="644" y="68"/>
                  </a:lnTo>
                  <a:lnTo>
                    <a:pt x="587" y="0"/>
                  </a:lnTo>
                  <a:close/>
                </a:path>
              </a:pathLst>
            </a:custGeom>
            <a:solidFill>
              <a:srgbClr val="A6592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6" name="Freeform 413">
              <a:extLst>
                <a:ext uri="{FF2B5EF4-FFF2-40B4-BE49-F238E27FC236}">
                  <a16:creationId xmlns:a16="http://schemas.microsoft.com/office/drawing/2014/main" id="{8BF57A23-351D-9A4F-64E5-E07479523D23}"/>
                </a:ext>
              </a:extLst>
            </p:cNvPr>
            <p:cNvSpPr>
              <a:spLocks/>
            </p:cNvSpPr>
            <p:nvPr userDrawn="1"/>
          </p:nvSpPr>
          <p:spPr bwMode="auto">
            <a:xfrm>
              <a:off x="10293" y="9249"/>
              <a:ext cx="769" cy="2796"/>
            </a:xfrm>
            <a:custGeom>
              <a:avLst/>
              <a:gdLst>
                <a:gd name="T0" fmla="+- 0 10294 10294"/>
                <a:gd name="T1" fmla="*/ T0 w 769"/>
                <a:gd name="T2" fmla="+- 0 9250 9250"/>
                <a:gd name="T3" fmla="*/ 9250 h 2796"/>
                <a:gd name="T4" fmla="+- 0 10321 10294"/>
                <a:gd name="T5" fmla="*/ T4 w 769"/>
                <a:gd name="T6" fmla="+- 0 10410 9250"/>
                <a:gd name="T7" fmla="*/ 10410 h 2796"/>
                <a:gd name="T8" fmla="+- 0 10781 10294"/>
                <a:gd name="T9" fmla="*/ T8 w 769"/>
                <a:gd name="T10" fmla="+- 0 11949 9250"/>
                <a:gd name="T11" fmla="*/ 11949 h 2796"/>
                <a:gd name="T12" fmla="+- 0 11062 10294"/>
                <a:gd name="T13" fmla="*/ T12 w 769"/>
                <a:gd name="T14" fmla="+- 0 12045 9250"/>
                <a:gd name="T15" fmla="*/ 12045 h 2796"/>
                <a:gd name="T16" fmla="+- 0 11035 10294"/>
                <a:gd name="T17" fmla="*/ T16 w 769"/>
                <a:gd name="T18" fmla="+- 0 11269 9250"/>
                <a:gd name="T19" fmla="*/ 11269 h 2796"/>
                <a:gd name="T20" fmla="+- 0 11028 10294"/>
                <a:gd name="T21" fmla="*/ T20 w 769"/>
                <a:gd name="T22" fmla="+- 0 11205 9250"/>
                <a:gd name="T23" fmla="*/ 11205 h 2796"/>
                <a:gd name="T24" fmla="+- 0 11014 10294"/>
                <a:gd name="T25" fmla="*/ T24 w 769"/>
                <a:gd name="T26" fmla="+- 0 11143 9250"/>
                <a:gd name="T27" fmla="*/ 11143 h 2796"/>
                <a:gd name="T28" fmla="+- 0 10993 10294"/>
                <a:gd name="T29" fmla="*/ T28 w 769"/>
                <a:gd name="T30" fmla="+- 0 11084 9250"/>
                <a:gd name="T31" fmla="*/ 11084 h 2796"/>
                <a:gd name="T32" fmla="+- 0 10964 10294"/>
                <a:gd name="T33" fmla="*/ T32 w 769"/>
                <a:gd name="T34" fmla="+- 0 11027 9250"/>
                <a:gd name="T35" fmla="*/ 11027 h 2796"/>
                <a:gd name="T36" fmla="+- 0 10940 10294"/>
                <a:gd name="T37" fmla="*/ T36 w 769"/>
                <a:gd name="T38" fmla="+- 0 10982 9250"/>
                <a:gd name="T39" fmla="*/ 10982 h 2796"/>
                <a:gd name="T40" fmla="+- 0 10921 10294"/>
                <a:gd name="T41" fmla="*/ T40 w 769"/>
                <a:gd name="T42" fmla="+- 0 10936 9250"/>
                <a:gd name="T43" fmla="*/ 10936 h 2796"/>
                <a:gd name="T44" fmla="+- 0 10907 10294"/>
                <a:gd name="T45" fmla="*/ T44 w 769"/>
                <a:gd name="T46" fmla="+- 0 10888 9250"/>
                <a:gd name="T47" fmla="*/ 10888 h 2796"/>
                <a:gd name="T48" fmla="+- 0 10898 10294"/>
                <a:gd name="T49" fmla="*/ T48 w 769"/>
                <a:gd name="T50" fmla="+- 0 10838 9250"/>
                <a:gd name="T51" fmla="*/ 10838 h 2796"/>
                <a:gd name="T52" fmla="+- 0 10818 10294"/>
                <a:gd name="T53" fmla="*/ T52 w 769"/>
                <a:gd name="T54" fmla="+- 0 10273 9250"/>
                <a:gd name="T55" fmla="*/ 10273 h 2796"/>
                <a:gd name="T56" fmla="+- 0 10813 10294"/>
                <a:gd name="T57" fmla="*/ T56 w 769"/>
                <a:gd name="T58" fmla="+- 0 10219 9250"/>
                <a:gd name="T59" fmla="*/ 10219 h 2796"/>
                <a:gd name="T60" fmla="+- 0 10816 10294"/>
                <a:gd name="T61" fmla="*/ T60 w 769"/>
                <a:gd name="T62" fmla="+- 0 10165 9250"/>
                <a:gd name="T63" fmla="*/ 10165 h 2796"/>
                <a:gd name="T64" fmla="+- 0 10824 10294"/>
                <a:gd name="T65" fmla="*/ T64 w 769"/>
                <a:gd name="T66" fmla="+- 0 10111 9250"/>
                <a:gd name="T67" fmla="*/ 10111 h 2796"/>
                <a:gd name="T68" fmla="+- 0 10839 10294"/>
                <a:gd name="T69" fmla="*/ T68 w 769"/>
                <a:gd name="T70" fmla="+- 0 10059 9250"/>
                <a:gd name="T71" fmla="*/ 10059 h 2796"/>
                <a:gd name="T72" fmla="+- 0 10853 10294"/>
                <a:gd name="T73" fmla="*/ T72 w 769"/>
                <a:gd name="T74" fmla="+- 0 10015 9250"/>
                <a:gd name="T75" fmla="*/ 10015 h 2796"/>
                <a:gd name="T76" fmla="+- 0 10861 10294"/>
                <a:gd name="T77" fmla="*/ T76 w 769"/>
                <a:gd name="T78" fmla="+- 0 9970 9250"/>
                <a:gd name="T79" fmla="*/ 9970 h 2796"/>
                <a:gd name="T80" fmla="+- 0 10865 10294"/>
                <a:gd name="T81" fmla="*/ T80 w 769"/>
                <a:gd name="T82" fmla="+- 0 9924 9250"/>
                <a:gd name="T83" fmla="*/ 9924 h 2796"/>
                <a:gd name="T84" fmla="+- 0 10865 10294"/>
                <a:gd name="T85" fmla="*/ T84 w 769"/>
                <a:gd name="T86" fmla="+- 0 9878 9250"/>
                <a:gd name="T87" fmla="*/ 9878 h 2796"/>
                <a:gd name="T88" fmla="+- 0 10836 10294"/>
                <a:gd name="T89" fmla="*/ T88 w 769"/>
                <a:gd name="T90" fmla="+- 0 9449 9250"/>
                <a:gd name="T91" fmla="*/ 9449 h 2796"/>
                <a:gd name="T92" fmla="+- 0 10294 10294"/>
                <a:gd name="T93" fmla="*/ T92 w 769"/>
                <a:gd name="T94" fmla="+- 0 9250 9250"/>
                <a:gd name="T95" fmla="*/ 9250 h 27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769" h="2796">
                  <a:moveTo>
                    <a:pt x="0" y="0"/>
                  </a:moveTo>
                  <a:lnTo>
                    <a:pt x="27" y="1160"/>
                  </a:lnTo>
                  <a:lnTo>
                    <a:pt x="487" y="2699"/>
                  </a:lnTo>
                  <a:lnTo>
                    <a:pt x="768" y="2795"/>
                  </a:lnTo>
                  <a:lnTo>
                    <a:pt x="741" y="2019"/>
                  </a:lnTo>
                  <a:lnTo>
                    <a:pt x="734" y="1955"/>
                  </a:lnTo>
                  <a:lnTo>
                    <a:pt x="720" y="1893"/>
                  </a:lnTo>
                  <a:lnTo>
                    <a:pt x="699" y="1834"/>
                  </a:lnTo>
                  <a:lnTo>
                    <a:pt x="670" y="1777"/>
                  </a:lnTo>
                  <a:lnTo>
                    <a:pt x="646" y="1732"/>
                  </a:lnTo>
                  <a:lnTo>
                    <a:pt x="627" y="1686"/>
                  </a:lnTo>
                  <a:lnTo>
                    <a:pt x="613" y="1638"/>
                  </a:lnTo>
                  <a:lnTo>
                    <a:pt x="604" y="1588"/>
                  </a:lnTo>
                  <a:lnTo>
                    <a:pt x="524" y="1023"/>
                  </a:lnTo>
                  <a:lnTo>
                    <a:pt x="519" y="969"/>
                  </a:lnTo>
                  <a:lnTo>
                    <a:pt x="522" y="915"/>
                  </a:lnTo>
                  <a:lnTo>
                    <a:pt x="530" y="861"/>
                  </a:lnTo>
                  <a:lnTo>
                    <a:pt x="545" y="809"/>
                  </a:lnTo>
                  <a:lnTo>
                    <a:pt x="559" y="765"/>
                  </a:lnTo>
                  <a:lnTo>
                    <a:pt x="567" y="720"/>
                  </a:lnTo>
                  <a:lnTo>
                    <a:pt x="571" y="674"/>
                  </a:lnTo>
                  <a:lnTo>
                    <a:pt x="571" y="628"/>
                  </a:lnTo>
                  <a:lnTo>
                    <a:pt x="542" y="199"/>
                  </a:lnTo>
                  <a:lnTo>
                    <a:pt x="0" y="0"/>
                  </a:lnTo>
                  <a:close/>
                </a:path>
              </a:pathLst>
            </a:custGeom>
            <a:solidFill>
              <a:srgbClr val="EB756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7" name="Freeform 412">
              <a:extLst>
                <a:ext uri="{FF2B5EF4-FFF2-40B4-BE49-F238E27FC236}">
                  <a16:creationId xmlns:a16="http://schemas.microsoft.com/office/drawing/2014/main" id="{12DE0078-EF67-3C7A-9371-E6C615FEACBC}"/>
                </a:ext>
              </a:extLst>
            </p:cNvPr>
            <p:cNvSpPr>
              <a:spLocks/>
            </p:cNvSpPr>
            <p:nvPr userDrawn="1"/>
          </p:nvSpPr>
          <p:spPr bwMode="auto">
            <a:xfrm>
              <a:off x="10311" y="9819"/>
              <a:ext cx="455" cy="2076"/>
            </a:xfrm>
            <a:custGeom>
              <a:avLst/>
              <a:gdLst>
                <a:gd name="T0" fmla="+- 0 10405 10311"/>
                <a:gd name="T1" fmla="*/ T0 w 455"/>
                <a:gd name="T2" fmla="+- 0 9820 9820"/>
                <a:gd name="T3" fmla="*/ 9820 h 2076"/>
                <a:gd name="T4" fmla="+- 0 10311 10311"/>
                <a:gd name="T5" fmla="*/ T4 w 455"/>
                <a:gd name="T6" fmla="+- 0 9977 9820"/>
                <a:gd name="T7" fmla="*/ 9977 h 2076"/>
                <a:gd name="T8" fmla="+- 0 10321 10311"/>
                <a:gd name="T9" fmla="*/ T8 w 455"/>
                <a:gd name="T10" fmla="+- 0 10410 9820"/>
                <a:gd name="T11" fmla="*/ 10410 h 2076"/>
                <a:gd name="T12" fmla="+- 0 10766 10311"/>
                <a:gd name="T13" fmla="*/ T12 w 455"/>
                <a:gd name="T14" fmla="+- 0 11896 9820"/>
                <a:gd name="T15" fmla="*/ 11896 h 2076"/>
                <a:gd name="T16" fmla="+- 0 10720 10311"/>
                <a:gd name="T17" fmla="*/ T16 w 455"/>
                <a:gd name="T18" fmla="+- 0 10074 9820"/>
                <a:gd name="T19" fmla="*/ 10074 h 2076"/>
                <a:gd name="T20" fmla="+- 0 10405 10311"/>
                <a:gd name="T21" fmla="*/ T20 w 455"/>
                <a:gd name="T22" fmla="+- 0 9820 9820"/>
                <a:gd name="T23" fmla="*/ 9820 h 2076"/>
              </a:gdLst>
              <a:ahLst/>
              <a:cxnLst>
                <a:cxn ang="0">
                  <a:pos x="T1" y="T3"/>
                </a:cxn>
                <a:cxn ang="0">
                  <a:pos x="T5" y="T7"/>
                </a:cxn>
                <a:cxn ang="0">
                  <a:pos x="T9" y="T11"/>
                </a:cxn>
                <a:cxn ang="0">
                  <a:pos x="T13" y="T15"/>
                </a:cxn>
                <a:cxn ang="0">
                  <a:pos x="T17" y="T19"/>
                </a:cxn>
                <a:cxn ang="0">
                  <a:pos x="T21" y="T23"/>
                </a:cxn>
              </a:cxnLst>
              <a:rect l="0" t="0" r="r" b="b"/>
              <a:pathLst>
                <a:path w="455" h="2076">
                  <a:moveTo>
                    <a:pt x="94" y="0"/>
                  </a:moveTo>
                  <a:lnTo>
                    <a:pt x="0" y="157"/>
                  </a:lnTo>
                  <a:lnTo>
                    <a:pt x="10" y="590"/>
                  </a:lnTo>
                  <a:lnTo>
                    <a:pt x="455" y="2076"/>
                  </a:lnTo>
                  <a:lnTo>
                    <a:pt x="409" y="254"/>
                  </a:lnTo>
                  <a:lnTo>
                    <a:pt x="94" y="0"/>
                  </a:lnTo>
                  <a:close/>
                </a:path>
              </a:pathLst>
            </a:custGeom>
            <a:solidFill>
              <a:srgbClr val="B24D4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8" name="Freeform 411">
              <a:extLst>
                <a:ext uri="{FF2B5EF4-FFF2-40B4-BE49-F238E27FC236}">
                  <a16:creationId xmlns:a16="http://schemas.microsoft.com/office/drawing/2014/main" id="{9F8CCEB0-6F23-7C46-081C-6EB4981B04BE}"/>
                </a:ext>
              </a:extLst>
            </p:cNvPr>
            <p:cNvSpPr>
              <a:spLocks/>
            </p:cNvSpPr>
            <p:nvPr userDrawn="1"/>
          </p:nvSpPr>
          <p:spPr bwMode="auto">
            <a:xfrm>
              <a:off x="9751" y="9139"/>
              <a:ext cx="1017" cy="3091"/>
            </a:xfrm>
            <a:custGeom>
              <a:avLst/>
              <a:gdLst>
                <a:gd name="T0" fmla="+- 0 10184 9751"/>
                <a:gd name="T1" fmla="*/ T0 w 1017"/>
                <a:gd name="T2" fmla="+- 0 9140 9140"/>
                <a:gd name="T3" fmla="*/ 9140 h 3091"/>
                <a:gd name="T4" fmla="+- 0 9944 9751"/>
                <a:gd name="T5" fmla="*/ T4 w 1017"/>
                <a:gd name="T6" fmla="+- 0 9497 9140"/>
                <a:gd name="T7" fmla="*/ 9497 h 3091"/>
                <a:gd name="T8" fmla="+- 0 9751 9751"/>
                <a:gd name="T9" fmla="*/ T8 w 1017"/>
                <a:gd name="T10" fmla="+- 0 12134 9140"/>
                <a:gd name="T11" fmla="*/ 12134 h 3091"/>
                <a:gd name="T12" fmla="+- 0 10012 9751"/>
                <a:gd name="T13" fmla="*/ T12 w 1017"/>
                <a:gd name="T14" fmla="+- 0 12231 9140"/>
                <a:gd name="T15" fmla="*/ 12231 h 3091"/>
                <a:gd name="T16" fmla="+- 0 10244 9751"/>
                <a:gd name="T17" fmla="*/ T16 w 1017"/>
                <a:gd name="T18" fmla="+- 0 11530 9140"/>
                <a:gd name="T19" fmla="*/ 11530 h 3091"/>
                <a:gd name="T20" fmla="+- 0 10265 9751"/>
                <a:gd name="T21" fmla="*/ T20 w 1017"/>
                <a:gd name="T22" fmla="+- 0 11454 9140"/>
                <a:gd name="T23" fmla="*/ 11454 h 3091"/>
                <a:gd name="T24" fmla="+- 0 10277 9751"/>
                <a:gd name="T25" fmla="*/ T24 w 1017"/>
                <a:gd name="T26" fmla="+- 0 11377 9140"/>
                <a:gd name="T27" fmla="*/ 11377 h 3091"/>
                <a:gd name="T28" fmla="+- 0 10282 9751"/>
                <a:gd name="T29" fmla="*/ T28 w 1017"/>
                <a:gd name="T30" fmla="+- 0 11299 9140"/>
                <a:gd name="T31" fmla="*/ 11299 h 3091"/>
                <a:gd name="T32" fmla="+- 0 10278 9751"/>
                <a:gd name="T33" fmla="*/ T32 w 1017"/>
                <a:gd name="T34" fmla="+- 0 11221 9140"/>
                <a:gd name="T35" fmla="*/ 11221 h 3091"/>
                <a:gd name="T36" fmla="+- 0 10275 9751"/>
                <a:gd name="T37" fmla="*/ T36 w 1017"/>
                <a:gd name="T38" fmla="+- 0 11161 9140"/>
                <a:gd name="T39" fmla="*/ 11161 h 3091"/>
                <a:gd name="T40" fmla="+- 0 10276 9751"/>
                <a:gd name="T41" fmla="*/ T40 w 1017"/>
                <a:gd name="T42" fmla="+- 0 11102 9140"/>
                <a:gd name="T43" fmla="*/ 11102 h 3091"/>
                <a:gd name="T44" fmla="+- 0 10282 9751"/>
                <a:gd name="T45" fmla="*/ T44 w 1017"/>
                <a:gd name="T46" fmla="+- 0 11042 9140"/>
                <a:gd name="T47" fmla="*/ 11042 h 3091"/>
                <a:gd name="T48" fmla="+- 0 10293 9751"/>
                <a:gd name="T49" fmla="*/ T48 w 1017"/>
                <a:gd name="T50" fmla="+- 0 10983 9140"/>
                <a:gd name="T51" fmla="*/ 10983 h 3091"/>
                <a:gd name="T52" fmla="+- 0 10466 9751"/>
                <a:gd name="T53" fmla="*/ T52 w 1017"/>
                <a:gd name="T54" fmla="+- 0 10211 9140"/>
                <a:gd name="T55" fmla="*/ 10211 h 3091"/>
                <a:gd name="T56" fmla="+- 0 10720 9751"/>
                <a:gd name="T57" fmla="*/ T56 w 1017"/>
                <a:gd name="T58" fmla="+- 0 10074 9140"/>
                <a:gd name="T59" fmla="*/ 10074 h 3091"/>
                <a:gd name="T60" fmla="+- 0 10768 9751"/>
                <a:gd name="T61" fmla="*/ T60 w 1017"/>
                <a:gd name="T62" fmla="+- 0 9490 9140"/>
                <a:gd name="T63" fmla="*/ 9490 h 3091"/>
                <a:gd name="T64" fmla="+- 0 10184 9751"/>
                <a:gd name="T65" fmla="*/ T64 w 1017"/>
                <a:gd name="T66" fmla="+- 0 9140 9140"/>
                <a:gd name="T67" fmla="*/ 9140 h 30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017" h="3091">
                  <a:moveTo>
                    <a:pt x="433" y="0"/>
                  </a:moveTo>
                  <a:lnTo>
                    <a:pt x="193" y="357"/>
                  </a:lnTo>
                  <a:lnTo>
                    <a:pt x="0" y="2994"/>
                  </a:lnTo>
                  <a:lnTo>
                    <a:pt x="261" y="3091"/>
                  </a:lnTo>
                  <a:lnTo>
                    <a:pt x="493" y="2390"/>
                  </a:lnTo>
                  <a:lnTo>
                    <a:pt x="514" y="2314"/>
                  </a:lnTo>
                  <a:lnTo>
                    <a:pt x="526" y="2237"/>
                  </a:lnTo>
                  <a:lnTo>
                    <a:pt x="531" y="2159"/>
                  </a:lnTo>
                  <a:lnTo>
                    <a:pt x="527" y="2081"/>
                  </a:lnTo>
                  <a:lnTo>
                    <a:pt x="524" y="2021"/>
                  </a:lnTo>
                  <a:lnTo>
                    <a:pt x="525" y="1962"/>
                  </a:lnTo>
                  <a:lnTo>
                    <a:pt x="531" y="1902"/>
                  </a:lnTo>
                  <a:lnTo>
                    <a:pt x="542" y="1843"/>
                  </a:lnTo>
                  <a:lnTo>
                    <a:pt x="715" y="1071"/>
                  </a:lnTo>
                  <a:lnTo>
                    <a:pt x="969" y="934"/>
                  </a:lnTo>
                  <a:lnTo>
                    <a:pt x="1017" y="350"/>
                  </a:lnTo>
                  <a:lnTo>
                    <a:pt x="433" y="0"/>
                  </a:lnTo>
                  <a:close/>
                </a:path>
              </a:pathLst>
            </a:custGeom>
            <a:solidFill>
              <a:srgbClr val="EB756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9" name="AutoShape 410">
              <a:extLst>
                <a:ext uri="{FF2B5EF4-FFF2-40B4-BE49-F238E27FC236}">
                  <a16:creationId xmlns:a16="http://schemas.microsoft.com/office/drawing/2014/main" id="{057C6396-0009-5B6F-66DB-F0110F034E35}"/>
                </a:ext>
              </a:extLst>
            </p:cNvPr>
            <p:cNvSpPr>
              <a:spLocks/>
            </p:cNvSpPr>
            <p:nvPr userDrawn="1"/>
          </p:nvSpPr>
          <p:spPr bwMode="auto">
            <a:xfrm>
              <a:off x="10074" y="9249"/>
              <a:ext cx="784" cy="601"/>
            </a:xfrm>
            <a:custGeom>
              <a:avLst/>
              <a:gdLst>
                <a:gd name="T0" fmla="+- 0 10735 10075"/>
                <a:gd name="T1" fmla="*/ T0 w 784"/>
                <a:gd name="T2" fmla="+- 0 9450 9250"/>
                <a:gd name="T3" fmla="*/ 9450 h 601"/>
                <a:gd name="T4" fmla="+- 0 10182 10075"/>
                <a:gd name="T5" fmla="*/ T4 w 784"/>
                <a:gd name="T6" fmla="+- 0 9450 9250"/>
                <a:gd name="T7" fmla="*/ 9450 h 601"/>
                <a:gd name="T8" fmla="+- 0 10214 10075"/>
                <a:gd name="T9" fmla="*/ T8 w 784"/>
                <a:gd name="T10" fmla="+- 0 9450 9250"/>
                <a:gd name="T11" fmla="*/ 9450 h 601"/>
                <a:gd name="T12" fmla="+- 0 10254 10075"/>
                <a:gd name="T13" fmla="*/ T12 w 784"/>
                <a:gd name="T14" fmla="+- 0 9460 9250"/>
                <a:gd name="T15" fmla="*/ 9460 h 601"/>
                <a:gd name="T16" fmla="+- 0 10287 10075"/>
                <a:gd name="T17" fmla="*/ T16 w 784"/>
                <a:gd name="T18" fmla="+- 0 9483 9250"/>
                <a:gd name="T19" fmla="*/ 9483 h 601"/>
                <a:gd name="T20" fmla="+- 0 10335 10075"/>
                <a:gd name="T21" fmla="*/ T20 w 784"/>
                <a:gd name="T22" fmla="+- 0 9530 9250"/>
                <a:gd name="T23" fmla="*/ 9530 h 601"/>
                <a:gd name="T24" fmla="+- 0 10459 10075"/>
                <a:gd name="T25" fmla="*/ T24 w 784"/>
                <a:gd name="T26" fmla="+- 0 9665 9250"/>
                <a:gd name="T27" fmla="*/ 9665 h 601"/>
                <a:gd name="T28" fmla="+- 0 10528 10075"/>
                <a:gd name="T29" fmla="*/ T28 w 784"/>
                <a:gd name="T30" fmla="+- 0 9735 9250"/>
                <a:gd name="T31" fmla="*/ 9735 h 601"/>
                <a:gd name="T32" fmla="+- 0 10596 10075"/>
                <a:gd name="T33" fmla="*/ T32 w 784"/>
                <a:gd name="T34" fmla="+- 0 9795 9250"/>
                <a:gd name="T35" fmla="*/ 9795 h 601"/>
                <a:gd name="T36" fmla="+- 0 10659 10075"/>
                <a:gd name="T37" fmla="*/ T36 w 784"/>
                <a:gd name="T38" fmla="+- 0 9836 9250"/>
                <a:gd name="T39" fmla="*/ 9836 h 601"/>
                <a:gd name="T40" fmla="+- 0 10713 10075"/>
                <a:gd name="T41" fmla="*/ T40 w 784"/>
                <a:gd name="T42" fmla="+- 0 9850 9250"/>
                <a:gd name="T43" fmla="*/ 9850 h 601"/>
                <a:gd name="T44" fmla="+- 0 10761 10075"/>
                <a:gd name="T45" fmla="*/ T44 w 784"/>
                <a:gd name="T46" fmla="+- 0 9842 9250"/>
                <a:gd name="T47" fmla="*/ 9842 h 601"/>
                <a:gd name="T48" fmla="+- 0 10801 10075"/>
                <a:gd name="T49" fmla="*/ T48 w 784"/>
                <a:gd name="T50" fmla="+- 0 9826 9250"/>
                <a:gd name="T51" fmla="*/ 9826 h 601"/>
                <a:gd name="T52" fmla="+- 0 10833 10075"/>
                <a:gd name="T53" fmla="*/ T52 w 784"/>
                <a:gd name="T54" fmla="+- 0 9804 9250"/>
                <a:gd name="T55" fmla="*/ 9804 h 601"/>
                <a:gd name="T56" fmla="+- 0 10858 10075"/>
                <a:gd name="T57" fmla="*/ T56 w 784"/>
                <a:gd name="T58" fmla="+- 0 9780 9250"/>
                <a:gd name="T59" fmla="*/ 9780 h 601"/>
                <a:gd name="T60" fmla="+- 0 10839 10075"/>
                <a:gd name="T61" fmla="*/ T60 w 784"/>
                <a:gd name="T62" fmla="+- 0 9485 9250"/>
                <a:gd name="T63" fmla="*/ 9485 h 601"/>
                <a:gd name="T64" fmla="+- 0 10735 10075"/>
                <a:gd name="T65" fmla="*/ T64 w 784"/>
                <a:gd name="T66" fmla="+- 0 9450 9250"/>
                <a:gd name="T67" fmla="*/ 9450 h 601"/>
                <a:gd name="T68" fmla="+- 0 10151 10075"/>
                <a:gd name="T69" fmla="*/ T68 w 784"/>
                <a:gd name="T70" fmla="+- 0 9250 9250"/>
                <a:gd name="T71" fmla="*/ 9250 h 601"/>
                <a:gd name="T72" fmla="+- 0 10075 10075"/>
                <a:gd name="T73" fmla="*/ T72 w 784"/>
                <a:gd name="T74" fmla="+- 0 9494 9250"/>
                <a:gd name="T75" fmla="*/ 9494 h 601"/>
                <a:gd name="T76" fmla="+- 0 10141 10075"/>
                <a:gd name="T77" fmla="*/ T76 w 784"/>
                <a:gd name="T78" fmla="+- 0 9463 9250"/>
                <a:gd name="T79" fmla="*/ 9463 h 601"/>
                <a:gd name="T80" fmla="+- 0 10182 10075"/>
                <a:gd name="T81" fmla="*/ T80 w 784"/>
                <a:gd name="T82" fmla="+- 0 9450 9250"/>
                <a:gd name="T83" fmla="*/ 9450 h 601"/>
                <a:gd name="T84" fmla="+- 0 10735 10075"/>
                <a:gd name="T85" fmla="*/ T84 w 784"/>
                <a:gd name="T86" fmla="+- 0 9450 9250"/>
                <a:gd name="T87" fmla="*/ 9450 h 601"/>
                <a:gd name="T88" fmla="+- 0 10151 10075"/>
                <a:gd name="T89" fmla="*/ T88 w 784"/>
                <a:gd name="T90" fmla="+- 0 9250 9250"/>
                <a:gd name="T91" fmla="*/ 9250 h 6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784" h="601">
                  <a:moveTo>
                    <a:pt x="660" y="200"/>
                  </a:moveTo>
                  <a:lnTo>
                    <a:pt x="107" y="200"/>
                  </a:lnTo>
                  <a:lnTo>
                    <a:pt x="139" y="200"/>
                  </a:lnTo>
                  <a:lnTo>
                    <a:pt x="179" y="210"/>
                  </a:lnTo>
                  <a:lnTo>
                    <a:pt x="212" y="233"/>
                  </a:lnTo>
                  <a:lnTo>
                    <a:pt x="260" y="280"/>
                  </a:lnTo>
                  <a:lnTo>
                    <a:pt x="384" y="415"/>
                  </a:lnTo>
                  <a:lnTo>
                    <a:pt x="453" y="485"/>
                  </a:lnTo>
                  <a:lnTo>
                    <a:pt x="521" y="545"/>
                  </a:lnTo>
                  <a:lnTo>
                    <a:pt x="584" y="586"/>
                  </a:lnTo>
                  <a:lnTo>
                    <a:pt x="638" y="600"/>
                  </a:lnTo>
                  <a:lnTo>
                    <a:pt x="686" y="592"/>
                  </a:lnTo>
                  <a:lnTo>
                    <a:pt x="726" y="576"/>
                  </a:lnTo>
                  <a:lnTo>
                    <a:pt x="758" y="554"/>
                  </a:lnTo>
                  <a:lnTo>
                    <a:pt x="783" y="530"/>
                  </a:lnTo>
                  <a:lnTo>
                    <a:pt x="764" y="235"/>
                  </a:lnTo>
                  <a:lnTo>
                    <a:pt x="660" y="200"/>
                  </a:lnTo>
                  <a:close/>
                  <a:moveTo>
                    <a:pt x="76" y="0"/>
                  </a:moveTo>
                  <a:lnTo>
                    <a:pt x="0" y="244"/>
                  </a:lnTo>
                  <a:lnTo>
                    <a:pt x="66" y="213"/>
                  </a:lnTo>
                  <a:lnTo>
                    <a:pt x="107" y="200"/>
                  </a:lnTo>
                  <a:lnTo>
                    <a:pt x="660" y="200"/>
                  </a:lnTo>
                  <a:lnTo>
                    <a:pt x="76" y="0"/>
                  </a:lnTo>
                  <a:close/>
                </a:path>
              </a:pathLst>
            </a:custGeom>
            <a:solidFill>
              <a:srgbClr val="B24D4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0" name="AutoShape 409">
              <a:extLst>
                <a:ext uri="{FF2B5EF4-FFF2-40B4-BE49-F238E27FC236}">
                  <a16:creationId xmlns:a16="http://schemas.microsoft.com/office/drawing/2014/main" id="{3634BBC5-5BED-1535-B4CF-5479C0B4A48B}"/>
                </a:ext>
              </a:extLst>
            </p:cNvPr>
            <p:cNvSpPr>
              <a:spLocks/>
            </p:cNvSpPr>
            <p:nvPr userDrawn="1"/>
          </p:nvSpPr>
          <p:spPr bwMode="auto">
            <a:xfrm>
              <a:off x="9884" y="8028"/>
              <a:ext cx="1064" cy="1665"/>
            </a:xfrm>
            <a:custGeom>
              <a:avLst/>
              <a:gdLst>
                <a:gd name="T0" fmla="+- 0 10256 9885"/>
                <a:gd name="T1" fmla="*/ T0 w 1064"/>
                <a:gd name="T2" fmla="+- 0 9427 8028"/>
                <a:gd name="T3" fmla="*/ 9427 h 1665"/>
                <a:gd name="T4" fmla="+- 0 10360 9885"/>
                <a:gd name="T5" fmla="*/ T4 w 1064"/>
                <a:gd name="T6" fmla="+- 0 9470 8028"/>
                <a:gd name="T7" fmla="*/ 9470 h 1665"/>
                <a:gd name="T8" fmla="+- 0 10495 9885"/>
                <a:gd name="T9" fmla="*/ T8 w 1064"/>
                <a:gd name="T10" fmla="+- 0 9562 8028"/>
                <a:gd name="T11" fmla="*/ 9562 h 1665"/>
                <a:gd name="T12" fmla="+- 0 10635 9885"/>
                <a:gd name="T13" fmla="*/ T12 w 1064"/>
                <a:gd name="T14" fmla="+- 0 9653 8028"/>
                <a:gd name="T15" fmla="*/ 9653 h 1665"/>
                <a:gd name="T16" fmla="+- 0 10753 9885"/>
                <a:gd name="T17" fmla="*/ T16 w 1064"/>
                <a:gd name="T18" fmla="+- 0 9693 8028"/>
                <a:gd name="T19" fmla="*/ 9693 h 1665"/>
                <a:gd name="T20" fmla="+- 0 10878 9885"/>
                <a:gd name="T21" fmla="*/ T20 w 1064"/>
                <a:gd name="T22" fmla="+- 0 9642 8028"/>
                <a:gd name="T23" fmla="*/ 9642 h 1665"/>
                <a:gd name="T24" fmla="+- 0 10905 9885"/>
                <a:gd name="T25" fmla="*/ T24 w 1064"/>
                <a:gd name="T26" fmla="+- 0 9595 8028"/>
                <a:gd name="T27" fmla="*/ 9595 h 1665"/>
                <a:gd name="T28" fmla="+- 0 10906 9885"/>
                <a:gd name="T29" fmla="*/ T28 w 1064"/>
                <a:gd name="T30" fmla="+- 0 9427 8028"/>
                <a:gd name="T31" fmla="*/ 9427 h 1665"/>
                <a:gd name="T32" fmla="+- 0 10481 9885"/>
                <a:gd name="T33" fmla="*/ T32 w 1064"/>
                <a:gd name="T34" fmla="+- 0 8037 8028"/>
                <a:gd name="T35" fmla="*/ 8037 h 1665"/>
                <a:gd name="T36" fmla="+- 0 10337 9885"/>
                <a:gd name="T37" fmla="*/ T36 w 1064"/>
                <a:gd name="T38" fmla="+- 0 8073 8028"/>
                <a:gd name="T39" fmla="*/ 8073 h 1665"/>
                <a:gd name="T40" fmla="+- 0 10205 9885"/>
                <a:gd name="T41" fmla="*/ T40 w 1064"/>
                <a:gd name="T42" fmla="+- 0 8135 8028"/>
                <a:gd name="T43" fmla="*/ 8135 h 1665"/>
                <a:gd name="T44" fmla="+- 0 10088 9885"/>
                <a:gd name="T45" fmla="*/ T44 w 1064"/>
                <a:gd name="T46" fmla="+- 0 8231 8028"/>
                <a:gd name="T47" fmla="*/ 8231 h 1665"/>
                <a:gd name="T48" fmla="+- 0 10043 9885"/>
                <a:gd name="T49" fmla="*/ T48 w 1064"/>
                <a:gd name="T50" fmla="+- 0 8319 8028"/>
                <a:gd name="T51" fmla="*/ 8319 h 1665"/>
                <a:gd name="T52" fmla="+- 0 10002 9885"/>
                <a:gd name="T53" fmla="*/ T52 w 1064"/>
                <a:gd name="T54" fmla="+- 0 8469 8028"/>
                <a:gd name="T55" fmla="*/ 8469 h 1665"/>
                <a:gd name="T56" fmla="+- 0 9965 9885"/>
                <a:gd name="T57" fmla="*/ T56 w 1064"/>
                <a:gd name="T58" fmla="+- 0 8659 8028"/>
                <a:gd name="T59" fmla="*/ 8659 h 1665"/>
                <a:gd name="T60" fmla="+- 0 9935 9885"/>
                <a:gd name="T61" fmla="*/ T60 w 1064"/>
                <a:gd name="T62" fmla="+- 0 8868 8028"/>
                <a:gd name="T63" fmla="*/ 8868 h 1665"/>
                <a:gd name="T64" fmla="+- 0 9911 9885"/>
                <a:gd name="T65" fmla="*/ T64 w 1064"/>
                <a:gd name="T66" fmla="+- 0 9075 8028"/>
                <a:gd name="T67" fmla="*/ 9075 h 1665"/>
                <a:gd name="T68" fmla="+- 0 9894 9885"/>
                <a:gd name="T69" fmla="*/ T68 w 1064"/>
                <a:gd name="T70" fmla="+- 0 9259 8028"/>
                <a:gd name="T71" fmla="*/ 9259 h 1665"/>
                <a:gd name="T72" fmla="+- 0 9886 9885"/>
                <a:gd name="T73" fmla="*/ T72 w 1064"/>
                <a:gd name="T74" fmla="+- 0 9397 8028"/>
                <a:gd name="T75" fmla="*/ 9397 h 1665"/>
                <a:gd name="T76" fmla="+- 0 9885 9885"/>
                <a:gd name="T77" fmla="*/ T76 w 1064"/>
                <a:gd name="T78" fmla="+- 0 9444 8028"/>
                <a:gd name="T79" fmla="*/ 9444 h 1665"/>
                <a:gd name="T80" fmla="+- 0 9899 9885"/>
                <a:gd name="T81" fmla="*/ T80 w 1064"/>
                <a:gd name="T82" fmla="+- 0 9521 8028"/>
                <a:gd name="T83" fmla="*/ 9521 h 1665"/>
                <a:gd name="T84" fmla="+- 0 9928 9885"/>
                <a:gd name="T85" fmla="*/ T84 w 1064"/>
                <a:gd name="T86" fmla="+- 0 9578 8028"/>
                <a:gd name="T87" fmla="*/ 9578 h 1665"/>
                <a:gd name="T88" fmla="+- 0 10061 9885"/>
                <a:gd name="T89" fmla="*/ T88 w 1064"/>
                <a:gd name="T90" fmla="+- 0 9492 8028"/>
                <a:gd name="T91" fmla="*/ 9492 h 1665"/>
                <a:gd name="T92" fmla="+- 0 10192 9885"/>
                <a:gd name="T93" fmla="*/ T92 w 1064"/>
                <a:gd name="T94" fmla="+- 0 9428 8028"/>
                <a:gd name="T95" fmla="*/ 9428 h 1665"/>
                <a:gd name="T96" fmla="+- 0 10906 9885"/>
                <a:gd name="T97" fmla="*/ T96 w 1064"/>
                <a:gd name="T98" fmla="+- 0 9427 8028"/>
                <a:gd name="T99" fmla="*/ 9427 h 1665"/>
                <a:gd name="T100" fmla="+- 0 10892 9885"/>
                <a:gd name="T101" fmla="*/ T100 w 1064"/>
                <a:gd name="T102" fmla="+- 0 9091 8028"/>
                <a:gd name="T103" fmla="*/ 9091 h 1665"/>
                <a:gd name="T104" fmla="+- 0 10930 9885"/>
                <a:gd name="T105" fmla="*/ T104 w 1064"/>
                <a:gd name="T106" fmla="+- 0 8666 8028"/>
                <a:gd name="T107" fmla="*/ 8666 h 1665"/>
                <a:gd name="T108" fmla="+- 0 10947 9885"/>
                <a:gd name="T109" fmla="*/ T108 w 1064"/>
                <a:gd name="T110" fmla="+- 0 8385 8028"/>
                <a:gd name="T111" fmla="*/ 8385 h 1665"/>
                <a:gd name="T112" fmla="+- 0 10901 9885"/>
                <a:gd name="T113" fmla="*/ T112 w 1064"/>
                <a:gd name="T114" fmla="+- 0 8282 8028"/>
                <a:gd name="T115" fmla="*/ 8282 h 1665"/>
                <a:gd name="T116" fmla="+- 0 10817 9885"/>
                <a:gd name="T117" fmla="*/ T116 w 1064"/>
                <a:gd name="T118" fmla="+- 0 8162 8028"/>
                <a:gd name="T119" fmla="*/ 8162 h 1665"/>
                <a:gd name="T120" fmla="+- 0 10700 9885"/>
                <a:gd name="T121" fmla="*/ T120 w 1064"/>
                <a:gd name="T122" fmla="+- 0 8062 8028"/>
                <a:gd name="T123" fmla="*/ 8062 h 1665"/>
                <a:gd name="T124" fmla="+- 0 10557 9885"/>
                <a:gd name="T125" fmla="*/ T124 w 1064"/>
                <a:gd name="T126" fmla="+- 0 8028 8028"/>
                <a:gd name="T127" fmla="*/ 8028 h 16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1064" h="1665">
                  <a:moveTo>
                    <a:pt x="1021" y="1399"/>
                  </a:moveTo>
                  <a:lnTo>
                    <a:pt x="371" y="1399"/>
                  </a:lnTo>
                  <a:lnTo>
                    <a:pt x="417" y="1411"/>
                  </a:lnTo>
                  <a:lnTo>
                    <a:pt x="475" y="1442"/>
                  </a:lnTo>
                  <a:lnTo>
                    <a:pt x="540" y="1485"/>
                  </a:lnTo>
                  <a:lnTo>
                    <a:pt x="610" y="1534"/>
                  </a:lnTo>
                  <a:lnTo>
                    <a:pt x="681" y="1583"/>
                  </a:lnTo>
                  <a:lnTo>
                    <a:pt x="750" y="1625"/>
                  </a:lnTo>
                  <a:lnTo>
                    <a:pt x="814" y="1654"/>
                  </a:lnTo>
                  <a:lnTo>
                    <a:pt x="868" y="1665"/>
                  </a:lnTo>
                  <a:lnTo>
                    <a:pt x="946" y="1648"/>
                  </a:lnTo>
                  <a:lnTo>
                    <a:pt x="993" y="1614"/>
                  </a:lnTo>
                  <a:lnTo>
                    <a:pt x="1014" y="1582"/>
                  </a:lnTo>
                  <a:lnTo>
                    <a:pt x="1020" y="1567"/>
                  </a:lnTo>
                  <a:lnTo>
                    <a:pt x="1021" y="1407"/>
                  </a:lnTo>
                  <a:lnTo>
                    <a:pt x="1021" y="1399"/>
                  </a:lnTo>
                  <a:close/>
                  <a:moveTo>
                    <a:pt x="672" y="0"/>
                  </a:moveTo>
                  <a:lnTo>
                    <a:pt x="596" y="9"/>
                  </a:lnTo>
                  <a:lnTo>
                    <a:pt x="522" y="24"/>
                  </a:lnTo>
                  <a:lnTo>
                    <a:pt x="452" y="45"/>
                  </a:lnTo>
                  <a:lnTo>
                    <a:pt x="384" y="72"/>
                  </a:lnTo>
                  <a:lnTo>
                    <a:pt x="320" y="107"/>
                  </a:lnTo>
                  <a:lnTo>
                    <a:pt x="260" y="150"/>
                  </a:lnTo>
                  <a:lnTo>
                    <a:pt x="203" y="203"/>
                  </a:lnTo>
                  <a:lnTo>
                    <a:pt x="180" y="238"/>
                  </a:lnTo>
                  <a:lnTo>
                    <a:pt x="158" y="291"/>
                  </a:lnTo>
                  <a:lnTo>
                    <a:pt x="137" y="359"/>
                  </a:lnTo>
                  <a:lnTo>
                    <a:pt x="117" y="441"/>
                  </a:lnTo>
                  <a:lnTo>
                    <a:pt x="98" y="532"/>
                  </a:lnTo>
                  <a:lnTo>
                    <a:pt x="80" y="631"/>
                  </a:lnTo>
                  <a:lnTo>
                    <a:pt x="64" y="735"/>
                  </a:lnTo>
                  <a:lnTo>
                    <a:pt x="50" y="840"/>
                  </a:lnTo>
                  <a:lnTo>
                    <a:pt x="37" y="946"/>
                  </a:lnTo>
                  <a:lnTo>
                    <a:pt x="26" y="1047"/>
                  </a:lnTo>
                  <a:lnTo>
                    <a:pt x="17" y="1143"/>
                  </a:lnTo>
                  <a:lnTo>
                    <a:pt x="9" y="1231"/>
                  </a:lnTo>
                  <a:lnTo>
                    <a:pt x="4" y="1307"/>
                  </a:lnTo>
                  <a:lnTo>
                    <a:pt x="1" y="1369"/>
                  </a:lnTo>
                  <a:lnTo>
                    <a:pt x="0" y="1407"/>
                  </a:lnTo>
                  <a:lnTo>
                    <a:pt x="0" y="1416"/>
                  </a:lnTo>
                  <a:lnTo>
                    <a:pt x="1" y="1440"/>
                  </a:lnTo>
                  <a:lnTo>
                    <a:pt x="14" y="1493"/>
                  </a:lnTo>
                  <a:lnTo>
                    <a:pt x="29" y="1529"/>
                  </a:lnTo>
                  <a:lnTo>
                    <a:pt x="43" y="1550"/>
                  </a:lnTo>
                  <a:lnTo>
                    <a:pt x="48" y="1557"/>
                  </a:lnTo>
                  <a:lnTo>
                    <a:pt x="176" y="1464"/>
                  </a:lnTo>
                  <a:lnTo>
                    <a:pt x="252" y="1416"/>
                  </a:lnTo>
                  <a:lnTo>
                    <a:pt x="307" y="1400"/>
                  </a:lnTo>
                  <a:lnTo>
                    <a:pt x="371" y="1399"/>
                  </a:lnTo>
                  <a:lnTo>
                    <a:pt x="1021" y="1399"/>
                  </a:lnTo>
                  <a:lnTo>
                    <a:pt x="1015" y="1219"/>
                  </a:lnTo>
                  <a:lnTo>
                    <a:pt x="1007" y="1063"/>
                  </a:lnTo>
                  <a:lnTo>
                    <a:pt x="1003" y="998"/>
                  </a:lnTo>
                  <a:lnTo>
                    <a:pt x="1045" y="638"/>
                  </a:lnTo>
                  <a:lnTo>
                    <a:pt x="1064" y="446"/>
                  </a:lnTo>
                  <a:lnTo>
                    <a:pt x="1062" y="357"/>
                  </a:lnTo>
                  <a:lnTo>
                    <a:pt x="1044" y="308"/>
                  </a:lnTo>
                  <a:lnTo>
                    <a:pt x="1016" y="254"/>
                  </a:lnTo>
                  <a:lnTo>
                    <a:pt x="979" y="195"/>
                  </a:lnTo>
                  <a:lnTo>
                    <a:pt x="932" y="134"/>
                  </a:lnTo>
                  <a:lnTo>
                    <a:pt x="877" y="79"/>
                  </a:lnTo>
                  <a:lnTo>
                    <a:pt x="815" y="34"/>
                  </a:lnTo>
                  <a:lnTo>
                    <a:pt x="746" y="6"/>
                  </a:lnTo>
                  <a:lnTo>
                    <a:pt x="672" y="0"/>
                  </a:lnTo>
                  <a:close/>
                </a:path>
              </a:pathLst>
            </a:custGeom>
            <a:solidFill>
              <a:srgbClr val="088B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1" name="Freeform 408">
              <a:extLst>
                <a:ext uri="{FF2B5EF4-FFF2-40B4-BE49-F238E27FC236}">
                  <a16:creationId xmlns:a16="http://schemas.microsoft.com/office/drawing/2014/main" id="{76949B94-17DA-E8EA-4C43-68EE1E6BA3D1}"/>
                </a:ext>
              </a:extLst>
            </p:cNvPr>
            <p:cNvSpPr>
              <a:spLocks/>
            </p:cNvSpPr>
            <p:nvPr userDrawn="1"/>
          </p:nvSpPr>
          <p:spPr bwMode="auto">
            <a:xfrm>
              <a:off x="9884" y="8583"/>
              <a:ext cx="471" cy="885"/>
            </a:xfrm>
            <a:custGeom>
              <a:avLst/>
              <a:gdLst>
                <a:gd name="T0" fmla="+- 0 10355 9885"/>
                <a:gd name="T1" fmla="*/ T0 w 471"/>
                <a:gd name="T2" fmla="+- 0 8583 8583"/>
                <a:gd name="T3" fmla="*/ 8583 h 885"/>
                <a:gd name="T4" fmla="+- 0 9935 9885"/>
                <a:gd name="T5" fmla="*/ T4 w 471"/>
                <a:gd name="T6" fmla="+- 0 8870 8583"/>
                <a:gd name="T7" fmla="*/ 8870 h 885"/>
                <a:gd name="T8" fmla="+- 0 9922 9885"/>
                <a:gd name="T9" fmla="*/ T8 w 471"/>
                <a:gd name="T10" fmla="+- 0 8975 8583"/>
                <a:gd name="T11" fmla="*/ 8975 h 885"/>
                <a:gd name="T12" fmla="+- 0 9911 9885"/>
                <a:gd name="T13" fmla="*/ T12 w 471"/>
                <a:gd name="T14" fmla="+- 0 9077 8583"/>
                <a:gd name="T15" fmla="*/ 9077 h 885"/>
                <a:gd name="T16" fmla="+- 0 9902 9885"/>
                <a:gd name="T17" fmla="*/ T16 w 471"/>
                <a:gd name="T18" fmla="+- 0 9172 8583"/>
                <a:gd name="T19" fmla="*/ 9172 h 885"/>
                <a:gd name="T20" fmla="+- 0 9894 9885"/>
                <a:gd name="T21" fmla="*/ T20 w 471"/>
                <a:gd name="T22" fmla="+- 0 9259 8583"/>
                <a:gd name="T23" fmla="*/ 9259 h 885"/>
                <a:gd name="T24" fmla="+- 0 9889 9885"/>
                <a:gd name="T25" fmla="*/ T24 w 471"/>
                <a:gd name="T26" fmla="+- 0 9335 8583"/>
                <a:gd name="T27" fmla="*/ 9335 h 885"/>
                <a:gd name="T28" fmla="+- 0 9886 9885"/>
                <a:gd name="T29" fmla="*/ T28 w 471"/>
                <a:gd name="T30" fmla="+- 0 9397 8583"/>
                <a:gd name="T31" fmla="*/ 9397 h 885"/>
                <a:gd name="T32" fmla="+- 0 9885 9885"/>
                <a:gd name="T33" fmla="*/ T32 w 471"/>
                <a:gd name="T34" fmla="+- 0 9442 8583"/>
                <a:gd name="T35" fmla="*/ 9442 h 885"/>
                <a:gd name="T36" fmla="+- 0 9886 9885"/>
                <a:gd name="T37" fmla="*/ T36 w 471"/>
                <a:gd name="T38" fmla="+- 0 9468 8583"/>
                <a:gd name="T39" fmla="*/ 9468 h 885"/>
                <a:gd name="T40" fmla="+- 0 10164 9885"/>
                <a:gd name="T41" fmla="*/ T40 w 471"/>
                <a:gd name="T42" fmla="+- 0 9216 8583"/>
                <a:gd name="T43" fmla="*/ 9216 h 885"/>
                <a:gd name="T44" fmla="+- 0 10303 9885"/>
                <a:gd name="T45" fmla="*/ T44 w 471"/>
                <a:gd name="T46" fmla="+- 0 8925 8583"/>
                <a:gd name="T47" fmla="*/ 8925 h 885"/>
                <a:gd name="T48" fmla="+- 0 10350 9885"/>
                <a:gd name="T49" fmla="*/ T48 w 471"/>
                <a:gd name="T50" fmla="+- 0 8684 8583"/>
                <a:gd name="T51" fmla="*/ 8684 h 885"/>
                <a:gd name="T52" fmla="+- 0 10355 9885"/>
                <a:gd name="T53" fmla="*/ T52 w 471"/>
                <a:gd name="T54" fmla="+- 0 8583 8583"/>
                <a:gd name="T55" fmla="*/ 8583 h 8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471" h="885">
                  <a:moveTo>
                    <a:pt x="470" y="0"/>
                  </a:moveTo>
                  <a:lnTo>
                    <a:pt x="50" y="287"/>
                  </a:lnTo>
                  <a:lnTo>
                    <a:pt x="37" y="392"/>
                  </a:lnTo>
                  <a:lnTo>
                    <a:pt x="26" y="494"/>
                  </a:lnTo>
                  <a:lnTo>
                    <a:pt x="17" y="589"/>
                  </a:lnTo>
                  <a:lnTo>
                    <a:pt x="9" y="676"/>
                  </a:lnTo>
                  <a:lnTo>
                    <a:pt x="4" y="752"/>
                  </a:lnTo>
                  <a:lnTo>
                    <a:pt x="1" y="814"/>
                  </a:lnTo>
                  <a:lnTo>
                    <a:pt x="0" y="859"/>
                  </a:lnTo>
                  <a:lnTo>
                    <a:pt x="1" y="885"/>
                  </a:lnTo>
                  <a:lnTo>
                    <a:pt x="279" y="633"/>
                  </a:lnTo>
                  <a:lnTo>
                    <a:pt x="418" y="342"/>
                  </a:lnTo>
                  <a:lnTo>
                    <a:pt x="465" y="101"/>
                  </a:lnTo>
                  <a:lnTo>
                    <a:pt x="470" y="0"/>
                  </a:lnTo>
                  <a:close/>
                </a:path>
              </a:pathLst>
            </a:custGeom>
            <a:solidFill>
              <a:srgbClr val="2C606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2" name="Freeform 407">
              <a:extLst>
                <a:ext uri="{FF2B5EF4-FFF2-40B4-BE49-F238E27FC236}">
                  <a16:creationId xmlns:a16="http://schemas.microsoft.com/office/drawing/2014/main" id="{083013C6-43CE-1E5C-3AE9-811145B78A04}"/>
                </a:ext>
              </a:extLst>
            </p:cNvPr>
            <p:cNvSpPr>
              <a:spLocks/>
            </p:cNvSpPr>
            <p:nvPr userDrawn="1"/>
          </p:nvSpPr>
          <p:spPr bwMode="auto">
            <a:xfrm>
              <a:off x="9729" y="8186"/>
              <a:ext cx="629" cy="1052"/>
            </a:xfrm>
            <a:custGeom>
              <a:avLst/>
              <a:gdLst>
                <a:gd name="T0" fmla="+- 0 10167 9729"/>
                <a:gd name="T1" fmla="*/ T0 w 629"/>
                <a:gd name="T2" fmla="+- 0 8187 8187"/>
                <a:gd name="T3" fmla="*/ 8187 h 1052"/>
                <a:gd name="T4" fmla="+- 0 10072 9729"/>
                <a:gd name="T5" fmla="*/ T4 w 629"/>
                <a:gd name="T6" fmla="+- 0 8249 8187"/>
                <a:gd name="T7" fmla="*/ 8249 h 1052"/>
                <a:gd name="T8" fmla="+- 0 10035 9729"/>
                <a:gd name="T9" fmla="*/ T8 w 629"/>
                <a:gd name="T10" fmla="+- 0 8322 8187"/>
                <a:gd name="T11" fmla="*/ 8322 h 1052"/>
                <a:gd name="T12" fmla="+- 0 10008 9729"/>
                <a:gd name="T13" fmla="*/ T12 w 629"/>
                <a:gd name="T14" fmla="+- 0 8384 8187"/>
                <a:gd name="T15" fmla="*/ 8384 h 1052"/>
                <a:gd name="T16" fmla="+- 0 9976 9729"/>
                <a:gd name="T17" fmla="*/ T16 w 629"/>
                <a:gd name="T18" fmla="+- 0 8457 8187"/>
                <a:gd name="T19" fmla="*/ 8457 h 1052"/>
                <a:gd name="T20" fmla="+- 0 9942 9729"/>
                <a:gd name="T21" fmla="*/ T20 w 629"/>
                <a:gd name="T22" fmla="+- 0 8540 8187"/>
                <a:gd name="T23" fmla="*/ 8540 h 1052"/>
                <a:gd name="T24" fmla="+- 0 9905 9729"/>
                <a:gd name="T25" fmla="*/ T24 w 629"/>
                <a:gd name="T26" fmla="+- 0 8628 8187"/>
                <a:gd name="T27" fmla="*/ 8628 h 1052"/>
                <a:gd name="T28" fmla="+- 0 9868 9729"/>
                <a:gd name="T29" fmla="*/ T28 w 629"/>
                <a:gd name="T30" fmla="+- 0 8718 8187"/>
                <a:gd name="T31" fmla="*/ 8718 h 1052"/>
                <a:gd name="T32" fmla="+- 0 9832 9729"/>
                <a:gd name="T33" fmla="*/ T32 w 629"/>
                <a:gd name="T34" fmla="+- 0 8808 8187"/>
                <a:gd name="T35" fmla="*/ 8808 h 1052"/>
                <a:gd name="T36" fmla="+- 0 9797 9729"/>
                <a:gd name="T37" fmla="*/ T36 w 629"/>
                <a:gd name="T38" fmla="+- 0 8893 8187"/>
                <a:gd name="T39" fmla="*/ 8893 h 1052"/>
                <a:gd name="T40" fmla="+- 0 9766 9729"/>
                <a:gd name="T41" fmla="*/ T40 w 629"/>
                <a:gd name="T42" fmla="+- 0 8972 8187"/>
                <a:gd name="T43" fmla="*/ 8972 h 1052"/>
                <a:gd name="T44" fmla="+- 0 9739 9729"/>
                <a:gd name="T45" fmla="*/ T44 w 629"/>
                <a:gd name="T46" fmla="+- 0 9039 8187"/>
                <a:gd name="T47" fmla="*/ 9039 h 1052"/>
                <a:gd name="T48" fmla="+- 0 9729 9729"/>
                <a:gd name="T49" fmla="*/ T48 w 629"/>
                <a:gd name="T50" fmla="+- 0 9087 8187"/>
                <a:gd name="T51" fmla="*/ 9087 h 1052"/>
                <a:gd name="T52" fmla="+- 0 9735 9729"/>
                <a:gd name="T53" fmla="*/ T52 w 629"/>
                <a:gd name="T54" fmla="+- 0 9134 8187"/>
                <a:gd name="T55" fmla="*/ 9134 h 1052"/>
                <a:gd name="T56" fmla="+- 0 9756 9729"/>
                <a:gd name="T57" fmla="*/ T56 w 629"/>
                <a:gd name="T58" fmla="+- 0 9177 8187"/>
                <a:gd name="T59" fmla="*/ 9177 h 1052"/>
                <a:gd name="T60" fmla="+- 0 9791 9729"/>
                <a:gd name="T61" fmla="*/ T60 w 629"/>
                <a:gd name="T62" fmla="+- 0 9212 8187"/>
                <a:gd name="T63" fmla="*/ 9212 h 1052"/>
                <a:gd name="T64" fmla="+- 0 9839 9729"/>
                <a:gd name="T65" fmla="*/ T64 w 629"/>
                <a:gd name="T66" fmla="+- 0 9234 8187"/>
                <a:gd name="T67" fmla="*/ 9234 h 1052"/>
                <a:gd name="T68" fmla="+- 0 9890 9729"/>
                <a:gd name="T69" fmla="*/ T68 w 629"/>
                <a:gd name="T70" fmla="+- 0 9238 8187"/>
                <a:gd name="T71" fmla="*/ 9238 h 1052"/>
                <a:gd name="T72" fmla="+- 0 9939 9729"/>
                <a:gd name="T73" fmla="*/ T72 w 629"/>
                <a:gd name="T74" fmla="+- 0 9223 8187"/>
                <a:gd name="T75" fmla="*/ 9223 h 1052"/>
                <a:gd name="T76" fmla="+- 0 10025 9729"/>
                <a:gd name="T77" fmla="*/ T76 w 629"/>
                <a:gd name="T78" fmla="+- 0 9144 8187"/>
                <a:gd name="T79" fmla="*/ 9144 h 1052"/>
                <a:gd name="T80" fmla="+- 0 10072 9729"/>
                <a:gd name="T81" fmla="*/ T80 w 629"/>
                <a:gd name="T82" fmla="+- 0 9089 8187"/>
                <a:gd name="T83" fmla="*/ 9089 h 1052"/>
                <a:gd name="T84" fmla="+- 0 10122 9729"/>
                <a:gd name="T85" fmla="*/ T84 w 629"/>
                <a:gd name="T86" fmla="+- 0 9027 8187"/>
                <a:gd name="T87" fmla="*/ 9027 h 1052"/>
                <a:gd name="T88" fmla="+- 0 10172 9729"/>
                <a:gd name="T89" fmla="*/ T88 w 629"/>
                <a:gd name="T90" fmla="+- 0 8962 8187"/>
                <a:gd name="T91" fmla="*/ 8962 h 1052"/>
                <a:gd name="T92" fmla="+- 0 10220 9729"/>
                <a:gd name="T93" fmla="*/ T92 w 629"/>
                <a:gd name="T94" fmla="+- 0 8893 8187"/>
                <a:gd name="T95" fmla="*/ 8893 h 1052"/>
                <a:gd name="T96" fmla="+- 0 10264 9729"/>
                <a:gd name="T97" fmla="*/ T96 w 629"/>
                <a:gd name="T98" fmla="+- 0 8823 8187"/>
                <a:gd name="T99" fmla="*/ 8823 h 1052"/>
                <a:gd name="T100" fmla="+- 0 10302 9729"/>
                <a:gd name="T101" fmla="*/ T100 w 629"/>
                <a:gd name="T102" fmla="+- 0 8752 8187"/>
                <a:gd name="T103" fmla="*/ 8752 h 1052"/>
                <a:gd name="T104" fmla="+- 0 10331 9729"/>
                <a:gd name="T105" fmla="*/ T104 w 629"/>
                <a:gd name="T106" fmla="+- 0 8682 8187"/>
                <a:gd name="T107" fmla="*/ 8682 h 1052"/>
                <a:gd name="T108" fmla="+- 0 10351 9729"/>
                <a:gd name="T109" fmla="*/ T108 w 629"/>
                <a:gd name="T110" fmla="+- 0 8614 8187"/>
                <a:gd name="T111" fmla="*/ 8614 h 1052"/>
                <a:gd name="T112" fmla="+- 0 10357 9729"/>
                <a:gd name="T113" fmla="*/ T112 w 629"/>
                <a:gd name="T114" fmla="+- 0 8550 8187"/>
                <a:gd name="T115" fmla="*/ 8550 h 1052"/>
                <a:gd name="T116" fmla="+- 0 10347 9729"/>
                <a:gd name="T117" fmla="*/ T116 w 629"/>
                <a:gd name="T118" fmla="+- 0 8422 8187"/>
                <a:gd name="T119" fmla="*/ 8422 h 1052"/>
                <a:gd name="T120" fmla="+- 0 10328 9729"/>
                <a:gd name="T121" fmla="*/ T120 w 629"/>
                <a:gd name="T122" fmla="+- 0 8328 8187"/>
                <a:gd name="T123" fmla="*/ 8328 h 1052"/>
                <a:gd name="T124" fmla="+- 0 10302 9729"/>
                <a:gd name="T125" fmla="*/ T124 w 629"/>
                <a:gd name="T126" fmla="+- 0 8265 8187"/>
                <a:gd name="T127" fmla="*/ 8265 h 1052"/>
                <a:gd name="T128" fmla="+- 0 10250 9729"/>
                <a:gd name="T129" fmla="*/ T128 w 629"/>
                <a:gd name="T130" fmla="+- 0 8202 8187"/>
                <a:gd name="T131" fmla="*/ 8202 h 1052"/>
                <a:gd name="T132" fmla="+- 0 10167 9729"/>
                <a:gd name="T133" fmla="*/ T132 w 629"/>
                <a:gd name="T134" fmla="+- 0 8187 8187"/>
                <a:gd name="T135" fmla="*/ 8187 h 10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629" h="1052">
                  <a:moveTo>
                    <a:pt x="438" y="0"/>
                  </a:moveTo>
                  <a:lnTo>
                    <a:pt x="343" y="62"/>
                  </a:lnTo>
                  <a:lnTo>
                    <a:pt x="306" y="135"/>
                  </a:lnTo>
                  <a:lnTo>
                    <a:pt x="279" y="197"/>
                  </a:lnTo>
                  <a:lnTo>
                    <a:pt x="247" y="270"/>
                  </a:lnTo>
                  <a:lnTo>
                    <a:pt x="213" y="353"/>
                  </a:lnTo>
                  <a:lnTo>
                    <a:pt x="176" y="441"/>
                  </a:lnTo>
                  <a:lnTo>
                    <a:pt x="139" y="531"/>
                  </a:lnTo>
                  <a:lnTo>
                    <a:pt x="103" y="621"/>
                  </a:lnTo>
                  <a:lnTo>
                    <a:pt x="68" y="706"/>
                  </a:lnTo>
                  <a:lnTo>
                    <a:pt x="37" y="785"/>
                  </a:lnTo>
                  <a:lnTo>
                    <a:pt x="10" y="852"/>
                  </a:lnTo>
                  <a:lnTo>
                    <a:pt x="0" y="900"/>
                  </a:lnTo>
                  <a:lnTo>
                    <a:pt x="6" y="947"/>
                  </a:lnTo>
                  <a:lnTo>
                    <a:pt x="27" y="990"/>
                  </a:lnTo>
                  <a:lnTo>
                    <a:pt x="62" y="1025"/>
                  </a:lnTo>
                  <a:lnTo>
                    <a:pt x="110" y="1047"/>
                  </a:lnTo>
                  <a:lnTo>
                    <a:pt x="161" y="1051"/>
                  </a:lnTo>
                  <a:lnTo>
                    <a:pt x="210" y="1036"/>
                  </a:lnTo>
                  <a:lnTo>
                    <a:pt x="296" y="957"/>
                  </a:lnTo>
                  <a:lnTo>
                    <a:pt x="343" y="902"/>
                  </a:lnTo>
                  <a:lnTo>
                    <a:pt x="393" y="840"/>
                  </a:lnTo>
                  <a:lnTo>
                    <a:pt x="443" y="775"/>
                  </a:lnTo>
                  <a:lnTo>
                    <a:pt x="491" y="706"/>
                  </a:lnTo>
                  <a:lnTo>
                    <a:pt x="535" y="636"/>
                  </a:lnTo>
                  <a:lnTo>
                    <a:pt x="573" y="565"/>
                  </a:lnTo>
                  <a:lnTo>
                    <a:pt x="602" y="495"/>
                  </a:lnTo>
                  <a:lnTo>
                    <a:pt x="622" y="427"/>
                  </a:lnTo>
                  <a:lnTo>
                    <a:pt x="628" y="363"/>
                  </a:lnTo>
                  <a:lnTo>
                    <a:pt x="618" y="235"/>
                  </a:lnTo>
                  <a:lnTo>
                    <a:pt x="599" y="141"/>
                  </a:lnTo>
                  <a:lnTo>
                    <a:pt x="573" y="78"/>
                  </a:lnTo>
                  <a:lnTo>
                    <a:pt x="521" y="15"/>
                  </a:lnTo>
                  <a:lnTo>
                    <a:pt x="438" y="0"/>
                  </a:lnTo>
                  <a:close/>
                </a:path>
              </a:pathLst>
            </a:custGeom>
            <a:solidFill>
              <a:srgbClr val="FCF2C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3" name="Freeform 406">
              <a:extLst>
                <a:ext uri="{FF2B5EF4-FFF2-40B4-BE49-F238E27FC236}">
                  <a16:creationId xmlns:a16="http://schemas.microsoft.com/office/drawing/2014/main" id="{D1F5A914-0230-A128-06C1-1310F6FD06F5}"/>
                </a:ext>
              </a:extLst>
            </p:cNvPr>
            <p:cNvSpPr>
              <a:spLocks/>
            </p:cNvSpPr>
            <p:nvPr userDrawn="1"/>
          </p:nvSpPr>
          <p:spPr bwMode="auto">
            <a:xfrm>
              <a:off x="7859" y="8137"/>
              <a:ext cx="1373" cy="1993"/>
            </a:xfrm>
            <a:custGeom>
              <a:avLst/>
              <a:gdLst>
                <a:gd name="T0" fmla="+- 0 9064 7860"/>
                <a:gd name="T1" fmla="*/ T0 w 1373"/>
                <a:gd name="T2" fmla="+- 0 8138 8138"/>
                <a:gd name="T3" fmla="*/ 8138 h 1993"/>
                <a:gd name="T4" fmla="+- 0 9011 7860"/>
                <a:gd name="T5" fmla="*/ T4 w 1373"/>
                <a:gd name="T6" fmla="+- 0 8144 8138"/>
                <a:gd name="T7" fmla="*/ 8144 h 1993"/>
                <a:gd name="T8" fmla="+- 0 8952 7860"/>
                <a:gd name="T9" fmla="*/ T8 w 1373"/>
                <a:gd name="T10" fmla="+- 0 8161 8138"/>
                <a:gd name="T11" fmla="*/ 8161 h 1993"/>
                <a:gd name="T12" fmla="+- 0 8884 7860"/>
                <a:gd name="T13" fmla="*/ T12 w 1373"/>
                <a:gd name="T14" fmla="+- 0 8179 8138"/>
                <a:gd name="T15" fmla="*/ 8179 h 1993"/>
                <a:gd name="T16" fmla="+- 0 8811 7860"/>
                <a:gd name="T17" fmla="*/ T16 w 1373"/>
                <a:gd name="T18" fmla="+- 0 8197 8138"/>
                <a:gd name="T19" fmla="*/ 8197 h 1993"/>
                <a:gd name="T20" fmla="+- 0 8733 7860"/>
                <a:gd name="T21" fmla="*/ T20 w 1373"/>
                <a:gd name="T22" fmla="+- 0 8216 8138"/>
                <a:gd name="T23" fmla="*/ 8216 h 1993"/>
                <a:gd name="T24" fmla="+- 0 8653 7860"/>
                <a:gd name="T25" fmla="*/ T24 w 1373"/>
                <a:gd name="T26" fmla="+- 0 8233 8138"/>
                <a:gd name="T27" fmla="*/ 8233 h 1993"/>
                <a:gd name="T28" fmla="+- 0 8574 7860"/>
                <a:gd name="T29" fmla="*/ T28 w 1373"/>
                <a:gd name="T30" fmla="+- 0 8249 8138"/>
                <a:gd name="T31" fmla="*/ 8249 h 1993"/>
                <a:gd name="T32" fmla="+- 0 8496 7860"/>
                <a:gd name="T33" fmla="*/ T32 w 1373"/>
                <a:gd name="T34" fmla="+- 0 8261 8138"/>
                <a:gd name="T35" fmla="*/ 8261 h 1993"/>
                <a:gd name="T36" fmla="+- 0 8397 7860"/>
                <a:gd name="T37" fmla="*/ T36 w 1373"/>
                <a:gd name="T38" fmla="+- 0 8274 8138"/>
                <a:gd name="T39" fmla="*/ 8274 h 1993"/>
                <a:gd name="T40" fmla="+- 0 8309 7860"/>
                <a:gd name="T41" fmla="*/ T40 w 1373"/>
                <a:gd name="T42" fmla="+- 0 8284 8138"/>
                <a:gd name="T43" fmla="*/ 8284 h 1993"/>
                <a:gd name="T44" fmla="+- 0 8229 7860"/>
                <a:gd name="T45" fmla="*/ T44 w 1373"/>
                <a:gd name="T46" fmla="+- 0 8295 8138"/>
                <a:gd name="T47" fmla="*/ 8295 h 1993"/>
                <a:gd name="T48" fmla="+- 0 8158 7860"/>
                <a:gd name="T49" fmla="*/ T48 w 1373"/>
                <a:gd name="T50" fmla="+- 0 8308 8138"/>
                <a:gd name="T51" fmla="*/ 8308 h 1993"/>
                <a:gd name="T52" fmla="+- 0 8093 7860"/>
                <a:gd name="T53" fmla="*/ T52 w 1373"/>
                <a:gd name="T54" fmla="+- 0 8326 8138"/>
                <a:gd name="T55" fmla="*/ 8326 h 1993"/>
                <a:gd name="T56" fmla="+- 0 8036 7860"/>
                <a:gd name="T57" fmla="*/ T56 w 1373"/>
                <a:gd name="T58" fmla="+- 0 8352 8138"/>
                <a:gd name="T59" fmla="*/ 8352 h 1993"/>
                <a:gd name="T60" fmla="+- 0 7984 7860"/>
                <a:gd name="T61" fmla="*/ T60 w 1373"/>
                <a:gd name="T62" fmla="+- 0 8388 8138"/>
                <a:gd name="T63" fmla="*/ 8388 h 1993"/>
                <a:gd name="T64" fmla="+- 0 7937 7860"/>
                <a:gd name="T65" fmla="*/ T64 w 1373"/>
                <a:gd name="T66" fmla="+- 0 8437 8138"/>
                <a:gd name="T67" fmla="*/ 8437 h 1993"/>
                <a:gd name="T68" fmla="+- 0 7871 7860"/>
                <a:gd name="T69" fmla="*/ T68 w 1373"/>
                <a:gd name="T70" fmla="+- 0 8530 8138"/>
                <a:gd name="T71" fmla="*/ 8530 h 1993"/>
                <a:gd name="T72" fmla="+- 0 7860 7860"/>
                <a:gd name="T73" fmla="*/ T72 w 1373"/>
                <a:gd name="T74" fmla="+- 0 8618 8138"/>
                <a:gd name="T75" fmla="*/ 8618 h 1993"/>
                <a:gd name="T76" fmla="+- 0 7912 7860"/>
                <a:gd name="T77" fmla="*/ T76 w 1373"/>
                <a:gd name="T78" fmla="+- 0 8754 8138"/>
                <a:gd name="T79" fmla="*/ 8754 h 1993"/>
                <a:gd name="T80" fmla="+- 0 8036 7860"/>
                <a:gd name="T81" fmla="*/ T80 w 1373"/>
                <a:gd name="T82" fmla="+- 0 8989 8138"/>
                <a:gd name="T83" fmla="*/ 8989 h 1993"/>
                <a:gd name="T84" fmla="+- 0 7899 7860"/>
                <a:gd name="T85" fmla="*/ T84 w 1373"/>
                <a:gd name="T86" fmla="+- 0 9836 8138"/>
                <a:gd name="T87" fmla="*/ 9836 h 1993"/>
                <a:gd name="T88" fmla="+- 0 8033 7860"/>
                <a:gd name="T89" fmla="*/ T88 w 1373"/>
                <a:gd name="T90" fmla="+- 0 9959 8138"/>
                <a:gd name="T91" fmla="*/ 9959 h 1993"/>
                <a:gd name="T92" fmla="+- 0 8192 7860"/>
                <a:gd name="T93" fmla="*/ T92 w 1373"/>
                <a:gd name="T94" fmla="+- 0 10052 8138"/>
                <a:gd name="T95" fmla="*/ 10052 h 1993"/>
                <a:gd name="T96" fmla="+- 0 8404 7860"/>
                <a:gd name="T97" fmla="*/ T96 w 1373"/>
                <a:gd name="T98" fmla="+- 0 10111 8138"/>
                <a:gd name="T99" fmla="*/ 10111 h 1993"/>
                <a:gd name="T100" fmla="+- 0 8591 7860"/>
                <a:gd name="T101" fmla="*/ T100 w 1373"/>
                <a:gd name="T102" fmla="+- 0 10130 8138"/>
                <a:gd name="T103" fmla="*/ 10130 h 1993"/>
                <a:gd name="T104" fmla="+- 0 8719 7860"/>
                <a:gd name="T105" fmla="*/ T104 w 1373"/>
                <a:gd name="T106" fmla="+- 0 10116 8138"/>
                <a:gd name="T107" fmla="*/ 10116 h 1993"/>
                <a:gd name="T108" fmla="+- 0 8847 7860"/>
                <a:gd name="T109" fmla="*/ T108 w 1373"/>
                <a:gd name="T110" fmla="+- 0 10051 8138"/>
                <a:gd name="T111" fmla="*/ 10051 h 1993"/>
                <a:gd name="T112" fmla="+- 0 9034 7860"/>
                <a:gd name="T113" fmla="*/ T112 w 1373"/>
                <a:gd name="T114" fmla="+- 0 9915 8138"/>
                <a:gd name="T115" fmla="*/ 9915 h 1993"/>
                <a:gd name="T116" fmla="+- 0 9034 7860"/>
                <a:gd name="T117" fmla="*/ T116 w 1373"/>
                <a:gd name="T118" fmla="+- 0 8753 8138"/>
                <a:gd name="T119" fmla="*/ 8753 h 1993"/>
                <a:gd name="T120" fmla="+- 0 9215 7860"/>
                <a:gd name="T121" fmla="*/ T120 w 1373"/>
                <a:gd name="T122" fmla="+- 0 8391 8138"/>
                <a:gd name="T123" fmla="*/ 8391 h 1993"/>
                <a:gd name="T124" fmla="+- 0 9231 7860"/>
                <a:gd name="T125" fmla="*/ T124 w 1373"/>
                <a:gd name="T126" fmla="+- 0 8344 8138"/>
                <a:gd name="T127" fmla="*/ 8344 h 1993"/>
                <a:gd name="T128" fmla="+- 0 9233 7860"/>
                <a:gd name="T129" fmla="*/ T128 w 1373"/>
                <a:gd name="T130" fmla="+- 0 8297 8138"/>
                <a:gd name="T131" fmla="*/ 8297 h 1993"/>
                <a:gd name="T132" fmla="+- 0 9222 7860"/>
                <a:gd name="T133" fmla="*/ T132 w 1373"/>
                <a:gd name="T134" fmla="+- 0 8250 8138"/>
                <a:gd name="T135" fmla="*/ 8250 h 1993"/>
                <a:gd name="T136" fmla="+- 0 9199 7860"/>
                <a:gd name="T137" fmla="*/ T136 w 1373"/>
                <a:gd name="T138" fmla="+- 0 8208 8138"/>
                <a:gd name="T139" fmla="*/ 8208 h 1993"/>
                <a:gd name="T140" fmla="+- 0 9161 7860"/>
                <a:gd name="T141" fmla="*/ T140 w 1373"/>
                <a:gd name="T142" fmla="+- 0 8170 8138"/>
                <a:gd name="T143" fmla="*/ 8170 h 1993"/>
                <a:gd name="T144" fmla="+- 0 9115 7860"/>
                <a:gd name="T145" fmla="*/ T144 w 1373"/>
                <a:gd name="T146" fmla="+- 0 8147 8138"/>
                <a:gd name="T147" fmla="*/ 8147 h 1993"/>
                <a:gd name="T148" fmla="+- 0 9064 7860"/>
                <a:gd name="T149" fmla="*/ T148 w 1373"/>
                <a:gd name="T150" fmla="+- 0 8138 8138"/>
                <a:gd name="T151" fmla="*/ 8138 h 199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1373" h="1993">
                  <a:moveTo>
                    <a:pt x="1204" y="0"/>
                  </a:moveTo>
                  <a:lnTo>
                    <a:pt x="1151" y="6"/>
                  </a:lnTo>
                  <a:lnTo>
                    <a:pt x="1092" y="23"/>
                  </a:lnTo>
                  <a:lnTo>
                    <a:pt x="1024" y="41"/>
                  </a:lnTo>
                  <a:lnTo>
                    <a:pt x="951" y="59"/>
                  </a:lnTo>
                  <a:lnTo>
                    <a:pt x="873" y="78"/>
                  </a:lnTo>
                  <a:lnTo>
                    <a:pt x="793" y="95"/>
                  </a:lnTo>
                  <a:lnTo>
                    <a:pt x="714" y="111"/>
                  </a:lnTo>
                  <a:lnTo>
                    <a:pt x="636" y="123"/>
                  </a:lnTo>
                  <a:lnTo>
                    <a:pt x="537" y="136"/>
                  </a:lnTo>
                  <a:lnTo>
                    <a:pt x="449" y="146"/>
                  </a:lnTo>
                  <a:lnTo>
                    <a:pt x="369" y="157"/>
                  </a:lnTo>
                  <a:lnTo>
                    <a:pt x="298" y="170"/>
                  </a:lnTo>
                  <a:lnTo>
                    <a:pt x="233" y="188"/>
                  </a:lnTo>
                  <a:lnTo>
                    <a:pt x="176" y="214"/>
                  </a:lnTo>
                  <a:lnTo>
                    <a:pt x="124" y="250"/>
                  </a:lnTo>
                  <a:lnTo>
                    <a:pt x="77" y="299"/>
                  </a:lnTo>
                  <a:lnTo>
                    <a:pt x="11" y="392"/>
                  </a:lnTo>
                  <a:lnTo>
                    <a:pt x="0" y="480"/>
                  </a:lnTo>
                  <a:lnTo>
                    <a:pt x="52" y="616"/>
                  </a:lnTo>
                  <a:lnTo>
                    <a:pt x="176" y="851"/>
                  </a:lnTo>
                  <a:lnTo>
                    <a:pt x="39" y="1698"/>
                  </a:lnTo>
                  <a:lnTo>
                    <a:pt x="173" y="1821"/>
                  </a:lnTo>
                  <a:lnTo>
                    <a:pt x="332" y="1914"/>
                  </a:lnTo>
                  <a:lnTo>
                    <a:pt x="544" y="1973"/>
                  </a:lnTo>
                  <a:lnTo>
                    <a:pt x="731" y="1992"/>
                  </a:lnTo>
                  <a:lnTo>
                    <a:pt x="859" y="1978"/>
                  </a:lnTo>
                  <a:lnTo>
                    <a:pt x="987" y="1913"/>
                  </a:lnTo>
                  <a:lnTo>
                    <a:pt x="1174" y="1777"/>
                  </a:lnTo>
                  <a:lnTo>
                    <a:pt x="1174" y="615"/>
                  </a:lnTo>
                  <a:lnTo>
                    <a:pt x="1355" y="253"/>
                  </a:lnTo>
                  <a:lnTo>
                    <a:pt x="1371" y="206"/>
                  </a:lnTo>
                  <a:lnTo>
                    <a:pt x="1373" y="159"/>
                  </a:lnTo>
                  <a:lnTo>
                    <a:pt x="1362" y="112"/>
                  </a:lnTo>
                  <a:lnTo>
                    <a:pt x="1339" y="70"/>
                  </a:lnTo>
                  <a:lnTo>
                    <a:pt x="1301" y="32"/>
                  </a:lnTo>
                  <a:lnTo>
                    <a:pt x="1255" y="9"/>
                  </a:lnTo>
                  <a:lnTo>
                    <a:pt x="1204" y="0"/>
                  </a:lnTo>
                  <a:close/>
                </a:path>
              </a:pathLst>
            </a:custGeom>
            <a:solidFill>
              <a:srgbClr val="088B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4" name="Freeform 405">
              <a:extLst>
                <a:ext uri="{FF2B5EF4-FFF2-40B4-BE49-F238E27FC236}">
                  <a16:creationId xmlns:a16="http://schemas.microsoft.com/office/drawing/2014/main" id="{AD5162D6-A2D4-F22F-D0A0-BADF71E3674C}"/>
                </a:ext>
              </a:extLst>
            </p:cNvPr>
            <p:cNvSpPr>
              <a:spLocks/>
            </p:cNvSpPr>
            <p:nvPr userDrawn="1"/>
          </p:nvSpPr>
          <p:spPr bwMode="auto">
            <a:xfrm>
              <a:off x="7898" y="8989"/>
              <a:ext cx="209" cy="845"/>
            </a:xfrm>
            <a:custGeom>
              <a:avLst/>
              <a:gdLst>
                <a:gd name="T0" fmla="+- 0 8036 7899"/>
                <a:gd name="T1" fmla="*/ T0 w 209"/>
                <a:gd name="T2" fmla="+- 0 8989 8989"/>
                <a:gd name="T3" fmla="*/ 8989 h 845"/>
                <a:gd name="T4" fmla="+- 0 7899 7899"/>
                <a:gd name="T5" fmla="*/ T4 w 209"/>
                <a:gd name="T6" fmla="+- 0 9834 8989"/>
                <a:gd name="T7" fmla="*/ 9834 h 845"/>
                <a:gd name="T8" fmla="+- 0 7904 7899"/>
                <a:gd name="T9" fmla="*/ T8 w 209"/>
                <a:gd name="T10" fmla="+- 0 9834 8989"/>
                <a:gd name="T11" fmla="*/ 9834 h 845"/>
                <a:gd name="T12" fmla="+- 0 7910 7899"/>
                <a:gd name="T13" fmla="*/ T12 w 209"/>
                <a:gd name="T14" fmla="+- 0 9834 8989"/>
                <a:gd name="T15" fmla="*/ 9834 h 845"/>
                <a:gd name="T16" fmla="+- 0 7915 7899"/>
                <a:gd name="T17" fmla="*/ T16 w 209"/>
                <a:gd name="T18" fmla="+- 0 9834 8989"/>
                <a:gd name="T19" fmla="*/ 9834 h 845"/>
                <a:gd name="T20" fmla="+- 0 8082 7899"/>
                <a:gd name="T21" fmla="*/ T20 w 209"/>
                <a:gd name="T22" fmla="+- 0 9696 8989"/>
                <a:gd name="T23" fmla="*/ 9696 h 845"/>
                <a:gd name="T24" fmla="+- 0 8107 7899"/>
                <a:gd name="T25" fmla="*/ T24 w 209"/>
                <a:gd name="T26" fmla="+- 0 9406 8989"/>
                <a:gd name="T27" fmla="*/ 9406 h 845"/>
                <a:gd name="T28" fmla="+- 0 8067 7899"/>
                <a:gd name="T29" fmla="*/ T28 w 209"/>
                <a:gd name="T30" fmla="+- 0 9119 8989"/>
                <a:gd name="T31" fmla="*/ 9119 h 845"/>
                <a:gd name="T32" fmla="+- 0 8036 7899"/>
                <a:gd name="T33" fmla="*/ T32 w 209"/>
                <a:gd name="T34" fmla="+- 0 8989 8989"/>
                <a:gd name="T35" fmla="*/ 8989 h 84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09" h="845">
                  <a:moveTo>
                    <a:pt x="137" y="0"/>
                  </a:moveTo>
                  <a:lnTo>
                    <a:pt x="0" y="845"/>
                  </a:lnTo>
                  <a:lnTo>
                    <a:pt x="5" y="845"/>
                  </a:lnTo>
                  <a:lnTo>
                    <a:pt x="11" y="845"/>
                  </a:lnTo>
                  <a:lnTo>
                    <a:pt x="16" y="845"/>
                  </a:lnTo>
                  <a:lnTo>
                    <a:pt x="183" y="707"/>
                  </a:lnTo>
                  <a:lnTo>
                    <a:pt x="208" y="417"/>
                  </a:lnTo>
                  <a:lnTo>
                    <a:pt x="168" y="130"/>
                  </a:lnTo>
                  <a:lnTo>
                    <a:pt x="137" y="0"/>
                  </a:lnTo>
                  <a:close/>
                </a:path>
              </a:pathLst>
            </a:custGeom>
            <a:solidFill>
              <a:srgbClr val="2C606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5" name="Freeform 404">
              <a:extLst>
                <a:ext uri="{FF2B5EF4-FFF2-40B4-BE49-F238E27FC236}">
                  <a16:creationId xmlns:a16="http://schemas.microsoft.com/office/drawing/2014/main" id="{DC9C8AE9-9EED-2DCC-8B9E-E869276BE93A}"/>
                </a:ext>
              </a:extLst>
            </p:cNvPr>
            <p:cNvSpPr>
              <a:spLocks/>
            </p:cNvSpPr>
            <p:nvPr userDrawn="1"/>
          </p:nvSpPr>
          <p:spPr bwMode="auto">
            <a:xfrm>
              <a:off x="8932" y="7926"/>
              <a:ext cx="388" cy="513"/>
            </a:xfrm>
            <a:custGeom>
              <a:avLst/>
              <a:gdLst>
                <a:gd name="T0" fmla="+- 0 9191 8933"/>
                <a:gd name="T1" fmla="*/ T0 w 388"/>
                <a:gd name="T2" fmla="+- 0 7926 7926"/>
                <a:gd name="T3" fmla="*/ 7926 h 513"/>
                <a:gd name="T4" fmla="+- 0 9103 8933"/>
                <a:gd name="T5" fmla="*/ T4 w 388"/>
                <a:gd name="T6" fmla="+- 0 7942 7926"/>
                <a:gd name="T7" fmla="*/ 7942 h 513"/>
                <a:gd name="T8" fmla="+- 0 9039 8933"/>
                <a:gd name="T9" fmla="*/ T8 w 388"/>
                <a:gd name="T10" fmla="+- 0 8005 7926"/>
                <a:gd name="T11" fmla="*/ 8005 h 513"/>
                <a:gd name="T12" fmla="+- 0 8953 8933"/>
                <a:gd name="T13" fmla="*/ T12 w 388"/>
                <a:gd name="T14" fmla="+- 0 8170 7926"/>
                <a:gd name="T15" fmla="*/ 8170 h 513"/>
                <a:gd name="T16" fmla="+- 0 8933 8933"/>
                <a:gd name="T17" fmla="*/ T16 w 388"/>
                <a:gd name="T18" fmla="+- 0 8243 7926"/>
                <a:gd name="T19" fmla="*/ 8243 h 513"/>
                <a:gd name="T20" fmla="+- 0 8943 8933"/>
                <a:gd name="T21" fmla="*/ T20 w 388"/>
                <a:gd name="T22" fmla="+- 0 8316 7926"/>
                <a:gd name="T23" fmla="*/ 8316 h 513"/>
                <a:gd name="T24" fmla="+- 0 8980 8933"/>
                <a:gd name="T25" fmla="*/ T24 w 388"/>
                <a:gd name="T26" fmla="+- 0 8379 7926"/>
                <a:gd name="T27" fmla="*/ 8379 h 513"/>
                <a:gd name="T28" fmla="+- 0 9042 8933"/>
                <a:gd name="T29" fmla="*/ T28 w 388"/>
                <a:gd name="T30" fmla="+- 0 8423 7926"/>
                <a:gd name="T31" fmla="*/ 8423 h 513"/>
                <a:gd name="T32" fmla="+- 0 9110 8933"/>
                <a:gd name="T33" fmla="*/ T32 w 388"/>
                <a:gd name="T34" fmla="+- 0 8439 7926"/>
                <a:gd name="T35" fmla="*/ 8439 h 513"/>
                <a:gd name="T36" fmla="+- 0 9177 8933"/>
                <a:gd name="T37" fmla="*/ T36 w 388"/>
                <a:gd name="T38" fmla="+- 0 8428 7926"/>
                <a:gd name="T39" fmla="*/ 8428 h 513"/>
                <a:gd name="T40" fmla="+- 0 9234 8933"/>
                <a:gd name="T41" fmla="*/ T40 w 388"/>
                <a:gd name="T42" fmla="+- 0 8396 7926"/>
                <a:gd name="T43" fmla="*/ 8396 h 513"/>
                <a:gd name="T44" fmla="+- 0 9277 8933"/>
                <a:gd name="T45" fmla="*/ T44 w 388"/>
                <a:gd name="T46" fmla="+- 0 8344 7926"/>
                <a:gd name="T47" fmla="*/ 8344 h 513"/>
                <a:gd name="T48" fmla="+- 0 9298 8933"/>
                <a:gd name="T49" fmla="*/ T48 w 388"/>
                <a:gd name="T50" fmla="+- 0 8277 7926"/>
                <a:gd name="T51" fmla="*/ 8277 h 513"/>
                <a:gd name="T52" fmla="+- 0 9321 8933"/>
                <a:gd name="T53" fmla="*/ T52 w 388"/>
                <a:gd name="T54" fmla="+- 0 8092 7926"/>
                <a:gd name="T55" fmla="*/ 8092 h 513"/>
                <a:gd name="T56" fmla="+- 0 9316 8933"/>
                <a:gd name="T57" fmla="*/ T56 w 388"/>
                <a:gd name="T58" fmla="+- 0 8033 7926"/>
                <a:gd name="T59" fmla="*/ 8033 h 513"/>
                <a:gd name="T60" fmla="+- 0 9290 8933"/>
                <a:gd name="T61" fmla="*/ T60 w 388"/>
                <a:gd name="T62" fmla="+- 0 7982 7926"/>
                <a:gd name="T63" fmla="*/ 7982 h 513"/>
                <a:gd name="T64" fmla="+- 0 9247 8933"/>
                <a:gd name="T65" fmla="*/ T64 w 388"/>
                <a:gd name="T66" fmla="+- 0 7945 7926"/>
                <a:gd name="T67" fmla="*/ 7945 h 513"/>
                <a:gd name="T68" fmla="+- 0 9191 8933"/>
                <a:gd name="T69" fmla="*/ T68 w 388"/>
                <a:gd name="T70" fmla="+- 0 7926 7926"/>
                <a:gd name="T71" fmla="*/ 7926 h 5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388" h="513">
                  <a:moveTo>
                    <a:pt x="258" y="0"/>
                  </a:moveTo>
                  <a:lnTo>
                    <a:pt x="170" y="16"/>
                  </a:lnTo>
                  <a:lnTo>
                    <a:pt x="106" y="79"/>
                  </a:lnTo>
                  <a:lnTo>
                    <a:pt x="20" y="244"/>
                  </a:lnTo>
                  <a:lnTo>
                    <a:pt x="0" y="317"/>
                  </a:lnTo>
                  <a:lnTo>
                    <a:pt x="10" y="390"/>
                  </a:lnTo>
                  <a:lnTo>
                    <a:pt x="47" y="453"/>
                  </a:lnTo>
                  <a:lnTo>
                    <a:pt x="109" y="497"/>
                  </a:lnTo>
                  <a:lnTo>
                    <a:pt x="177" y="513"/>
                  </a:lnTo>
                  <a:lnTo>
                    <a:pt x="244" y="502"/>
                  </a:lnTo>
                  <a:lnTo>
                    <a:pt x="301" y="470"/>
                  </a:lnTo>
                  <a:lnTo>
                    <a:pt x="344" y="418"/>
                  </a:lnTo>
                  <a:lnTo>
                    <a:pt x="365" y="351"/>
                  </a:lnTo>
                  <a:lnTo>
                    <a:pt x="388" y="166"/>
                  </a:lnTo>
                  <a:lnTo>
                    <a:pt x="383" y="107"/>
                  </a:lnTo>
                  <a:lnTo>
                    <a:pt x="357" y="56"/>
                  </a:lnTo>
                  <a:lnTo>
                    <a:pt x="314" y="19"/>
                  </a:lnTo>
                  <a:lnTo>
                    <a:pt x="258" y="0"/>
                  </a:lnTo>
                  <a:close/>
                </a:path>
              </a:pathLst>
            </a:custGeom>
            <a:solidFill>
              <a:srgbClr val="088B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pic>
          <p:nvPicPr>
            <p:cNvPr id="56" name="Picture 55">
              <a:extLst>
                <a:ext uri="{FF2B5EF4-FFF2-40B4-BE49-F238E27FC236}">
                  <a16:creationId xmlns:a16="http://schemas.microsoft.com/office/drawing/2014/main" id="{E0B3AE3F-9DC2-CC7C-D73C-32DA525AFD8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692" y="7788"/>
              <a:ext cx="36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Freeform 402">
              <a:extLst>
                <a:ext uri="{FF2B5EF4-FFF2-40B4-BE49-F238E27FC236}">
                  <a16:creationId xmlns:a16="http://schemas.microsoft.com/office/drawing/2014/main" id="{D33A69D5-AE83-631A-A9D0-E699134C5F50}"/>
                </a:ext>
              </a:extLst>
            </p:cNvPr>
            <p:cNvSpPr>
              <a:spLocks/>
            </p:cNvSpPr>
            <p:nvPr userDrawn="1"/>
          </p:nvSpPr>
          <p:spPr bwMode="auto">
            <a:xfrm>
              <a:off x="6547" y="7092"/>
              <a:ext cx="474" cy="396"/>
            </a:xfrm>
            <a:custGeom>
              <a:avLst/>
              <a:gdLst>
                <a:gd name="T0" fmla="+- 0 6656 6547"/>
                <a:gd name="T1" fmla="*/ T0 w 474"/>
                <a:gd name="T2" fmla="+- 0 7092 7092"/>
                <a:gd name="T3" fmla="*/ 7092 h 396"/>
                <a:gd name="T4" fmla="+- 0 6667 6547"/>
                <a:gd name="T5" fmla="*/ T4 w 474"/>
                <a:gd name="T6" fmla="+- 0 7222 7092"/>
                <a:gd name="T7" fmla="*/ 7222 h 396"/>
                <a:gd name="T8" fmla="+- 0 6660 6547"/>
                <a:gd name="T9" fmla="*/ T8 w 474"/>
                <a:gd name="T10" fmla="+- 0 7300 7092"/>
                <a:gd name="T11" fmla="*/ 7300 h 396"/>
                <a:gd name="T12" fmla="+- 0 6623 6547"/>
                <a:gd name="T13" fmla="*/ T12 w 474"/>
                <a:gd name="T14" fmla="+- 0 7359 7092"/>
                <a:gd name="T15" fmla="*/ 7359 h 396"/>
                <a:gd name="T16" fmla="+- 0 6547 6547"/>
                <a:gd name="T17" fmla="*/ T16 w 474"/>
                <a:gd name="T18" fmla="+- 0 7430 7092"/>
                <a:gd name="T19" fmla="*/ 7430 h 396"/>
                <a:gd name="T20" fmla="+- 0 6896 6547"/>
                <a:gd name="T21" fmla="*/ T20 w 474"/>
                <a:gd name="T22" fmla="+- 0 7488 7092"/>
                <a:gd name="T23" fmla="*/ 7488 h 396"/>
                <a:gd name="T24" fmla="+- 0 6970 6547"/>
                <a:gd name="T25" fmla="*/ T24 w 474"/>
                <a:gd name="T26" fmla="+- 0 7393 7092"/>
                <a:gd name="T27" fmla="*/ 7393 h 396"/>
                <a:gd name="T28" fmla="+- 0 7008 6547"/>
                <a:gd name="T29" fmla="*/ T28 w 474"/>
                <a:gd name="T30" fmla="+- 0 7325 7092"/>
                <a:gd name="T31" fmla="*/ 7325 h 396"/>
                <a:gd name="T32" fmla="+- 0 7021 6547"/>
                <a:gd name="T33" fmla="*/ T32 w 474"/>
                <a:gd name="T34" fmla="+- 0 7251 7092"/>
                <a:gd name="T35" fmla="*/ 7251 h 396"/>
                <a:gd name="T36" fmla="+- 0 7021 6547"/>
                <a:gd name="T37" fmla="*/ T36 w 474"/>
                <a:gd name="T38" fmla="+- 0 7139 7092"/>
                <a:gd name="T39" fmla="*/ 7139 h 396"/>
                <a:gd name="T40" fmla="+- 0 6656 6547"/>
                <a:gd name="T41" fmla="*/ T40 w 474"/>
                <a:gd name="T42" fmla="+- 0 7092 7092"/>
                <a:gd name="T43" fmla="*/ 7092 h 3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474" h="396">
                  <a:moveTo>
                    <a:pt x="109" y="0"/>
                  </a:moveTo>
                  <a:lnTo>
                    <a:pt x="120" y="130"/>
                  </a:lnTo>
                  <a:lnTo>
                    <a:pt x="113" y="208"/>
                  </a:lnTo>
                  <a:lnTo>
                    <a:pt x="76" y="267"/>
                  </a:lnTo>
                  <a:lnTo>
                    <a:pt x="0" y="338"/>
                  </a:lnTo>
                  <a:lnTo>
                    <a:pt x="349" y="396"/>
                  </a:lnTo>
                  <a:lnTo>
                    <a:pt x="423" y="301"/>
                  </a:lnTo>
                  <a:lnTo>
                    <a:pt x="461" y="233"/>
                  </a:lnTo>
                  <a:lnTo>
                    <a:pt x="474" y="159"/>
                  </a:lnTo>
                  <a:lnTo>
                    <a:pt x="474" y="47"/>
                  </a:lnTo>
                  <a:lnTo>
                    <a:pt x="109" y="0"/>
                  </a:lnTo>
                  <a:close/>
                </a:path>
              </a:pathLst>
            </a:custGeom>
            <a:solidFill>
              <a:srgbClr val="27B5C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cxnSp>
          <p:nvCxnSpPr>
            <p:cNvPr id="58" name="Line 401">
              <a:extLst>
                <a:ext uri="{FF2B5EF4-FFF2-40B4-BE49-F238E27FC236}">
                  <a16:creationId xmlns:a16="http://schemas.microsoft.com/office/drawing/2014/main" id="{5F3A10DD-08F0-9A11-DC65-53836B59B76A}"/>
                </a:ext>
              </a:extLst>
            </p:cNvPr>
            <p:cNvCxnSpPr>
              <a:cxnSpLocks noChangeShapeType="1"/>
            </p:cNvCxnSpPr>
            <p:nvPr userDrawn="1"/>
          </p:nvCxnSpPr>
          <p:spPr bwMode="auto">
            <a:xfrm>
              <a:off x="9140" y="7545"/>
              <a:ext cx="65" cy="166"/>
            </a:xfrm>
            <a:prstGeom prst="line">
              <a:avLst/>
            </a:prstGeom>
            <a:noFill/>
            <a:ln w="17158">
              <a:solidFill>
                <a:srgbClr val="088B91"/>
              </a:solidFill>
              <a:prstDash val="solid"/>
              <a:round/>
              <a:headEnd/>
              <a:tailEnd/>
            </a:ln>
            <a:extLst>
              <a:ext uri="{909E8E84-426E-40DD-AFC4-6F175D3DCCD1}">
                <a14:hiddenFill xmlns:a14="http://schemas.microsoft.com/office/drawing/2010/main">
                  <a:noFill/>
                </a14:hiddenFill>
              </a:ext>
            </a:extLst>
          </p:spPr>
        </p:cxnSp>
      </p:grpSp>
      <p:pic>
        <p:nvPicPr>
          <p:cNvPr id="59" name="image19.png" descr="Graphical user interface&#10;&#10;Description automatically generated with medium confidence">
            <a:extLst>
              <a:ext uri="{FF2B5EF4-FFF2-40B4-BE49-F238E27FC236}">
                <a16:creationId xmlns:a16="http://schemas.microsoft.com/office/drawing/2014/main" id="{0EB2D6C0-6906-E556-3B5E-762CF705337D}"/>
              </a:ext>
            </a:extLst>
          </p:cNvPr>
          <p:cNvPicPr>
            <a:picLocks noChangeAspect="1"/>
          </p:cNvPicPr>
          <p:nvPr userDrawn="1"/>
        </p:nvPicPr>
        <p:blipFill rotWithShape="1">
          <a:blip r:embed="rId6" cstate="print"/>
          <a:srcRect r="19779"/>
          <a:stretch/>
        </p:blipFill>
        <p:spPr>
          <a:xfrm>
            <a:off x="7527556" y="1916619"/>
            <a:ext cx="4766154" cy="4464265"/>
          </a:xfrm>
          <a:prstGeom prst="rect">
            <a:avLst/>
          </a:prstGeom>
        </p:spPr>
      </p:pic>
      <p:sp>
        <p:nvSpPr>
          <p:cNvPr id="2" name="Title Placeholder 1">
            <a:extLst>
              <a:ext uri="{FF2B5EF4-FFF2-40B4-BE49-F238E27FC236}">
                <a16:creationId xmlns:a16="http://schemas.microsoft.com/office/drawing/2014/main" id="{0504190B-EBA7-E675-9556-B0F852C78FD5}"/>
              </a:ext>
            </a:extLst>
          </p:cNvPr>
          <p:cNvSpPr>
            <a:spLocks noGrp="1"/>
          </p:cNvSpPr>
          <p:nvPr>
            <p:ph type="title" hasCustomPrompt="1"/>
          </p:nvPr>
        </p:nvSpPr>
        <p:spPr>
          <a:xfrm>
            <a:off x="15240" y="4110042"/>
            <a:ext cx="4646387" cy="1325563"/>
          </a:xfrm>
          <a:prstGeom prst="rect">
            <a:avLst/>
          </a:prstGeom>
        </p:spPr>
        <p:txBody>
          <a:bodyPr vert="horz" lIns="91440" tIns="45720" rIns="91440" bIns="45720" rtlCol="0" anchor="ctr">
            <a:normAutofit/>
          </a:bodyPr>
          <a:lstStyle>
            <a:lvl1pPr algn="ctr">
              <a:defRPr sz="1800" b="1">
                <a:latin typeface="Montserrat Light" panose="00000400000000000000" pitchFamily="2" charset="0"/>
              </a:defRPr>
            </a:lvl1pPr>
          </a:lstStyle>
          <a:p>
            <a:r>
              <a:rPr lang="en-GB" b="0" dirty="0"/>
              <a:t>&lt;Insert Place Name&gt;</a:t>
            </a:r>
            <a:br>
              <a:rPr lang="en-GB" b="0" dirty="0"/>
            </a:br>
            <a:r>
              <a:rPr lang="en-GB" b="0" dirty="0"/>
              <a:t>&lt; Insert Date&gt;</a:t>
            </a:r>
          </a:p>
        </p:txBody>
      </p:sp>
      <p:sp>
        <p:nvSpPr>
          <p:cNvPr id="3" name="Title Placeholder 1">
            <a:extLst>
              <a:ext uri="{FF2B5EF4-FFF2-40B4-BE49-F238E27FC236}">
                <a16:creationId xmlns:a16="http://schemas.microsoft.com/office/drawing/2014/main" id="{181A1FA0-25E5-6E27-2C3E-0228E0C36E6A}"/>
              </a:ext>
            </a:extLst>
          </p:cNvPr>
          <p:cNvSpPr txBox="1">
            <a:spLocks/>
          </p:cNvSpPr>
          <p:nvPr userDrawn="1"/>
        </p:nvSpPr>
        <p:spPr>
          <a:xfrm>
            <a:off x="316929" y="2832261"/>
            <a:ext cx="4126554" cy="17018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en-GB" sz="3800" dirty="0">
                <a:latin typeface="Montserrat Light" panose="00000400000000000000" pitchFamily="2" charset="0"/>
              </a:rPr>
              <a:t>Place Standard with a Climate Lens Workshop</a:t>
            </a:r>
            <a:br>
              <a:rPr lang="en-GB" sz="3600" dirty="0"/>
            </a:br>
            <a:endParaRPr lang="en-GB" sz="3600" b="0" dirty="0"/>
          </a:p>
        </p:txBody>
      </p:sp>
    </p:spTree>
    <p:extLst>
      <p:ext uri="{BB962C8B-B14F-4D97-AF65-F5344CB8AC3E}">
        <p14:creationId xmlns:p14="http://schemas.microsoft.com/office/powerpoint/2010/main" val="3110030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2" name="Freeform 389">
            <a:extLst>
              <a:ext uri="{FF2B5EF4-FFF2-40B4-BE49-F238E27FC236}">
                <a16:creationId xmlns:a16="http://schemas.microsoft.com/office/drawing/2014/main" id="{7BC7C5AC-F745-AE8C-530D-C443715C64D0}"/>
              </a:ext>
            </a:extLst>
          </p:cNvPr>
          <p:cNvSpPr>
            <a:spLocks/>
          </p:cNvSpPr>
          <p:nvPr userDrawn="1"/>
        </p:nvSpPr>
        <p:spPr bwMode="auto">
          <a:xfrm>
            <a:off x="460752" y="365125"/>
            <a:ext cx="754896" cy="759859"/>
          </a:xfrm>
          <a:custGeom>
            <a:avLst/>
            <a:gdLst>
              <a:gd name="T0" fmla="+- 0 1556 1150"/>
              <a:gd name="T1" fmla="*/ T0 w 811"/>
              <a:gd name="T2" fmla="+- 0 -65 -65"/>
              <a:gd name="T3" fmla="*/ -65 h 811"/>
              <a:gd name="T4" fmla="+- 0 1483 1150"/>
              <a:gd name="T5" fmla="*/ T4 w 811"/>
              <a:gd name="T6" fmla="+- 0 -59 -65"/>
              <a:gd name="T7" fmla="*/ -59 h 811"/>
              <a:gd name="T8" fmla="+- 0 1414 1150"/>
              <a:gd name="T9" fmla="*/ T8 w 811"/>
              <a:gd name="T10" fmla="+- 0 -40 -65"/>
              <a:gd name="T11" fmla="*/ -40 h 811"/>
              <a:gd name="T12" fmla="+- 0 1351 1150"/>
              <a:gd name="T13" fmla="*/ T12 w 811"/>
              <a:gd name="T14" fmla="+- 0 -10 -65"/>
              <a:gd name="T15" fmla="*/ -10 h 811"/>
              <a:gd name="T16" fmla="+- 0 1295 1150"/>
              <a:gd name="T17" fmla="*/ T16 w 811"/>
              <a:gd name="T18" fmla="+- 0 30 -65"/>
              <a:gd name="T19" fmla="*/ 30 h 811"/>
              <a:gd name="T20" fmla="+- 0 1246 1150"/>
              <a:gd name="T21" fmla="*/ T20 w 811"/>
              <a:gd name="T22" fmla="+- 0 79 -65"/>
              <a:gd name="T23" fmla="*/ 79 h 811"/>
              <a:gd name="T24" fmla="+- 0 1206 1150"/>
              <a:gd name="T25" fmla="*/ T24 w 811"/>
              <a:gd name="T26" fmla="+- 0 136 -65"/>
              <a:gd name="T27" fmla="*/ 136 h 811"/>
              <a:gd name="T28" fmla="+- 0 1176 1150"/>
              <a:gd name="T29" fmla="*/ T28 w 811"/>
              <a:gd name="T30" fmla="+- 0 199 -65"/>
              <a:gd name="T31" fmla="*/ 199 h 811"/>
              <a:gd name="T32" fmla="+- 0 1157 1150"/>
              <a:gd name="T33" fmla="*/ T32 w 811"/>
              <a:gd name="T34" fmla="+- 0 267 -65"/>
              <a:gd name="T35" fmla="*/ 267 h 811"/>
              <a:gd name="T36" fmla="+- 0 1150 1150"/>
              <a:gd name="T37" fmla="*/ T36 w 811"/>
              <a:gd name="T38" fmla="+- 0 340 -65"/>
              <a:gd name="T39" fmla="*/ 340 h 811"/>
              <a:gd name="T40" fmla="+- 0 1157 1150"/>
              <a:gd name="T41" fmla="*/ T40 w 811"/>
              <a:gd name="T42" fmla="+- 0 413 -65"/>
              <a:gd name="T43" fmla="*/ 413 h 811"/>
              <a:gd name="T44" fmla="+- 0 1176 1150"/>
              <a:gd name="T45" fmla="*/ T44 w 811"/>
              <a:gd name="T46" fmla="+- 0 482 -65"/>
              <a:gd name="T47" fmla="*/ 482 h 811"/>
              <a:gd name="T48" fmla="+- 0 1206 1150"/>
              <a:gd name="T49" fmla="*/ T48 w 811"/>
              <a:gd name="T50" fmla="+- 0 545 -65"/>
              <a:gd name="T51" fmla="*/ 545 h 811"/>
              <a:gd name="T52" fmla="+- 0 1246 1150"/>
              <a:gd name="T53" fmla="*/ T52 w 811"/>
              <a:gd name="T54" fmla="+- 0 601 -65"/>
              <a:gd name="T55" fmla="*/ 601 h 811"/>
              <a:gd name="T56" fmla="+- 0 1295 1150"/>
              <a:gd name="T57" fmla="*/ T56 w 811"/>
              <a:gd name="T58" fmla="+- 0 650 -65"/>
              <a:gd name="T59" fmla="*/ 650 h 811"/>
              <a:gd name="T60" fmla="+- 0 1351 1150"/>
              <a:gd name="T61" fmla="*/ T60 w 811"/>
              <a:gd name="T62" fmla="+- 0 690 -65"/>
              <a:gd name="T63" fmla="*/ 690 h 811"/>
              <a:gd name="T64" fmla="+- 0 1414 1150"/>
              <a:gd name="T65" fmla="*/ T64 w 811"/>
              <a:gd name="T66" fmla="+- 0 720 -65"/>
              <a:gd name="T67" fmla="*/ 720 h 811"/>
              <a:gd name="T68" fmla="+- 0 1483 1150"/>
              <a:gd name="T69" fmla="*/ T68 w 811"/>
              <a:gd name="T70" fmla="+- 0 739 -65"/>
              <a:gd name="T71" fmla="*/ 739 h 811"/>
              <a:gd name="T72" fmla="+- 0 1556 1150"/>
              <a:gd name="T73" fmla="*/ T72 w 811"/>
              <a:gd name="T74" fmla="+- 0 746 -65"/>
              <a:gd name="T75" fmla="*/ 746 h 811"/>
              <a:gd name="T76" fmla="+- 0 1629 1150"/>
              <a:gd name="T77" fmla="*/ T76 w 811"/>
              <a:gd name="T78" fmla="+- 0 739 -65"/>
              <a:gd name="T79" fmla="*/ 739 h 811"/>
              <a:gd name="T80" fmla="+- 0 1697 1150"/>
              <a:gd name="T81" fmla="*/ T80 w 811"/>
              <a:gd name="T82" fmla="+- 0 720 -65"/>
              <a:gd name="T83" fmla="*/ 720 h 811"/>
              <a:gd name="T84" fmla="+- 0 1760 1150"/>
              <a:gd name="T85" fmla="*/ T84 w 811"/>
              <a:gd name="T86" fmla="+- 0 690 -65"/>
              <a:gd name="T87" fmla="*/ 690 h 811"/>
              <a:gd name="T88" fmla="+- 0 1817 1150"/>
              <a:gd name="T89" fmla="*/ T88 w 811"/>
              <a:gd name="T90" fmla="+- 0 650 -65"/>
              <a:gd name="T91" fmla="*/ 650 h 811"/>
              <a:gd name="T92" fmla="+- 0 1866 1150"/>
              <a:gd name="T93" fmla="*/ T92 w 811"/>
              <a:gd name="T94" fmla="+- 0 601 -65"/>
              <a:gd name="T95" fmla="*/ 601 h 811"/>
              <a:gd name="T96" fmla="+- 0 1906 1150"/>
              <a:gd name="T97" fmla="*/ T96 w 811"/>
              <a:gd name="T98" fmla="+- 0 545 -65"/>
              <a:gd name="T99" fmla="*/ 545 h 811"/>
              <a:gd name="T100" fmla="+- 0 1936 1150"/>
              <a:gd name="T101" fmla="*/ T100 w 811"/>
              <a:gd name="T102" fmla="+- 0 482 -65"/>
              <a:gd name="T103" fmla="*/ 482 h 811"/>
              <a:gd name="T104" fmla="+- 0 1955 1150"/>
              <a:gd name="T105" fmla="*/ T104 w 811"/>
              <a:gd name="T106" fmla="+- 0 413 -65"/>
              <a:gd name="T107" fmla="*/ 413 h 811"/>
              <a:gd name="T108" fmla="+- 0 1961 1150"/>
              <a:gd name="T109" fmla="*/ T108 w 811"/>
              <a:gd name="T110" fmla="+- 0 340 -65"/>
              <a:gd name="T111" fmla="*/ 340 h 811"/>
              <a:gd name="T112" fmla="+- 0 1955 1150"/>
              <a:gd name="T113" fmla="*/ T112 w 811"/>
              <a:gd name="T114" fmla="+- 0 267 -65"/>
              <a:gd name="T115" fmla="*/ 267 h 811"/>
              <a:gd name="T116" fmla="+- 0 1936 1150"/>
              <a:gd name="T117" fmla="*/ T116 w 811"/>
              <a:gd name="T118" fmla="+- 0 199 -65"/>
              <a:gd name="T119" fmla="*/ 199 h 811"/>
              <a:gd name="T120" fmla="+- 0 1906 1150"/>
              <a:gd name="T121" fmla="*/ T120 w 811"/>
              <a:gd name="T122" fmla="+- 0 136 -65"/>
              <a:gd name="T123" fmla="*/ 136 h 811"/>
              <a:gd name="T124" fmla="+- 0 1866 1150"/>
              <a:gd name="T125" fmla="*/ T124 w 811"/>
              <a:gd name="T126" fmla="+- 0 79 -65"/>
              <a:gd name="T127" fmla="*/ 79 h 811"/>
              <a:gd name="T128" fmla="+- 0 1817 1150"/>
              <a:gd name="T129" fmla="*/ T128 w 811"/>
              <a:gd name="T130" fmla="+- 0 30 -65"/>
              <a:gd name="T131" fmla="*/ 30 h 811"/>
              <a:gd name="T132" fmla="+- 0 1760 1150"/>
              <a:gd name="T133" fmla="*/ T132 w 811"/>
              <a:gd name="T134" fmla="+- 0 -10 -65"/>
              <a:gd name="T135" fmla="*/ -10 h 811"/>
              <a:gd name="T136" fmla="+- 0 1697 1150"/>
              <a:gd name="T137" fmla="*/ T136 w 811"/>
              <a:gd name="T138" fmla="+- 0 -40 -65"/>
              <a:gd name="T139" fmla="*/ -40 h 811"/>
              <a:gd name="T140" fmla="+- 0 1629 1150"/>
              <a:gd name="T141" fmla="*/ T140 w 811"/>
              <a:gd name="T142" fmla="+- 0 -59 -65"/>
              <a:gd name="T143" fmla="*/ -59 h 811"/>
              <a:gd name="T144" fmla="+- 0 1556 1150"/>
              <a:gd name="T145" fmla="*/ T144 w 811"/>
              <a:gd name="T146" fmla="+- 0 -65 -65"/>
              <a:gd name="T147" fmla="*/ -65 h 8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811" h="811">
                <a:moveTo>
                  <a:pt x="406" y="0"/>
                </a:moveTo>
                <a:lnTo>
                  <a:pt x="333" y="6"/>
                </a:lnTo>
                <a:lnTo>
                  <a:pt x="264" y="25"/>
                </a:lnTo>
                <a:lnTo>
                  <a:pt x="201" y="55"/>
                </a:lnTo>
                <a:lnTo>
                  <a:pt x="145" y="95"/>
                </a:lnTo>
                <a:lnTo>
                  <a:pt x="96" y="144"/>
                </a:lnTo>
                <a:lnTo>
                  <a:pt x="56" y="201"/>
                </a:lnTo>
                <a:lnTo>
                  <a:pt x="26" y="264"/>
                </a:lnTo>
                <a:lnTo>
                  <a:pt x="7" y="332"/>
                </a:lnTo>
                <a:lnTo>
                  <a:pt x="0" y="405"/>
                </a:lnTo>
                <a:lnTo>
                  <a:pt x="7" y="478"/>
                </a:lnTo>
                <a:lnTo>
                  <a:pt x="26" y="547"/>
                </a:lnTo>
                <a:lnTo>
                  <a:pt x="56" y="610"/>
                </a:lnTo>
                <a:lnTo>
                  <a:pt x="96" y="666"/>
                </a:lnTo>
                <a:lnTo>
                  <a:pt x="145" y="715"/>
                </a:lnTo>
                <a:lnTo>
                  <a:pt x="201" y="755"/>
                </a:lnTo>
                <a:lnTo>
                  <a:pt x="264" y="785"/>
                </a:lnTo>
                <a:lnTo>
                  <a:pt x="333" y="804"/>
                </a:lnTo>
                <a:lnTo>
                  <a:pt x="406" y="811"/>
                </a:lnTo>
                <a:lnTo>
                  <a:pt x="479" y="804"/>
                </a:lnTo>
                <a:lnTo>
                  <a:pt x="547" y="785"/>
                </a:lnTo>
                <a:lnTo>
                  <a:pt x="610" y="755"/>
                </a:lnTo>
                <a:lnTo>
                  <a:pt x="667" y="715"/>
                </a:lnTo>
                <a:lnTo>
                  <a:pt x="716" y="666"/>
                </a:lnTo>
                <a:lnTo>
                  <a:pt x="756" y="610"/>
                </a:lnTo>
                <a:lnTo>
                  <a:pt x="786" y="547"/>
                </a:lnTo>
                <a:lnTo>
                  <a:pt x="805" y="478"/>
                </a:lnTo>
                <a:lnTo>
                  <a:pt x="811" y="405"/>
                </a:lnTo>
                <a:lnTo>
                  <a:pt x="805" y="332"/>
                </a:lnTo>
                <a:lnTo>
                  <a:pt x="786" y="264"/>
                </a:lnTo>
                <a:lnTo>
                  <a:pt x="756" y="201"/>
                </a:lnTo>
                <a:lnTo>
                  <a:pt x="716" y="144"/>
                </a:lnTo>
                <a:lnTo>
                  <a:pt x="667" y="95"/>
                </a:lnTo>
                <a:lnTo>
                  <a:pt x="610" y="55"/>
                </a:lnTo>
                <a:lnTo>
                  <a:pt x="547" y="25"/>
                </a:lnTo>
                <a:lnTo>
                  <a:pt x="479" y="6"/>
                </a:lnTo>
                <a:lnTo>
                  <a:pt x="406" y="0"/>
                </a:lnTo>
                <a:close/>
              </a:path>
            </a:pathLst>
          </a:custGeom>
          <a:solidFill>
            <a:srgbClr val="84C5C8"/>
          </a:solidFill>
          <a:ln>
            <a:noFill/>
          </a:ln>
        </p:spPr>
        <p:txBody>
          <a:bodyPr rot="0" vert="horz" wrap="square" lIns="91440" tIns="45720" rIns="91440" bIns="45720" anchor="t" anchorCtr="0" upright="1">
            <a:noAutofit/>
          </a:bodyPr>
          <a:lstStyle/>
          <a:p>
            <a:endParaRPr lang="en-GB"/>
          </a:p>
        </p:txBody>
      </p:sp>
      <p:sp>
        <p:nvSpPr>
          <p:cNvPr id="3" name="Text Placeholder 2">
            <a:extLst>
              <a:ext uri="{FF2B5EF4-FFF2-40B4-BE49-F238E27FC236}">
                <a16:creationId xmlns:a16="http://schemas.microsoft.com/office/drawing/2014/main" id="{F07E2BCA-E004-81B4-EB65-D57BB022E976}"/>
              </a:ext>
            </a:extLst>
          </p:cNvPr>
          <p:cNvSpPr>
            <a:spLocks noGrp="1"/>
          </p:cNvSpPr>
          <p:nvPr>
            <p:ph type="body" sz="quarter" idx="11" hasCustomPrompt="1"/>
          </p:nvPr>
        </p:nvSpPr>
        <p:spPr>
          <a:xfrm>
            <a:off x="838200" y="614362"/>
            <a:ext cx="2819400" cy="981075"/>
          </a:xfrm>
          <a:prstGeom prst="rect">
            <a:avLst/>
          </a:prstGeom>
        </p:spPr>
        <p:txBody>
          <a:bodyPr>
            <a:normAutofit/>
          </a:bodyPr>
          <a:lstStyle>
            <a:lvl1pPr marL="0" indent="0">
              <a:buNone/>
              <a:defRPr sz="3600" b="1"/>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endParaRPr lang="en-GB" dirty="0"/>
          </a:p>
        </p:txBody>
      </p:sp>
    </p:spTree>
    <p:extLst>
      <p:ext uri="{BB962C8B-B14F-4D97-AF65-F5344CB8AC3E}">
        <p14:creationId xmlns:p14="http://schemas.microsoft.com/office/powerpoint/2010/main" val="775737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2" name="Freeform 389">
            <a:extLst>
              <a:ext uri="{FF2B5EF4-FFF2-40B4-BE49-F238E27FC236}">
                <a16:creationId xmlns:a16="http://schemas.microsoft.com/office/drawing/2014/main" id="{52A40561-5EAA-1A54-6FD9-F726A511EAD8}"/>
              </a:ext>
            </a:extLst>
          </p:cNvPr>
          <p:cNvSpPr>
            <a:spLocks/>
          </p:cNvSpPr>
          <p:nvPr userDrawn="1"/>
        </p:nvSpPr>
        <p:spPr bwMode="auto">
          <a:xfrm>
            <a:off x="460752" y="365125"/>
            <a:ext cx="754896" cy="759859"/>
          </a:xfrm>
          <a:custGeom>
            <a:avLst/>
            <a:gdLst>
              <a:gd name="T0" fmla="+- 0 1556 1150"/>
              <a:gd name="T1" fmla="*/ T0 w 811"/>
              <a:gd name="T2" fmla="+- 0 -65 -65"/>
              <a:gd name="T3" fmla="*/ -65 h 811"/>
              <a:gd name="T4" fmla="+- 0 1483 1150"/>
              <a:gd name="T5" fmla="*/ T4 w 811"/>
              <a:gd name="T6" fmla="+- 0 -59 -65"/>
              <a:gd name="T7" fmla="*/ -59 h 811"/>
              <a:gd name="T8" fmla="+- 0 1414 1150"/>
              <a:gd name="T9" fmla="*/ T8 w 811"/>
              <a:gd name="T10" fmla="+- 0 -40 -65"/>
              <a:gd name="T11" fmla="*/ -40 h 811"/>
              <a:gd name="T12" fmla="+- 0 1351 1150"/>
              <a:gd name="T13" fmla="*/ T12 w 811"/>
              <a:gd name="T14" fmla="+- 0 -10 -65"/>
              <a:gd name="T15" fmla="*/ -10 h 811"/>
              <a:gd name="T16" fmla="+- 0 1295 1150"/>
              <a:gd name="T17" fmla="*/ T16 w 811"/>
              <a:gd name="T18" fmla="+- 0 30 -65"/>
              <a:gd name="T19" fmla="*/ 30 h 811"/>
              <a:gd name="T20" fmla="+- 0 1246 1150"/>
              <a:gd name="T21" fmla="*/ T20 w 811"/>
              <a:gd name="T22" fmla="+- 0 79 -65"/>
              <a:gd name="T23" fmla="*/ 79 h 811"/>
              <a:gd name="T24" fmla="+- 0 1206 1150"/>
              <a:gd name="T25" fmla="*/ T24 w 811"/>
              <a:gd name="T26" fmla="+- 0 136 -65"/>
              <a:gd name="T27" fmla="*/ 136 h 811"/>
              <a:gd name="T28" fmla="+- 0 1176 1150"/>
              <a:gd name="T29" fmla="*/ T28 w 811"/>
              <a:gd name="T30" fmla="+- 0 199 -65"/>
              <a:gd name="T31" fmla="*/ 199 h 811"/>
              <a:gd name="T32" fmla="+- 0 1157 1150"/>
              <a:gd name="T33" fmla="*/ T32 w 811"/>
              <a:gd name="T34" fmla="+- 0 267 -65"/>
              <a:gd name="T35" fmla="*/ 267 h 811"/>
              <a:gd name="T36" fmla="+- 0 1150 1150"/>
              <a:gd name="T37" fmla="*/ T36 w 811"/>
              <a:gd name="T38" fmla="+- 0 340 -65"/>
              <a:gd name="T39" fmla="*/ 340 h 811"/>
              <a:gd name="T40" fmla="+- 0 1157 1150"/>
              <a:gd name="T41" fmla="*/ T40 w 811"/>
              <a:gd name="T42" fmla="+- 0 413 -65"/>
              <a:gd name="T43" fmla="*/ 413 h 811"/>
              <a:gd name="T44" fmla="+- 0 1176 1150"/>
              <a:gd name="T45" fmla="*/ T44 w 811"/>
              <a:gd name="T46" fmla="+- 0 482 -65"/>
              <a:gd name="T47" fmla="*/ 482 h 811"/>
              <a:gd name="T48" fmla="+- 0 1206 1150"/>
              <a:gd name="T49" fmla="*/ T48 w 811"/>
              <a:gd name="T50" fmla="+- 0 545 -65"/>
              <a:gd name="T51" fmla="*/ 545 h 811"/>
              <a:gd name="T52" fmla="+- 0 1246 1150"/>
              <a:gd name="T53" fmla="*/ T52 w 811"/>
              <a:gd name="T54" fmla="+- 0 601 -65"/>
              <a:gd name="T55" fmla="*/ 601 h 811"/>
              <a:gd name="T56" fmla="+- 0 1295 1150"/>
              <a:gd name="T57" fmla="*/ T56 w 811"/>
              <a:gd name="T58" fmla="+- 0 650 -65"/>
              <a:gd name="T59" fmla="*/ 650 h 811"/>
              <a:gd name="T60" fmla="+- 0 1351 1150"/>
              <a:gd name="T61" fmla="*/ T60 w 811"/>
              <a:gd name="T62" fmla="+- 0 690 -65"/>
              <a:gd name="T63" fmla="*/ 690 h 811"/>
              <a:gd name="T64" fmla="+- 0 1414 1150"/>
              <a:gd name="T65" fmla="*/ T64 w 811"/>
              <a:gd name="T66" fmla="+- 0 720 -65"/>
              <a:gd name="T67" fmla="*/ 720 h 811"/>
              <a:gd name="T68" fmla="+- 0 1483 1150"/>
              <a:gd name="T69" fmla="*/ T68 w 811"/>
              <a:gd name="T70" fmla="+- 0 739 -65"/>
              <a:gd name="T71" fmla="*/ 739 h 811"/>
              <a:gd name="T72" fmla="+- 0 1556 1150"/>
              <a:gd name="T73" fmla="*/ T72 w 811"/>
              <a:gd name="T74" fmla="+- 0 746 -65"/>
              <a:gd name="T75" fmla="*/ 746 h 811"/>
              <a:gd name="T76" fmla="+- 0 1629 1150"/>
              <a:gd name="T77" fmla="*/ T76 w 811"/>
              <a:gd name="T78" fmla="+- 0 739 -65"/>
              <a:gd name="T79" fmla="*/ 739 h 811"/>
              <a:gd name="T80" fmla="+- 0 1697 1150"/>
              <a:gd name="T81" fmla="*/ T80 w 811"/>
              <a:gd name="T82" fmla="+- 0 720 -65"/>
              <a:gd name="T83" fmla="*/ 720 h 811"/>
              <a:gd name="T84" fmla="+- 0 1760 1150"/>
              <a:gd name="T85" fmla="*/ T84 w 811"/>
              <a:gd name="T86" fmla="+- 0 690 -65"/>
              <a:gd name="T87" fmla="*/ 690 h 811"/>
              <a:gd name="T88" fmla="+- 0 1817 1150"/>
              <a:gd name="T89" fmla="*/ T88 w 811"/>
              <a:gd name="T90" fmla="+- 0 650 -65"/>
              <a:gd name="T91" fmla="*/ 650 h 811"/>
              <a:gd name="T92" fmla="+- 0 1866 1150"/>
              <a:gd name="T93" fmla="*/ T92 w 811"/>
              <a:gd name="T94" fmla="+- 0 601 -65"/>
              <a:gd name="T95" fmla="*/ 601 h 811"/>
              <a:gd name="T96" fmla="+- 0 1906 1150"/>
              <a:gd name="T97" fmla="*/ T96 w 811"/>
              <a:gd name="T98" fmla="+- 0 545 -65"/>
              <a:gd name="T99" fmla="*/ 545 h 811"/>
              <a:gd name="T100" fmla="+- 0 1936 1150"/>
              <a:gd name="T101" fmla="*/ T100 w 811"/>
              <a:gd name="T102" fmla="+- 0 482 -65"/>
              <a:gd name="T103" fmla="*/ 482 h 811"/>
              <a:gd name="T104" fmla="+- 0 1955 1150"/>
              <a:gd name="T105" fmla="*/ T104 w 811"/>
              <a:gd name="T106" fmla="+- 0 413 -65"/>
              <a:gd name="T107" fmla="*/ 413 h 811"/>
              <a:gd name="T108" fmla="+- 0 1961 1150"/>
              <a:gd name="T109" fmla="*/ T108 w 811"/>
              <a:gd name="T110" fmla="+- 0 340 -65"/>
              <a:gd name="T111" fmla="*/ 340 h 811"/>
              <a:gd name="T112" fmla="+- 0 1955 1150"/>
              <a:gd name="T113" fmla="*/ T112 w 811"/>
              <a:gd name="T114" fmla="+- 0 267 -65"/>
              <a:gd name="T115" fmla="*/ 267 h 811"/>
              <a:gd name="T116" fmla="+- 0 1936 1150"/>
              <a:gd name="T117" fmla="*/ T116 w 811"/>
              <a:gd name="T118" fmla="+- 0 199 -65"/>
              <a:gd name="T119" fmla="*/ 199 h 811"/>
              <a:gd name="T120" fmla="+- 0 1906 1150"/>
              <a:gd name="T121" fmla="*/ T120 w 811"/>
              <a:gd name="T122" fmla="+- 0 136 -65"/>
              <a:gd name="T123" fmla="*/ 136 h 811"/>
              <a:gd name="T124" fmla="+- 0 1866 1150"/>
              <a:gd name="T125" fmla="*/ T124 w 811"/>
              <a:gd name="T126" fmla="+- 0 79 -65"/>
              <a:gd name="T127" fmla="*/ 79 h 811"/>
              <a:gd name="T128" fmla="+- 0 1817 1150"/>
              <a:gd name="T129" fmla="*/ T128 w 811"/>
              <a:gd name="T130" fmla="+- 0 30 -65"/>
              <a:gd name="T131" fmla="*/ 30 h 811"/>
              <a:gd name="T132" fmla="+- 0 1760 1150"/>
              <a:gd name="T133" fmla="*/ T132 w 811"/>
              <a:gd name="T134" fmla="+- 0 -10 -65"/>
              <a:gd name="T135" fmla="*/ -10 h 811"/>
              <a:gd name="T136" fmla="+- 0 1697 1150"/>
              <a:gd name="T137" fmla="*/ T136 w 811"/>
              <a:gd name="T138" fmla="+- 0 -40 -65"/>
              <a:gd name="T139" fmla="*/ -40 h 811"/>
              <a:gd name="T140" fmla="+- 0 1629 1150"/>
              <a:gd name="T141" fmla="*/ T140 w 811"/>
              <a:gd name="T142" fmla="+- 0 -59 -65"/>
              <a:gd name="T143" fmla="*/ -59 h 811"/>
              <a:gd name="T144" fmla="+- 0 1556 1150"/>
              <a:gd name="T145" fmla="*/ T144 w 811"/>
              <a:gd name="T146" fmla="+- 0 -65 -65"/>
              <a:gd name="T147" fmla="*/ -65 h 8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811" h="811">
                <a:moveTo>
                  <a:pt x="406" y="0"/>
                </a:moveTo>
                <a:lnTo>
                  <a:pt x="333" y="6"/>
                </a:lnTo>
                <a:lnTo>
                  <a:pt x="264" y="25"/>
                </a:lnTo>
                <a:lnTo>
                  <a:pt x="201" y="55"/>
                </a:lnTo>
                <a:lnTo>
                  <a:pt x="145" y="95"/>
                </a:lnTo>
                <a:lnTo>
                  <a:pt x="96" y="144"/>
                </a:lnTo>
                <a:lnTo>
                  <a:pt x="56" y="201"/>
                </a:lnTo>
                <a:lnTo>
                  <a:pt x="26" y="264"/>
                </a:lnTo>
                <a:lnTo>
                  <a:pt x="7" y="332"/>
                </a:lnTo>
                <a:lnTo>
                  <a:pt x="0" y="405"/>
                </a:lnTo>
                <a:lnTo>
                  <a:pt x="7" y="478"/>
                </a:lnTo>
                <a:lnTo>
                  <a:pt x="26" y="547"/>
                </a:lnTo>
                <a:lnTo>
                  <a:pt x="56" y="610"/>
                </a:lnTo>
                <a:lnTo>
                  <a:pt x="96" y="666"/>
                </a:lnTo>
                <a:lnTo>
                  <a:pt x="145" y="715"/>
                </a:lnTo>
                <a:lnTo>
                  <a:pt x="201" y="755"/>
                </a:lnTo>
                <a:lnTo>
                  <a:pt x="264" y="785"/>
                </a:lnTo>
                <a:lnTo>
                  <a:pt x="333" y="804"/>
                </a:lnTo>
                <a:lnTo>
                  <a:pt x="406" y="811"/>
                </a:lnTo>
                <a:lnTo>
                  <a:pt x="479" y="804"/>
                </a:lnTo>
                <a:lnTo>
                  <a:pt x="547" y="785"/>
                </a:lnTo>
                <a:lnTo>
                  <a:pt x="610" y="755"/>
                </a:lnTo>
                <a:lnTo>
                  <a:pt x="667" y="715"/>
                </a:lnTo>
                <a:lnTo>
                  <a:pt x="716" y="666"/>
                </a:lnTo>
                <a:lnTo>
                  <a:pt x="756" y="610"/>
                </a:lnTo>
                <a:lnTo>
                  <a:pt x="786" y="547"/>
                </a:lnTo>
                <a:lnTo>
                  <a:pt x="805" y="478"/>
                </a:lnTo>
                <a:lnTo>
                  <a:pt x="811" y="405"/>
                </a:lnTo>
                <a:lnTo>
                  <a:pt x="805" y="332"/>
                </a:lnTo>
                <a:lnTo>
                  <a:pt x="786" y="264"/>
                </a:lnTo>
                <a:lnTo>
                  <a:pt x="756" y="201"/>
                </a:lnTo>
                <a:lnTo>
                  <a:pt x="716" y="144"/>
                </a:lnTo>
                <a:lnTo>
                  <a:pt x="667" y="95"/>
                </a:lnTo>
                <a:lnTo>
                  <a:pt x="610" y="55"/>
                </a:lnTo>
                <a:lnTo>
                  <a:pt x="547" y="25"/>
                </a:lnTo>
                <a:lnTo>
                  <a:pt x="479" y="6"/>
                </a:lnTo>
                <a:lnTo>
                  <a:pt x="406" y="0"/>
                </a:lnTo>
                <a:close/>
              </a:path>
            </a:pathLst>
          </a:custGeom>
          <a:solidFill>
            <a:srgbClr val="84C5C8"/>
          </a:solidFill>
          <a:ln>
            <a:noFill/>
          </a:ln>
        </p:spPr>
        <p:txBody>
          <a:bodyPr rot="0" vert="horz" wrap="square" lIns="91440" tIns="45720" rIns="91440" bIns="45720" anchor="t" anchorCtr="0" upright="1">
            <a:noAutofit/>
          </a:bodyPr>
          <a:lstStyle/>
          <a:p>
            <a:endParaRPr lang="en-GB"/>
          </a:p>
        </p:txBody>
      </p:sp>
      <p:sp>
        <p:nvSpPr>
          <p:cNvPr id="3" name="Text Placeholder 2">
            <a:extLst>
              <a:ext uri="{FF2B5EF4-FFF2-40B4-BE49-F238E27FC236}">
                <a16:creationId xmlns:a16="http://schemas.microsoft.com/office/drawing/2014/main" id="{0150FF0B-3F5D-C0EA-C1EC-4F2A03FA7D68}"/>
              </a:ext>
            </a:extLst>
          </p:cNvPr>
          <p:cNvSpPr>
            <a:spLocks noGrp="1"/>
          </p:cNvSpPr>
          <p:nvPr>
            <p:ph type="body" sz="quarter" idx="11" hasCustomPrompt="1"/>
          </p:nvPr>
        </p:nvSpPr>
        <p:spPr>
          <a:xfrm>
            <a:off x="838200" y="614362"/>
            <a:ext cx="2819400" cy="981075"/>
          </a:xfrm>
          <a:prstGeom prst="rect">
            <a:avLst/>
          </a:prstGeom>
        </p:spPr>
        <p:txBody>
          <a:bodyPr>
            <a:normAutofit/>
          </a:bodyPr>
          <a:lstStyle>
            <a:lvl1pPr marL="0" indent="0">
              <a:buNone/>
              <a:defRPr sz="3600" b="1"/>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endParaRPr lang="en-GB" dirty="0"/>
          </a:p>
        </p:txBody>
      </p:sp>
      <p:sp>
        <p:nvSpPr>
          <p:cNvPr id="4" name="Picture Placeholder 3">
            <a:extLst>
              <a:ext uri="{FF2B5EF4-FFF2-40B4-BE49-F238E27FC236}">
                <a16:creationId xmlns:a16="http://schemas.microsoft.com/office/drawing/2014/main" id="{2597DBFC-77E3-859A-A947-9BB0CF4C9060}"/>
              </a:ext>
            </a:extLst>
          </p:cNvPr>
          <p:cNvSpPr>
            <a:spLocks noGrp="1"/>
          </p:cNvSpPr>
          <p:nvPr>
            <p:ph type="pic" sz="quarter" idx="12" hasCustomPrompt="1"/>
          </p:nvPr>
        </p:nvSpPr>
        <p:spPr>
          <a:xfrm>
            <a:off x="838200" y="1323975"/>
            <a:ext cx="10515599" cy="4919663"/>
          </a:xfrm>
          <a:prstGeom prst="rect">
            <a:avLst/>
          </a:prstGeom>
        </p:spPr>
        <p:txBody>
          <a:bodyPr>
            <a:normAutofit/>
          </a:bodyPr>
          <a:lstStyle>
            <a:lvl1pPr>
              <a:defRPr sz="2000">
                <a:highlight>
                  <a:srgbClr val="FFFF00"/>
                </a:highlight>
                <a:latin typeface="Montserrat Light" panose="00000400000000000000" pitchFamily="2" charset="0"/>
              </a:defRPr>
            </a:lvl1pPr>
          </a:lstStyle>
          <a:p>
            <a:r>
              <a:rPr lang="en-GB" dirty="0"/>
              <a:t>Insert an image(s) of the place you are working in</a:t>
            </a:r>
          </a:p>
        </p:txBody>
      </p:sp>
    </p:spTree>
    <p:extLst>
      <p:ext uri="{BB962C8B-B14F-4D97-AF65-F5344CB8AC3E}">
        <p14:creationId xmlns:p14="http://schemas.microsoft.com/office/powerpoint/2010/main" val="4058990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70F5A795-857B-1B5E-5B78-AF9B03E9E43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3" name="Text Placeholder 3">
            <a:extLst>
              <a:ext uri="{FF2B5EF4-FFF2-40B4-BE49-F238E27FC236}">
                <a16:creationId xmlns:a16="http://schemas.microsoft.com/office/drawing/2014/main" id="{25702144-326B-65DC-E9FD-FC2C3C2C5E87}"/>
              </a:ext>
            </a:extLst>
          </p:cNvPr>
          <p:cNvSpPr>
            <a:spLocks noGrp="1"/>
          </p:cNvSpPr>
          <p:nvPr>
            <p:ph type="body" sz="half" idx="2"/>
          </p:nvPr>
        </p:nvSpPr>
        <p:spPr>
          <a:xfrm>
            <a:off x="839788" y="2057400"/>
            <a:ext cx="3932237" cy="3811588"/>
          </a:xfrm>
          <a:prstGeom prst="rect">
            <a:avLst/>
          </a:prstGeom>
        </p:spPr>
        <p:txBody>
          <a:bodyPr/>
          <a:lstStyle>
            <a:lvl1pPr marL="285750" indent="-285750">
              <a:buClr>
                <a:srgbClr val="84C5C8"/>
              </a:buClr>
              <a:buFont typeface="Arial" panose="020B0604020202020204" pitchFamily="34" charset="0"/>
              <a:buChar char="•"/>
              <a:defRPr sz="1600">
                <a:latin typeface="Montserrat Light" panose="000004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Freeform 389">
            <a:extLst>
              <a:ext uri="{FF2B5EF4-FFF2-40B4-BE49-F238E27FC236}">
                <a16:creationId xmlns:a16="http://schemas.microsoft.com/office/drawing/2014/main" id="{7AB354BD-F1C9-63FB-13AE-A5D6AD0207B0}"/>
              </a:ext>
            </a:extLst>
          </p:cNvPr>
          <p:cNvSpPr>
            <a:spLocks/>
          </p:cNvSpPr>
          <p:nvPr userDrawn="1"/>
        </p:nvSpPr>
        <p:spPr bwMode="auto">
          <a:xfrm>
            <a:off x="460752" y="365125"/>
            <a:ext cx="754896" cy="759859"/>
          </a:xfrm>
          <a:custGeom>
            <a:avLst/>
            <a:gdLst>
              <a:gd name="T0" fmla="+- 0 1556 1150"/>
              <a:gd name="T1" fmla="*/ T0 w 811"/>
              <a:gd name="T2" fmla="+- 0 -65 -65"/>
              <a:gd name="T3" fmla="*/ -65 h 811"/>
              <a:gd name="T4" fmla="+- 0 1483 1150"/>
              <a:gd name="T5" fmla="*/ T4 w 811"/>
              <a:gd name="T6" fmla="+- 0 -59 -65"/>
              <a:gd name="T7" fmla="*/ -59 h 811"/>
              <a:gd name="T8" fmla="+- 0 1414 1150"/>
              <a:gd name="T9" fmla="*/ T8 w 811"/>
              <a:gd name="T10" fmla="+- 0 -40 -65"/>
              <a:gd name="T11" fmla="*/ -40 h 811"/>
              <a:gd name="T12" fmla="+- 0 1351 1150"/>
              <a:gd name="T13" fmla="*/ T12 w 811"/>
              <a:gd name="T14" fmla="+- 0 -10 -65"/>
              <a:gd name="T15" fmla="*/ -10 h 811"/>
              <a:gd name="T16" fmla="+- 0 1295 1150"/>
              <a:gd name="T17" fmla="*/ T16 w 811"/>
              <a:gd name="T18" fmla="+- 0 30 -65"/>
              <a:gd name="T19" fmla="*/ 30 h 811"/>
              <a:gd name="T20" fmla="+- 0 1246 1150"/>
              <a:gd name="T21" fmla="*/ T20 w 811"/>
              <a:gd name="T22" fmla="+- 0 79 -65"/>
              <a:gd name="T23" fmla="*/ 79 h 811"/>
              <a:gd name="T24" fmla="+- 0 1206 1150"/>
              <a:gd name="T25" fmla="*/ T24 w 811"/>
              <a:gd name="T26" fmla="+- 0 136 -65"/>
              <a:gd name="T27" fmla="*/ 136 h 811"/>
              <a:gd name="T28" fmla="+- 0 1176 1150"/>
              <a:gd name="T29" fmla="*/ T28 w 811"/>
              <a:gd name="T30" fmla="+- 0 199 -65"/>
              <a:gd name="T31" fmla="*/ 199 h 811"/>
              <a:gd name="T32" fmla="+- 0 1157 1150"/>
              <a:gd name="T33" fmla="*/ T32 w 811"/>
              <a:gd name="T34" fmla="+- 0 267 -65"/>
              <a:gd name="T35" fmla="*/ 267 h 811"/>
              <a:gd name="T36" fmla="+- 0 1150 1150"/>
              <a:gd name="T37" fmla="*/ T36 w 811"/>
              <a:gd name="T38" fmla="+- 0 340 -65"/>
              <a:gd name="T39" fmla="*/ 340 h 811"/>
              <a:gd name="T40" fmla="+- 0 1157 1150"/>
              <a:gd name="T41" fmla="*/ T40 w 811"/>
              <a:gd name="T42" fmla="+- 0 413 -65"/>
              <a:gd name="T43" fmla="*/ 413 h 811"/>
              <a:gd name="T44" fmla="+- 0 1176 1150"/>
              <a:gd name="T45" fmla="*/ T44 w 811"/>
              <a:gd name="T46" fmla="+- 0 482 -65"/>
              <a:gd name="T47" fmla="*/ 482 h 811"/>
              <a:gd name="T48" fmla="+- 0 1206 1150"/>
              <a:gd name="T49" fmla="*/ T48 w 811"/>
              <a:gd name="T50" fmla="+- 0 545 -65"/>
              <a:gd name="T51" fmla="*/ 545 h 811"/>
              <a:gd name="T52" fmla="+- 0 1246 1150"/>
              <a:gd name="T53" fmla="*/ T52 w 811"/>
              <a:gd name="T54" fmla="+- 0 601 -65"/>
              <a:gd name="T55" fmla="*/ 601 h 811"/>
              <a:gd name="T56" fmla="+- 0 1295 1150"/>
              <a:gd name="T57" fmla="*/ T56 w 811"/>
              <a:gd name="T58" fmla="+- 0 650 -65"/>
              <a:gd name="T59" fmla="*/ 650 h 811"/>
              <a:gd name="T60" fmla="+- 0 1351 1150"/>
              <a:gd name="T61" fmla="*/ T60 w 811"/>
              <a:gd name="T62" fmla="+- 0 690 -65"/>
              <a:gd name="T63" fmla="*/ 690 h 811"/>
              <a:gd name="T64" fmla="+- 0 1414 1150"/>
              <a:gd name="T65" fmla="*/ T64 w 811"/>
              <a:gd name="T66" fmla="+- 0 720 -65"/>
              <a:gd name="T67" fmla="*/ 720 h 811"/>
              <a:gd name="T68" fmla="+- 0 1483 1150"/>
              <a:gd name="T69" fmla="*/ T68 w 811"/>
              <a:gd name="T70" fmla="+- 0 739 -65"/>
              <a:gd name="T71" fmla="*/ 739 h 811"/>
              <a:gd name="T72" fmla="+- 0 1556 1150"/>
              <a:gd name="T73" fmla="*/ T72 w 811"/>
              <a:gd name="T74" fmla="+- 0 746 -65"/>
              <a:gd name="T75" fmla="*/ 746 h 811"/>
              <a:gd name="T76" fmla="+- 0 1629 1150"/>
              <a:gd name="T77" fmla="*/ T76 w 811"/>
              <a:gd name="T78" fmla="+- 0 739 -65"/>
              <a:gd name="T79" fmla="*/ 739 h 811"/>
              <a:gd name="T80" fmla="+- 0 1697 1150"/>
              <a:gd name="T81" fmla="*/ T80 w 811"/>
              <a:gd name="T82" fmla="+- 0 720 -65"/>
              <a:gd name="T83" fmla="*/ 720 h 811"/>
              <a:gd name="T84" fmla="+- 0 1760 1150"/>
              <a:gd name="T85" fmla="*/ T84 w 811"/>
              <a:gd name="T86" fmla="+- 0 690 -65"/>
              <a:gd name="T87" fmla="*/ 690 h 811"/>
              <a:gd name="T88" fmla="+- 0 1817 1150"/>
              <a:gd name="T89" fmla="*/ T88 w 811"/>
              <a:gd name="T90" fmla="+- 0 650 -65"/>
              <a:gd name="T91" fmla="*/ 650 h 811"/>
              <a:gd name="T92" fmla="+- 0 1866 1150"/>
              <a:gd name="T93" fmla="*/ T92 w 811"/>
              <a:gd name="T94" fmla="+- 0 601 -65"/>
              <a:gd name="T95" fmla="*/ 601 h 811"/>
              <a:gd name="T96" fmla="+- 0 1906 1150"/>
              <a:gd name="T97" fmla="*/ T96 w 811"/>
              <a:gd name="T98" fmla="+- 0 545 -65"/>
              <a:gd name="T99" fmla="*/ 545 h 811"/>
              <a:gd name="T100" fmla="+- 0 1936 1150"/>
              <a:gd name="T101" fmla="*/ T100 w 811"/>
              <a:gd name="T102" fmla="+- 0 482 -65"/>
              <a:gd name="T103" fmla="*/ 482 h 811"/>
              <a:gd name="T104" fmla="+- 0 1955 1150"/>
              <a:gd name="T105" fmla="*/ T104 w 811"/>
              <a:gd name="T106" fmla="+- 0 413 -65"/>
              <a:gd name="T107" fmla="*/ 413 h 811"/>
              <a:gd name="T108" fmla="+- 0 1961 1150"/>
              <a:gd name="T109" fmla="*/ T108 w 811"/>
              <a:gd name="T110" fmla="+- 0 340 -65"/>
              <a:gd name="T111" fmla="*/ 340 h 811"/>
              <a:gd name="T112" fmla="+- 0 1955 1150"/>
              <a:gd name="T113" fmla="*/ T112 w 811"/>
              <a:gd name="T114" fmla="+- 0 267 -65"/>
              <a:gd name="T115" fmla="*/ 267 h 811"/>
              <a:gd name="T116" fmla="+- 0 1936 1150"/>
              <a:gd name="T117" fmla="*/ T116 w 811"/>
              <a:gd name="T118" fmla="+- 0 199 -65"/>
              <a:gd name="T119" fmla="*/ 199 h 811"/>
              <a:gd name="T120" fmla="+- 0 1906 1150"/>
              <a:gd name="T121" fmla="*/ T120 w 811"/>
              <a:gd name="T122" fmla="+- 0 136 -65"/>
              <a:gd name="T123" fmla="*/ 136 h 811"/>
              <a:gd name="T124" fmla="+- 0 1866 1150"/>
              <a:gd name="T125" fmla="*/ T124 w 811"/>
              <a:gd name="T126" fmla="+- 0 79 -65"/>
              <a:gd name="T127" fmla="*/ 79 h 811"/>
              <a:gd name="T128" fmla="+- 0 1817 1150"/>
              <a:gd name="T129" fmla="*/ T128 w 811"/>
              <a:gd name="T130" fmla="+- 0 30 -65"/>
              <a:gd name="T131" fmla="*/ 30 h 811"/>
              <a:gd name="T132" fmla="+- 0 1760 1150"/>
              <a:gd name="T133" fmla="*/ T132 w 811"/>
              <a:gd name="T134" fmla="+- 0 -10 -65"/>
              <a:gd name="T135" fmla="*/ -10 h 811"/>
              <a:gd name="T136" fmla="+- 0 1697 1150"/>
              <a:gd name="T137" fmla="*/ T136 w 811"/>
              <a:gd name="T138" fmla="+- 0 -40 -65"/>
              <a:gd name="T139" fmla="*/ -40 h 811"/>
              <a:gd name="T140" fmla="+- 0 1629 1150"/>
              <a:gd name="T141" fmla="*/ T140 w 811"/>
              <a:gd name="T142" fmla="+- 0 -59 -65"/>
              <a:gd name="T143" fmla="*/ -59 h 811"/>
              <a:gd name="T144" fmla="+- 0 1556 1150"/>
              <a:gd name="T145" fmla="*/ T144 w 811"/>
              <a:gd name="T146" fmla="+- 0 -65 -65"/>
              <a:gd name="T147" fmla="*/ -65 h 8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811" h="811">
                <a:moveTo>
                  <a:pt x="406" y="0"/>
                </a:moveTo>
                <a:lnTo>
                  <a:pt x="333" y="6"/>
                </a:lnTo>
                <a:lnTo>
                  <a:pt x="264" y="25"/>
                </a:lnTo>
                <a:lnTo>
                  <a:pt x="201" y="55"/>
                </a:lnTo>
                <a:lnTo>
                  <a:pt x="145" y="95"/>
                </a:lnTo>
                <a:lnTo>
                  <a:pt x="96" y="144"/>
                </a:lnTo>
                <a:lnTo>
                  <a:pt x="56" y="201"/>
                </a:lnTo>
                <a:lnTo>
                  <a:pt x="26" y="264"/>
                </a:lnTo>
                <a:lnTo>
                  <a:pt x="7" y="332"/>
                </a:lnTo>
                <a:lnTo>
                  <a:pt x="0" y="405"/>
                </a:lnTo>
                <a:lnTo>
                  <a:pt x="7" y="478"/>
                </a:lnTo>
                <a:lnTo>
                  <a:pt x="26" y="547"/>
                </a:lnTo>
                <a:lnTo>
                  <a:pt x="56" y="610"/>
                </a:lnTo>
                <a:lnTo>
                  <a:pt x="96" y="666"/>
                </a:lnTo>
                <a:lnTo>
                  <a:pt x="145" y="715"/>
                </a:lnTo>
                <a:lnTo>
                  <a:pt x="201" y="755"/>
                </a:lnTo>
                <a:lnTo>
                  <a:pt x="264" y="785"/>
                </a:lnTo>
                <a:lnTo>
                  <a:pt x="333" y="804"/>
                </a:lnTo>
                <a:lnTo>
                  <a:pt x="406" y="811"/>
                </a:lnTo>
                <a:lnTo>
                  <a:pt x="479" y="804"/>
                </a:lnTo>
                <a:lnTo>
                  <a:pt x="547" y="785"/>
                </a:lnTo>
                <a:lnTo>
                  <a:pt x="610" y="755"/>
                </a:lnTo>
                <a:lnTo>
                  <a:pt x="667" y="715"/>
                </a:lnTo>
                <a:lnTo>
                  <a:pt x="716" y="666"/>
                </a:lnTo>
                <a:lnTo>
                  <a:pt x="756" y="610"/>
                </a:lnTo>
                <a:lnTo>
                  <a:pt x="786" y="547"/>
                </a:lnTo>
                <a:lnTo>
                  <a:pt x="805" y="478"/>
                </a:lnTo>
                <a:lnTo>
                  <a:pt x="811" y="405"/>
                </a:lnTo>
                <a:lnTo>
                  <a:pt x="805" y="332"/>
                </a:lnTo>
                <a:lnTo>
                  <a:pt x="786" y="264"/>
                </a:lnTo>
                <a:lnTo>
                  <a:pt x="756" y="201"/>
                </a:lnTo>
                <a:lnTo>
                  <a:pt x="716" y="144"/>
                </a:lnTo>
                <a:lnTo>
                  <a:pt x="667" y="95"/>
                </a:lnTo>
                <a:lnTo>
                  <a:pt x="610" y="55"/>
                </a:lnTo>
                <a:lnTo>
                  <a:pt x="547" y="25"/>
                </a:lnTo>
                <a:lnTo>
                  <a:pt x="479" y="6"/>
                </a:lnTo>
                <a:lnTo>
                  <a:pt x="406" y="0"/>
                </a:lnTo>
                <a:close/>
              </a:path>
            </a:pathLst>
          </a:custGeom>
          <a:solidFill>
            <a:srgbClr val="84C5C8"/>
          </a:solidFill>
          <a:ln>
            <a:noFill/>
          </a:ln>
        </p:spPr>
        <p:txBody>
          <a:bodyPr rot="0" vert="horz" wrap="square" lIns="91440" tIns="45720" rIns="91440" bIns="45720" anchor="t" anchorCtr="0" upright="1">
            <a:noAutofit/>
          </a:bodyPr>
          <a:lstStyle/>
          <a:p>
            <a:endParaRPr lang="en-GB"/>
          </a:p>
        </p:txBody>
      </p:sp>
      <p:sp>
        <p:nvSpPr>
          <p:cNvPr id="6" name="Text Placeholder 2">
            <a:extLst>
              <a:ext uri="{FF2B5EF4-FFF2-40B4-BE49-F238E27FC236}">
                <a16:creationId xmlns:a16="http://schemas.microsoft.com/office/drawing/2014/main" id="{D90BF9E2-6126-2024-2547-D6A3893459E6}"/>
              </a:ext>
            </a:extLst>
          </p:cNvPr>
          <p:cNvSpPr>
            <a:spLocks noGrp="1"/>
          </p:cNvSpPr>
          <p:nvPr>
            <p:ph type="body" sz="quarter" idx="11" hasCustomPrompt="1"/>
          </p:nvPr>
        </p:nvSpPr>
        <p:spPr>
          <a:xfrm>
            <a:off x="838200" y="623887"/>
            <a:ext cx="2819400" cy="981075"/>
          </a:xfrm>
          <a:prstGeom prst="rect">
            <a:avLst/>
          </a:prstGeom>
        </p:spPr>
        <p:txBody>
          <a:bodyPr>
            <a:normAutofit/>
          </a:bodyPr>
          <a:lstStyle>
            <a:lvl1pPr marL="0" indent="0">
              <a:buNone/>
              <a:defRPr sz="3600" b="1"/>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endParaRPr lang="en-GB" dirty="0"/>
          </a:p>
        </p:txBody>
      </p:sp>
    </p:spTree>
    <p:extLst>
      <p:ext uri="{BB962C8B-B14F-4D97-AF65-F5344CB8AC3E}">
        <p14:creationId xmlns:p14="http://schemas.microsoft.com/office/powerpoint/2010/main" val="1548293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7A99B1-8D04-D229-F8B0-85D337D356D8}"/>
              </a:ext>
            </a:extLst>
          </p:cNvPr>
          <p:cNvSpPr>
            <a:spLocks noChangeArrowheads="1"/>
          </p:cNvSpPr>
          <p:nvPr userDrawn="1"/>
        </p:nvSpPr>
        <p:spPr bwMode="auto">
          <a:xfrm>
            <a:off x="0" y="4381501"/>
            <a:ext cx="12192000" cy="2542859"/>
          </a:xfrm>
          <a:prstGeom prst="rect">
            <a:avLst/>
          </a:prstGeom>
          <a:solidFill>
            <a:srgbClr val="E4E5E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6" name="Rectangle 6">
            <a:extLst>
              <a:ext uri="{FF2B5EF4-FFF2-40B4-BE49-F238E27FC236}">
                <a16:creationId xmlns:a16="http://schemas.microsoft.com/office/drawing/2014/main" id="{885594B4-0BA2-21DB-C93D-A524BB554379}"/>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7">
            <a:extLst>
              <a:ext uri="{FF2B5EF4-FFF2-40B4-BE49-F238E27FC236}">
                <a16:creationId xmlns:a16="http://schemas.microsoft.com/office/drawing/2014/main" id="{E2593DC9-6BE0-D0D3-8575-C86A3D6464DA}"/>
              </a:ext>
            </a:extLst>
          </p:cNvPr>
          <p:cNvSpPr>
            <a:spLocks noChangeArrowheads="1"/>
          </p:cNvSpPr>
          <p:nvPr userDrawn="1"/>
        </p:nvSpPr>
        <p:spPr bwMode="auto">
          <a:xfrm>
            <a:off x="0" y="1385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TT"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TT" altLang="en-US" sz="1800" b="0" i="0" u="none" strike="noStrike" cap="none" normalizeH="0" baseline="0">
              <a:ln>
                <a:noFill/>
              </a:ln>
              <a:solidFill>
                <a:schemeClr val="tx1"/>
              </a:solidFill>
              <a:effectLst/>
              <a:latin typeface="Arial" panose="020B0604020202020204" pitchFamily="34" charset="0"/>
            </a:endParaRPr>
          </a:p>
        </p:txBody>
      </p:sp>
      <p:sp>
        <p:nvSpPr>
          <p:cNvPr id="8" name="Rectangle 8">
            <a:extLst>
              <a:ext uri="{FF2B5EF4-FFF2-40B4-BE49-F238E27FC236}">
                <a16:creationId xmlns:a16="http://schemas.microsoft.com/office/drawing/2014/main" id="{3AF8898E-0695-2A02-2016-39CED08CE095}"/>
              </a:ext>
            </a:extLst>
          </p:cNvPr>
          <p:cNvSpPr>
            <a:spLocks noChangeArrowheads="1"/>
          </p:cNvSpPr>
          <p:nvPr userDrawn="1"/>
        </p:nvSpPr>
        <p:spPr bwMode="auto">
          <a:xfrm>
            <a:off x="0" y="2114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TT" altLang="en-US" sz="900" b="0" i="0" u="none" strike="noStrike" cap="none" normalizeH="0" baseline="0">
                <a:ln>
                  <a:noFill/>
                </a:ln>
                <a:solidFill>
                  <a:srgbClr val="522F91"/>
                </a:solidFill>
                <a:effectLst/>
                <a:latin typeface="Century Gothic" panose="020B0502020202020204" pitchFamily="34" charset="0"/>
                <a:ea typeface="Times New Roman" panose="02020603050405020304" pitchFamily="18" charset="0"/>
                <a:cs typeface="Arial" panose="020B0604020202020204" pitchFamily="34" charset="0"/>
              </a:rPr>
              <a:t>  </a:t>
            </a:r>
            <a:endParaRPr kumimoji="0" lang="en-TT" altLang="en-US" sz="1800" b="0" i="0" u="none" strike="noStrike" cap="none" normalizeH="0" baseline="0">
              <a:ln>
                <a:noFill/>
              </a:ln>
              <a:solidFill>
                <a:schemeClr val="tx1"/>
              </a:solidFill>
              <a:effectLst/>
              <a:latin typeface="Arial" panose="020B0604020202020204" pitchFamily="34" charset="0"/>
            </a:endParaRPr>
          </a:p>
        </p:txBody>
      </p:sp>
      <p:sp>
        <p:nvSpPr>
          <p:cNvPr id="9" name="Rectangle 9">
            <a:extLst>
              <a:ext uri="{FF2B5EF4-FFF2-40B4-BE49-F238E27FC236}">
                <a16:creationId xmlns:a16="http://schemas.microsoft.com/office/drawing/2014/main" id="{70B6FDE9-121A-BAD8-F55A-D3FDBCCE6D31}"/>
              </a:ext>
            </a:extLst>
          </p:cNvPr>
          <p:cNvSpPr>
            <a:spLocks noChangeArrowheads="1"/>
          </p:cNvSpPr>
          <p:nvPr userDrawn="1"/>
        </p:nvSpPr>
        <p:spPr bwMode="auto">
          <a:xfrm>
            <a:off x="0" y="30146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TT"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TT"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TT"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10">
            <a:extLst>
              <a:ext uri="{FF2B5EF4-FFF2-40B4-BE49-F238E27FC236}">
                <a16:creationId xmlns:a16="http://schemas.microsoft.com/office/drawing/2014/main" id="{03EB52CE-9A15-F247-5A17-D9075ECE4EE7}"/>
              </a:ext>
            </a:extLst>
          </p:cNvPr>
          <p:cNvSpPr>
            <a:spLocks noChangeArrowheads="1"/>
          </p:cNvSpPr>
          <p:nvPr userDrawn="1"/>
        </p:nvSpPr>
        <p:spPr bwMode="auto">
          <a:xfrm>
            <a:off x="0" y="3781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a:ln>
                <a:noFill/>
              </a:ln>
              <a:solidFill>
                <a:srgbClr val="522F91"/>
              </a:solidFill>
              <a:effectLst/>
              <a:latin typeface="Century Gothic" panose="020B0502020202020204" pitchFamily="34" charset="0"/>
              <a:ea typeface="Montserrat Light" panose="00000400000000000000" pitchFamily="2" charset="0"/>
              <a:cs typeface="Montserrat Light" panose="000004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22F91"/>
                </a:solidFill>
                <a:effectLst/>
                <a:latin typeface="Century Gothic" panose="020B0502020202020204" pitchFamily="34" charset="0"/>
                <a:ea typeface="Montserrat Light" panose="00000400000000000000" pitchFamily="2" charset="0"/>
                <a:cs typeface="Montserrat Light" panose="00000400000000000000" pitchFamily="2"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1">
            <a:extLst>
              <a:ext uri="{FF2B5EF4-FFF2-40B4-BE49-F238E27FC236}">
                <a16:creationId xmlns:a16="http://schemas.microsoft.com/office/drawing/2014/main" id="{421D3640-15BD-6FA3-74ED-B508725E1287}"/>
              </a:ext>
            </a:extLst>
          </p:cNvPr>
          <p:cNvSpPr>
            <a:spLocks noChangeArrowheads="1"/>
          </p:cNvSpPr>
          <p:nvPr userDrawn="1"/>
        </p:nvSpPr>
        <p:spPr bwMode="auto">
          <a:xfrm>
            <a:off x="0" y="486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ea typeface="Montserrat Light" panose="00000400000000000000" pitchFamily="2" charset="0"/>
                <a:cs typeface="Montserrat Light" panose="00000400000000000000" pitchFamily="2" charset="0"/>
              </a:rPr>
              <a:t> </a:t>
            </a:r>
            <a:r>
              <a:rPr kumimoji="0" lang="en-GB" altLang="en-US" sz="500" b="0" i="0" u="none" strike="noStrike" cap="none" normalizeH="0" baseline="0">
                <a:ln>
                  <a:noFill/>
                </a:ln>
                <a:solidFill>
                  <a:schemeClr val="tx1"/>
                </a:solidFill>
                <a:effectLst/>
                <a:latin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2" name="Speech Bubble: Rectangle with Corners Rounded 11">
            <a:extLst>
              <a:ext uri="{FF2B5EF4-FFF2-40B4-BE49-F238E27FC236}">
                <a16:creationId xmlns:a16="http://schemas.microsoft.com/office/drawing/2014/main" id="{2F5C545B-BACB-C4E7-85F5-3FA44C57CFB6}"/>
              </a:ext>
            </a:extLst>
          </p:cNvPr>
          <p:cNvSpPr/>
          <p:nvPr userDrawn="1"/>
        </p:nvSpPr>
        <p:spPr>
          <a:xfrm flipH="1">
            <a:off x="7124696" y="676276"/>
            <a:ext cx="4505328" cy="1513306"/>
          </a:xfrm>
          <a:prstGeom prst="wedgeRoundRectCallout">
            <a:avLst/>
          </a:prstGeom>
          <a:solidFill>
            <a:srgbClr val="088B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25"/>
              </a:spcBef>
              <a:spcAft>
                <a:spcPts val="0"/>
              </a:spcAft>
              <a:buClrTx/>
              <a:buSzTx/>
              <a:buFontTx/>
              <a:buNone/>
              <a:tabLst/>
              <a:defRPr/>
            </a:pPr>
            <a:r>
              <a:rPr lang="en-GB" sz="3600" b="1" dirty="0">
                <a:solidFill>
                  <a:schemeClr val="bg1"/>
                </a:solidFill>
              </a:rPr>
              <a:t>Any Questions?</a:t>
            </a:r>
          </a:p>
        </p:txBody>
      </p:sp>
      <p:pic>
        <p:nvPicPr>
          <p:cNvPr id="13" name="Picture 12" descr="A picture containing text&#10;&#10;Description automatically generated">
            <a:extLst>
              <a:ext uri="{FF2B5EF4-FFF2-40B4-BE49-F238E27FC236}">
                <a16:creationId xmlns:a16="http://schemas.microsoft.com/office/drawing/2014/main" id="{61BA20FB-EA0D-90BB-A813-81F3CA123A40}"/>
              </a:ext>
            </a:extLst>
          </p:cNvPr>
          <p:cNvPicPr>
            <a:picLocks noChangeAspect="1"/>
          </p:cNvPicPr>
          <p:nvPr userDrawn="1"/>
        </p:nvPicPr>
        <p:blipFill>
          <a:blip r:embed="rId2" cstate="print">
            <a:clrChange>
              <a:clrFrom>
                <a:srgbClr val="FFFEFC"/>
              </a:clrFrom>
              <a:clrTo>
                <a:srgbClr val="FFFEFC">
                  <a:alpha val="0"/>
                </a:srgbClr>
              </a:clrTo>
            </a:clrChange>
            <a:alphaModFix amt="50000"/>
            <a:extLst>
              <a:ext uri="{28A0092B-C50C-407E-A947-70E740481C1C}">
                <a14:useLocalDpi xmlns:a14="http://schemas.microsoft.com/office/drawing/2010/main" val="0"/>
              </a:ext>
            </a:extLst>
          </a:blip>
          <a:srcRect/>
          <a:stretch>
            <a:fillRect/>
          </a:stretch>
        </p:blipFill>
        <p:spPr bwMode="auto">
          <a:xfrm>
            <a:off x="0" y="0"/>
            <a:ext cx="7491530" cy="5295899"/>
          </a:xfrm>
          <a:prstGeom prst="rect">
            <a:avLst/>
          </a:prstGeom>
          <a:noFill/>
          <a:ln>
            <a:noFill/>
          </a:ln>
        </p:spPr>
      </p:pic>
      <p:pic>
        <p:nvPicPr>
          <p:cNvPr id="14" name="Picture 13" descr="A picture containing vector graphics&#10;&#10;Description automatically generated">
            <a:extLst>
              <a:ext uri="{FF2B5EF4-FFF2-40B4-BE49-F238E27FC236}">
                <a16:creationId xmlns:a16="http://schemas.microsoft.com/office/drawing/2014/main" id="{35ECBA0A-D7D0-44F0-E39C-7599BA882C0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08309" y="2576931"/>
            <a:ext cx="3904935" cy="4347429"/>
          </a:xfrm>
          <a:prstGeom prst="rect">
            <a:avLst/>
          </a:prstGeom>
          <a:noFill/>
          <a:ln>
            <a:noFill/>
          </a:ln>
        </p:spPr>
      </p:pic>
      <p:sp>
        <p:nvSpPr>
          <p:cNvPr id="15" name="Text Placeholder 3">
            <a:extLst>
              <a:ext uri="{FF2B5EF4-FFF2-40B4-BE49-F238E27FC236}">
                <a16:creationId xmlns:a16="http://schemas.microsoft.com/office/drawing/2014/main" id="{423EBC88-8D08-62C9-08D2-891E9BFB7C32}"/>
              </a:ext>
            </a:extLst>
          </p:cNvPr>
          <p:cNvSpPr txBox="1">
            <a:spLocks/>
          </p:cNvSpPr>
          <p:nvPr userDrawn="1"/>
        </p:nvSpPr>
        <p:spPr>
          <a:xfrm>
            <a:off x="7741501" y="655263"/>
            <a:ext cx="3638550" cy="9810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3600" b="1" dirty="0">
              <a:solidFill>
                <a:schemeClr val="bg1"/>
              </a:solidFill>
            </a:endParaRPr>
          </a:p>
        </p:txBody>
      </p:sp>
      <p:sp>
        <p:nvSpPr>
          <p:cNvPr id="16" name="Text Placeholder 3">
            <a:extLst>
              <a:ext uri="{FF2B5EF4-FFF2-40B4-BE49-F238E27FC236}">
                <a16:creationId xmlns:a16="http://schemas.microsoft.com/office/drawing/2014/main" id="{C1F3EA07-176D-1411-B073-1B473FABE349}"/>
              </a:ext>
            </a:extLst>
          </p:cNvPr>
          <p:cNvSpPr txBox="1">
            <a:spLocks/>
          </p:cNvSpPr>
          <p:nvPr userDrawn="1"/>
        </p:nvSpPr>
        <p:spPr>
          <a:xfrm>
            <a:off x="314324" y="5895974"/>
            <a:ext cx="5191125" cy="98107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spcBef>
                <a:spcPts val="625"/>
              </a:spcBef>
              <a:buNone/>
            </a:pPr>
            <a:r>
              <a:rPr lang="en-US" sz="2000" b="0" dirty="0">
                <a:solidFill>
                  <a:schemeClr val="tx1"/>
                </a:solidFill>
                <a:effectLst/>
                <a:ea typeface="Calibri" panose="020F0502020204030204" pitchFamily="34" charset="0"/>
              </a:rPr>
              <a:t>For further information please visit…</a:t>
            </a:r>
            <a:r>
              <a:rPr lang="en-GB" sz="2800" b="0" u="none" dirty="0">
                <a:solidFill>
                  <a:schemeClr val="tx1"/>
                </a:solidFill>
                <a:effectLst/>
                <a:latin typeface="+mn-lt"/>
                <a:ea typeface="Calibri" panose="020F0502020204030204" pitchFamily="34" charset="0"/>
                <a:cs typeface="+mn-cs"/>
              </a:rPr>
              <a:t> </a:t>
            </a:r>
            <a:r>
              <a:rPr lang="en-US" sz="1600" b="0" u="sng" dirty="0">
                <a:solidFill>
                  <a:schemeClr val="tx1"/>
                </a:solidFill>
                <a:effectLst/>
                <a:latin typeface="Montserrat Light" panose="00000400000000000000" pitchFamily="2" charset="0"/>
                <a:ea typeface="Montserrat Light" panose="00000400000000000000" pitchFamily="2" charset="0"/>
                <a:cs typeface="Montserrat Light" panose="00000400000000000000" pitchFamily="2" charset="0"/>
                <a:hlinkClick r:id="rId4">
                  <a:extLst>
                    <a:ext uri="{A12FA001-AC4F-418D-AE19-62706E023703}">
                      <ahyp:hlinkClr xmlns:ahyp="http://schemas.microsoft.com/office/drawing/2018/hyperlinkcolor" val="tx"/>
                    </a:ext>
                  </a:extLst>
                </a:hlinkClick>
              </a:rPr>
              <a:t>www.ourplace.scot/about-place-standard</a:t>
            </a:r>
            <a:endParaRPr lang="en-GB" sz="1600" b="0" dirty="0">
              <a:solidFill>
                <a:schemeClr val="tx1"/>
              </a:solidFill>
              <a:effectLst/>
              <a:latin typeface="Montserrat Light" panose="00000400000000000000" pitchFamily="2" charset="0"/>
              <a:ea typeface="Montserrat Light" panose="00000400000000000000" pitchFamily="2" charset="0"/>
              <a:cs typeface="Montserrat Light" panose="00000400000000000000" pitchFamily="2" charset="0"/>
            </a:endParaRPr>
          </a:p>
          <a:p>
            <a:pPr marL="0" indent="0" algn="l">
              <a:buNone/>
            </a:pPr>
            <a:r>
              <a:rPr lang="en-US" sz="1400" b="0" dirty="0">
                <a:solidFill>
                  <a:schemeClr val="tx1"/>
                </a:solidFill>
                <a:effectLst/>
                <a:latin typeface="Montserrat Light" panose="00000400000000000000" pitchFamily="2" charset="0"/>
                <a:ea typeface="Montserrat Light" panose="00000400000000000000" pitchFamily="2" charset="0"/>
                <a:cs typeface="Montserrat Light" panose="00000400000000000000" pitchFamily="2" charset="0"/>
              </a:rPr>
              <a:t> </a:t>
            </a:r>
            <a:endParaRPr lang="en-GB" sz="1400" b="0" dirty="0">
              <a:solidFill>
                <a:schemeClr val="tx1"/>
              </a:solidFill>
              <a:effectLst/>
              <a:latin typeface="Montserrat Light" panose="00000400000000000000" pitchFamily="2" charset="0"/>
              <a:ea typeface="Montserrat Light" panose="00000400000000000000" pitchFamily="2" charset="0"/>
              <a:cs typeface="Montserrat Light" panose="00000400000000000000" pitchFamily="2" charset="0"/>
            </a:endParaRPr>
          </a:p>
        </p:txBody>
      </p:sp>
    </p:spTree>
    <p:extLst>
      <p:ext uri="{BB962C8B-B14F-4D97-AF65-F5344CB8AC3E}">
        <p14:creationId xmlns:p14="http://schemas.microsoft.com/office/powerpoint/2010/main" val="19847166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203471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55" r:id="rId5"/>
  </p:sldLayoutIdLst>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8.sv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0.sv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2.sv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4.sv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4.sv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6.sv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6.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8.sv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8.sv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30.sv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0.sv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32.sv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2.sv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34.sv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4.sv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36.sv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36.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9.sv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6.sv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745107-CC52-7CD9-E33F-048A92B9726B}"/>
              </a:ext>
            </a:extLst>
          </p:cNvPr>
          <p:cNvSpPr>
            <a:spLocks noGrp="1"/>
          </p:cNvSpPr>
          <p:nvPr>
            <p:ph type="title"/>
          </p:nvPr>
        </p:nvSpPr>
        <p:spPr>
          <a:xfrm>
            <a:off x="15240" y="4110042"/>
            <a:ext cx="4646387" cy="1325563"/>
          </a:xfrm>
        </p:spPr>
        <p:txBody>
          <a:bodyPr/>
          <a:lstStyle/>
          <a:p>
            <a:endParaRPr lang="en-GB" dirty="0"/>
          </a:p>
        </p:txBody>
      </p:sp>
    </p:spTree>
    <p:extLst>
      <p:ext uri="{BB962C8B-B14F-4D97-AF65-F5344CB8AC3E}">
        <p14:creationId xmlns:p14="http://schemas.microsoft.com/office/powerpoint/2010/main" val="988463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C35C-8A41-1DFE-99BE-6758EC49BCF5}"/>
              </a:ext>
            </a:extLst>
          </p:cNvPr>
          <p:cNvSpPr txBox="1">
            <a:spLocks/>
          </p:cNvSpPr>
          <p:nvPr/>
        </p:nvSpPr>
        <p:spPr>
          <a:xfrm>
            <a:off x="6574980" y="778760"/>
            <a:ext cx="58268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Voting</a:t>
            </a:r>
            <a:endParaRPr lang="en-GB" dirty="0">
              <a:latin typeface="Franklin Gothic Medium Cond" panose="020B0606030402020204" pitchFamily="34" charset="0"/>
            </a:endParaRPr>
          </a:p>
        </p:txBody>
      </p:sp>
      <p:sp>
        <p:nvSpPr>
          <p:cNvPr id="3" name="Rectangle 2">
            <a:extLst>
              <a:ext uri="{FF2B5EF4-FFF2-40B4-BE49-F238E27FC236}">
                <a16:creationId xmlns:a16="http://schemas.microsoft.com/office/drawing/2014/main" id="{38C88923-C60B-0E71-67E6-944C09D3014B}"/>
              </a:ext>
            </a:extLst>
          </p:cNvPr>
          <p:cNvSpPr/>
          <p:nvPr/>
        </p:nvSpPr>
        <p:spPr>
          <a:xfrm>
            <a:off x="196344" y="217380"/>
            <a:ext cx="6221285" cy="6423239"/>
          </a:xfrm>
          <a:prstGeom prst="rect">
            <a:avLst/>
          </a:prstGeom>
          <a:solidFill>
            <a:srgbClr val="AED38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7D083"/>
              </a:solidFill>
            </a:endParaRPr>
          </a:p>
        </p:txBody>
      </p:sp>
      <p:sp>
        <p:nvSpPr>
          <p:cNvPr id="4" name="Rectangle 3">
            <a:extLst>
              <a:ext uri="{FF2B5EF4-FFF2-40B4-BE49-F238E27FC236}">
                <a16:creationId xmlns:a16="http://schemas.microsoft.com/office/drawing/2014/main" id="{559DF4A5-9CF6-6E10-728D-C48AA8FF3C2F}"/>
              </a:ext>
            </a:extLst>
          </p:cNvPr>
          <p:cNvSpPr>
            <a:spLocks noGrp="1" noRot="1" noMove="1" noResize="1" noEditPoints="1" noAdjustHandles="1" noChangeArrowheads="1" noChangeShapeType="1"/>
          </p:cNvSpPr>
          <p:nvPr/>
        </p:nvSpPr>
        <p:spPr>
          <a:xfrm>
            <a:off x="376734" y="411584"/>
            <a:ext cx="1143467" cy="114346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1">
            <a:extLst>
              <a:ext uri="{FF2B5EF4-FFF2-40B4-BE49-F238E27FC236}">
                <a16:creationId xmlns:a16="http://schemas.microsoft.com/office/drawing/2014/main" id="{7048A15F-2C05-84B3-C196-F12A0F5A0519}"/>
              </a:ext>
            </a:extLst>
          </p:cNvPr>
          <p:cNvSpPr txBox="1">
            <a:spLocks/>
          </p:cNvSpPr>
          <p:nvPr/>
        </p:nvSpPr>
        <p:spPr>
          <a:xfrm>
            <a:off x="1632456" y="5123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en-US" dirty="0">
                <a:latin typeface="Franklin Gothic Medium Cond" panose="020B0606030402020204" pitchFamily="34" charset="0"/>
              </a:rPr>
              <a:t>05 </a:t>
            </a:r>
            <a:br>
              <a:rPr lang="en-US" dirty="0">
                <a:latin typeface="Franklin Gothic Medium Cond" panose="020B0606030402020204" pitchFamily="34" charset="0"/>
              </a:rPr>
            </a:br>
            <a:r>
              <a:rPr lang="en-US" dirty="0">
                <a:latin typeface="Franklin Gothic Medium Cond" panose="020B0606030402020204" pitchFamily="34" charset="0"/>
              </a:rPr>
              <a:t>Natural Space</a:t>
            </a:r>
            <a:endParaRPr lang="en-GB" dirty="0">
              <a:latin typeface="Franklin Gothic Medium Cond" panose="020B0606030402020204" pitchFamily="34" charset="0"/>
            </a:endParaRPr>
          </a:p>
        </p:txBody>
      </p:sp>
      <p:sp>
        <p:nvSpPr>
          <p:cNvPr id="8" name="Rectangle 7">
            <a:extLst>
              <a:ext uri="{FF2B5EF4-FFF2-40B4-BE49-F238E27FC236}">
                <a16:creationId xmlns:a16="http://schemas.microsoft.com/office/drawing/2014/main" id="{7A77C894-8F34-C049-C0BF-47E08F0CB79D}"/>
              </a:ext>
            </a:extLst>
          </p:cNvPr>
          <p:cNvSpPr/>
          <p:nvPr/>
        </p:nvSpPr>
        <p:spPr>
          <a:xfrm>
            <a:off x="6639094" y="3802119"/>
            <a:ext cx="1212051" cy="1212113"/>
          </a:xfrm>
          <a:prstGeom prst="rect">
            <a:avLst/>
          </a:prstGeom>
          <a:solidFill>
            <a:srgbClr val="AED387">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0" name="Title 1">
            <a:extLst>
              <a:ext uri="{FF2B5EF4-FFF2-40B4-BE49-F238E27FC236}">
                <a16:creationId xmlns:a16="http://schemas.microsoft.com/office/drawing/2014/main" id="{35C78BB9-56F6-174F-AE81-7E79CA43D6FB}"/>
              </a:ext>
            </a:extLst>
          </p:cNvPr>
          <p:cNvSpPr txBox="1">
            <a:spLocks/>
          </p:cNvSpPr>
          <p:nvPr/>
        </p:nvSpPr>
        <p:spPr>
          <a:xfrm>
            <a:off x="6574979" y="2671544"/>
            <a:ext cx="58268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General Feedback</a:t>
            </a:r>
            <a:endParaRPr lang="en-GB" dirty="0">
              <a:latin typeface="Franklin Gothic Medium Cond" panose="020B0606030402020204" pitchFamily="34" charset="0"/>
            </a:endParaRPr>
          </a:p>
        </p:txBody>
      </p:sp>
      <p:sp>
        <p:nvSpPr>
          <p:cNvPr id="11" name="Rectangle 10">
            <a:extLst>
              <a:ext uri="{FF2B5EF4-FFF2-40B4-BE49-F238E27FC236}">
                <a16:creationId xmlns:a16="http://schemas.microsoft.com/office/drawing/2014/main" id="{B15362A6-EBD9-CD4F-4144-DBA1885EC02E}"/>
              </a:ext>
            </a:extLst>
          </p:cNvPr>
          <p:cNvSpPr/>
          <p:nvPr/>
        </p:nvSpPr>
        <p:spPr>
          <a:xfrm>
            <a:off x="8013054" y="3802118"/>
            <a:ext cx="1212051" cy="1212113"/>
          </a:xfrm>
          <a:prstGeom prst="rect">
            <a:avLst/>
          </a:prstGeom>
          <a:solidFill>
            <a:srgbClr val="AED387">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2" name="Rectangle 11">
            <a:extLst>
              <a:ext uri="{FF2B5EF4-FFF2-40B4-BE49-F238E27FC236}">
                <a16:creationId xmlns:a16="http://schemas.microsoft.com/office/drawing/2014/main" id="{40041CBC-7815-54B7-E655-A31EF69F4156}"/>
              </a:ext>
            </a:extLst>
          </p:cNvPr>
          <p:cNvSpPr/>
          <p:nvPr/>
        </p:nvSpPr>
        <p:spPr>
          <a:xfrm>
            <a:off x="9387014" y="3802118"/>
            <a:ext cx="1212051" cy="1212113"/>
          </a:xfrm>
          <a:prstGeom prst="rect">
            <a:avLst/>
          </a:prstGeom>
          <a:solidFill>
            <a:srgbClr val="AED387">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3" name="Rectangle 12">
            <a:extLst>
              <a:ext uri="{FF2B5EF4-FFF2-40B4-BE49-F238E27FC236}">
                <a16:creationId xmlns:a16="http://schemas.microsoft.com/office/drawing/2014/main" id="{25D47173-75D7-7655-29D1-209EE42B7C57}"/>
              </a:ext>
            </a:extLst>
          </p:cNvPr>
          <p:cNvSpPr/>
          <p:nvPr/>
        </p:nvSpPr>
        <p:spPr>
          <a:xfrm>
            <a:off x="10760974" y="3802118"/>
            <a:ext cx="1212051" cy="1212113"/>
          </a:xfrm>
          <a:prstGeom prst="rect">
            <a:avLst/>
          </a:prstGeom>
          <a:solidFill>
            <a:srgbClr val="AED387">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4" name="Rectangle 13">
            <a:extLst>
              <a:ext uri="{FF2B5EF4-FFF2-40B4-BE49-F238E27FC236}">
                <a16:creationId xmlns:a16="http://schemas.microsoft.com/office/drawing/2014/main" id="{2DB792EF-11D9-3B0F-C012-380D0274FDC6}"/>
              </a:ext>
            </a:extLst>
          </p:cNvPr>
          <p:cNvSpPr/>
          <p:nvPr/>
        </p:nvSpPr>
        <p:spPr>
          <a:xfrm>
            <a:off x="6671112" y="5222154"/>
            <a:ext cx="1212051" cy="1212113"/>
          </a:xfrm>
          <a:prstGeom prst="rect">
            <a:avLst/>
          </a:prstGeom>
          <a:solidFill>
            <a:srgbClr val="AED387">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5" name="Rectangle 14">
            <a:extLst>
              <a:ext uri="{FF2B5EF4-FFF2-40B4-BE49-F238E27FC236}">
                <a16:creationId xmlns:a16="http://schemas.microsoft.com/office/drawing/2014/main" id="{EEB75556-952C-C7AA-EC00-21F3C3885A42}"/>
              </a:ext>
            </a:extLst>
          </p:cNvPr>
          <p:cNvSpPr/>
          <p:nvPr/>
        </p:nvSpPr>
        <p:spPr>
          <a:xfrm>
            <a:off x="8045072" y="5222153"/>
            <a:ext cx="1212051" cy="1212113"/>
          </a:xfrm>
          <a:prstGeom prst="rect">
            <a:avLst/>
          </a:prstGeom>
          <a:solidFill>
            <a:srgbClr val="AED387">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6" name="Rectangle 15">
            <a:extLst>
              <a:ext uri="{FF2B5EF4-FFF2-40B4-BE49-F238E27FC236}">
                <a16:creationId xmlns:a16="http://schemas.microsoft.com/office/drawing/2014/main" id="{78685732-CCEC-0E0D-DDA9-7EF6A3ADEDD0}"/>
              </a:ext>
            </a:extLst>
          </p:cNvPr>
          <p:cNvSpPr/>
          <p:nvPr/>
        </p:nvSpPr>
        <p:spPr>
          <a:xfrm>
            <a:off x="9419032" y="5222153"/>
            <a:ext cx="1212051" cy="1212113"/>
          </a:xfrm>
          <a:prstGeom prst="rect">
            <a:avLst/>
          </a:prstGeom>
          <a:solidFill>
            <a:srgbClr val="AED387">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7" name="Rectangle 16">
            <a:extLst>
              <a:ext uri="{FF2B5EF4-FFF2-40B4-BE49-F238E27FC236}">
                <a16:creationId xmlns:a16="http://schemas.microsoft.com/office/drawing/2014/main" id="{044E9F21-EC88-6980-E984-BA7953DA2EA1}"/>
              </a:ext>
            </a:extLst>
          </p:cNvPr>
          <p:cNvSpPr/>
          <p:nvPr/>
        </p:nvSpPr>
        <p:spPr>
          <a:xfrm>
            <a:off x="10792992" y="5222153"/>
            <a:ext cx="1212051" cy="1212113"/>
          </a:xfrm>
          <a:prstGeom prst="rect">
            <a:avLst/>
          </a:prstGeom>
          <a:solidFill>
            <a:srgbClr val="AED387">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grpSp>
        <p:nvGrpSpPr>
          <p:cNvPr id="18" name="Group 17">
            <a:extLst>
              <a:ext uri="{FF2B5EF4-FFF2-40B4-BE49-F238E27FC236}">
                <a16:creationId xmlns:a16="http://schemas.microsoft.com/office/drawing/2014/main" id="{58591544-9B9E-36C8-3249-81F20EA2E108}"/>
              </a:ext>
            </a:extLst>
          </p:cNvPr>
          <p:cNvGrpSpPr/>
          <p:nvPr/>
        </p:nvGrpSpPr>
        <p:grpSpPr>
          <a:xfrm>
            <a:off x="6639094" y="1945228"/>
            <a:ext cx="5281227" cy="1023272"/>
            <a:chOff x="6639094" y="2270444"/>
            <a:chExt cx="5281227" cy="1023272"/>
          </a:xfrm>
        </p:grpSpPr>
        <p:pic>
          <p:nvPicPr>
            <p:cNvPr id="19" name="Picture 18">
              <a:extLst>
                <a:ext uri="{FF2B5EF4-FFF2-40B4-BE49-F238E27FC236}">
                  <a16:creationId xmlns:a16="http://schemas.microsoft.com/office/drawing/2014/main" id="{F686D63C-3D22-B10E-283E-5B9F0DC520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39094" y="2860161"/>
              <a:ext cx="5281227" cy="433555"/>
            </a:xfrm>
            <a:prstGeom prst="rect">
              <a:avLst/>
            </a:prstGeom>
          </p:spPr>
        </p:pic>
        <p:sp>
          <p:nvSpPr>
            <p:cNvPr id="20" name="Oval 19">
              <a:extLst>
                <a:ext uri="{FF2B5EF4-FFF2-40B4-BE49-F238E27FC236}">
                  <a16:creationId xmlns:a16="http://schemas.microsoft.com/office/drawing/2014/main" id="{41C26A93-5387-DBFD-5295-49B9B92603FE}"/>
                </a:ext>
              </a:extLst>
            </p:cNvPr>
            <p:cNvSpPr/>
            <p:nvPr userDrawn="1"/>
          </p:nvSpPr>
          <p:spPr>
            <a:xfrm>
              <a:off x="6703393"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1" name="Oval 20">
              <a:extLst>
                <a:ext uri="{FF2B5EF4-FFF2-40B4-BE49-F238E27FC236}">
                  <a16:creationId xmlns:a16="http://schemas.microsoft.com/office/drawing/2014/main" id="{040DDF38-2796-C127-21D7-0F137A8B2E09}"/>
                </a:ext>
              </a:extLst>
            </p:cNvPr>
            <p:cNvSpPr/>
            <p:nvPr userDrawn="1"/>
          </p:nvSpPr>
          <p:spPr>
            <a:xfrm>
              <a:off x="7467225"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22" name="Oval 21">
              <a:extLst>
                <a:ext uri="{FF2B5EF4-FFF2-40B4-BE49-F238E27FC236}">
                  <a16:creationId xmlns:a16="http://schemas.microsoft.com/office/drawing/2014/main" id="{27FCC6E8-78BC-8D9A-10AF-DC281D4F0BBD}"/>
                </a:ext>
              </a:extLst>
            </p:cNvPr>
            <p:cNvSpPr/>
            <p:nvPr userDrawn="1"/>
          </p:nvSpPr>
          <p:spPr>
            <a:xfrm>
              <a:off x="8231057"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23" name="Oval 22">
              <a:extLst>
                <a:ext uri="{FF2B5EF4-FFF2-40B4-BE49-F238E27FC236}">
                  <a16:creationId xmlns:a16="http://schemas.microsoft.com/office/drawing/2014/main" id="{F67F6FA8-F249-B109-43A6-FA283BA62A2E}"/>
                </a:ext>
              </a:extLst>
            </p:cNvPr>
            <p:cNvSpPr/>
            <p:nvPr userDrawn="1"/>
          </p:nvSpPr>
          <p:spPr>
            <a:xfrm>
              <a:off x="8994889"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
          <p:nvSpPr>
            <p:cNvPr id="24" name="Oval 23">
              <a:extLst>
                <a:ext uri="{FF2B5EF4-FFF2-40B4-BE49-F238E27FC236}">
                  <a16:creationId xmlns:a16="http://schemas.microsoft.com/office/drawing/2014/main" id="{C8D0DB71-9EB7-D205-E1DA-8BB9D58262E8}"/>
                </a:ext>
              </a:extLst>
            </p:cNvPr>
            <p:cNvSpPr/>
            <p:nvPr userDrawn="1"/>
          </p:nvSpPr>
          <p:spPr>
            <a:xfrm>
              <a:off x="9758722"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5</a:t>
              </a:r>
            </a:p>
          </p:txBody>
        </p:sp>
        <p:sp>
          <p:nvSpPr>
            <p:cNvPr id="25" name="Oval 24">
              <a:extLst>
                <a:ext uri="{FF2B5EF4-FFF2-40B4-BE49-F238E27FC236}">
                  <a16:creationId xmlns:a16="http://schemas.microsoft.com/office/drawing/2014/main" id="{7ED01D03-F4D7-61CA-622A-916A669D18AE}"/>
                </a:ext>
              </a:extLst>
            </p:cNvPr>
            <p:cNvSpPr/>
            <p:nvPr userDrawn="1"/>
          </p:nvSpPr>
          <p:spPr>
            <a:xfrm>
              <a:off x="10522554"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6</a:t>
              </a:r>
            </a:p>
          </p:txBody>
        </p:sp>
        <p:sp>
          <p:nvSpPr>
            <p:cNvPr id="26" name="Oval 25">
              <a:extLst>
                <a:ext uri="{FF2B5EF4-FFF2-40B4-BE49-F238E27FC236}">
                  <a16:creationId xmlns:a16="http://schemas.microsoft.com/office/drawing/2014/main" id="{19506484-18F4-520C-CC39-01AFC8D4C54F}"/>
                </a:ext>
              </a:extLst>
            </p:cNvPr>
            <p:cNvSpPr/>
            <p:nvPr userDrawn="1"/>
          </p:nvSpPr>
          <p:spPr>
            <a:xfrm>
              <a:off x="11286388"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7</a:t>
              </a:r>
            </a:p>
          </p:txBody>
        </p:sp>
      </p:grpSp>
      <p:sp>
        <p:nvSpPr>
          <p:cNvPr id="27" name="Oval 26">
            <a:extLst>
              <a:ext uri="{FF2B5EF4-FFF2-40B4-BE49-F238E27FC236}">
                <a16:creationId xmlns:a16="http://schemas.microsoft.com/office/drawing/2014/main" id="{A7876024-06DA-0E59-2614-61860D320B15}"/>
              </a:ext>
            </a:extLst>
          </p:cNvPr>
          <p:cNvSpPr/>
          <p:nvPr/>
        </p:nvSpPr>
        <p:spPr>
          <a:xfrm>
            <a:off x="10522554" y="348138"/>
            <a:ext cx="1199913" cy="1199913"/>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X</a:t>
            </a:r>
          </a:p>
        </p:txBody>
      </p:sp>
      <p:pic>
        <p:nvPicPr>
          <p:cNvPr id="29" name="Graphic 28">
            <a:extLst>
              <a:ext uri="{FF2B5EF4-FFF2-40B4-BE49-F238E27FC236}">
                <a16:creationId xmlns:a16="http://schemas.microsoft.com/office/drawing/2014/main" id="{C873CA8B-5D84-25EF-C389-7ADF24CD8C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6658" y="512978"/>
            <a:ext cx="962025" cy="914400"/>
          </a:xfrm>
          <a:prstGeom prst="rect">
            <a:avLst/>
          </a:prstGeom>
        </p:spPr>
      </p:pic>
      <p:sp>
        <p:nvSpPr>
          <p:cNvPr id="28" name="Title 1">
            <a:extLst>
              <a:ext uri="{FF2B5EF4-FFF2-40B4-BE49-F238E27FC236}">
                <a16:creationId xmlns:a16="http://schemas.microsoft.com/office/drawing/2014/main" id="{25B22628-CF56-A33E-BCD6-EB87752B377E}"/>
              </a:ext>
            </a:extLst>
          </p:cNvPr>
          <p:cNvSpPr txBox="1">
            <a:spLocks/>
          </p:cNvSpPr>
          <p:nvPr/>
        </p:nvSpPr>
        <p:spPr>
          <a:xfrm>
            <a:off x="306214" y="1642937"/>
            <a:ext cx="5826849" cy="1325563"/>
          </a:xfrm>
          <a:prstGeom prst="rect">
            <a:avLst/>
          </a:prstGeom>
          <a:ln>
            <a:noFill/>
          </a:ln>
        </p:spPr>
        <p:txBody>
          <a:bodyP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How easy is it for me to regularly enjoy natural space?</a:t>
            </a:r>
            <a:endParaRPr lang="en-GB" dirty="0">
              <a:latin typeface="Franklin Gothic Medium Cond" panose="020B0606030402020204" pitchFamily="34" charset="0"/>
            </a:endParaRPr>
          </a:p>
        </p:txBody>
      </p:sp>
      <p:sp>
        <p:nvSpPr>
          <p:cNvPr id="30" name="Title 1">
            <a:extLst>
              <a:ext uri="{FF2B5EF4-FFF2-40B4-BE49-F238E27FC236}">
                <a16:creationId xmlns:a16="http://schemas.microsoft.com/office/drawing/2014/main" id="{32A61F9E-4A2F-7EF9-94AA-64922692C821}"/>
              </a:ext>
            </a:extLst>
          </p:cNvPr>
          <p:cNvSpPr txBox="1">
            <a:spLocks/>
          </p:cNvSpPr>
          <p:nvPr/>
        </p:nvSpPr>
        <p:spPr>
          <a:xfrm>
            <a:off x="299945" y="2585379"/>
            <a:ext cx="5839387" cy="394892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endParaRPr lang="en-GB" sz="1800" b="0" i="1" dirty="0">
              <a:solidFill>
                <a:srgbClr val="1A1A1A"/>
              </a:solidFill>
              <a:effectLst/>
              <a:latin typeface="Montserrat Light" panose="00000400000000000000" pitchFamily="2" charset="0"/>
            </a:endParaRPr>
          </a:p>
          <a:p>
            <a:r>
              <a:rPr lang="en-GB" sz="1800" b="0" i="1" dirty="0">
                <a:solidFill>
                  <a:srgbClr val="1A1A1A"/>
                </a:solidFill>
                <a:effectLst/>
                <a:latin typeface="Montserrat Light" panose="00000400000000000000" pitchFamily="2" charset="0"/>
              </a:rPr>
              <a:t>Things to Think About...</a:t>
            </a:r>
          </a:p>
          <a:p>
            <a:endParaRPr lang="en-GB" sz="1800" b="0" dirty="0">
              <a:latin typeface="Montserrat Light" panose="00000400000000000000" pitchFamily="2" charset="0"/>
            </a:endParaRP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What kind of natural spaces are there? </a:t>
            </a: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Can everyone use the spaces? </a:t>
            </a: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Are spaces looked after? </a:t>
            </a: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What stops people using spaces? </a:t>
            </a: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How can natural spaces work better for us? </a:t>
            </a:r>
          </a:p>
        </p:txBody>
      </p:sp>
    </p:spTree>
    <p:extLst>
      <p:ext uri="{BB962C8B-B14F-4D97-AF65-F5344CB8AC3E}">
        <p14:creationId xmlns:p14="http://schemas.microsoft.com/office/powerpoint/2010/main" val="1290691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C88923-C60B-0E71-67E6-944C09D3014B}"/>
              </a:ext>
            </a:extLst>
          </p:cNvPr>
          <p:cNvSpPr/>
          <p:nvPr/>
        </p:nvSpPr>
        <p:spPr>
          <a:xfrm>
            <a:off x="196344" y="217380"/>
            <a:ext cx="6221285" cy="6423239"/>
          </a:xfrm>
          <a:prstGeom prst="rect">
            <a:avLst/>
          </a:prstGeom>
          <a:solidFill>
            <a:srgbClr val="AED38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559DF4A5-9CF6-6E10-728D-C48AA8FF3C2F}"/>
              </a:ext>
            </a:extLst>
          </p:cNvPr>
          <p:cNvSpPr/>
          <p:nvPr/>
        </p:nvSpPr>
        <p:spPr>
          <a:xfrm>
            <a:off x="376734" y="411584"/>
            <a:ext cx="1143467" cy="114346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7048A15F-2C05-84B3-C196-F12A0F5A0519}"/>
              </a:ext>
            </a:extLst>
          </p:cNvPr>
          <p:cNvSpPr txBox="1">
            <a:spLocks/>
          </p:cNvSpPr>
          <p:nvPr/>
        </p:nvSpPr>
        <p:spPr>
          <a:xfrm>
            <a:off x="1632456" y="5123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en-US" dirty="0">
                <a:latin typeface="Franklin Gothic Medium Cond" panose="020B0606030402020204" pitchFamily="34" charset="0"/>
              </a:rPr>
              <a:t>05 </a:t>
            </a:r>
            <a:br>
              <a:rPr lang="en-US" dirty="0">
                <a:latin typeface="Franklin Gothic Medium Cond" panose="020B0606030402020204" pitchFamily="34" charset="0"/>
              </a:rPr>
            </a:br>
            <a:r>
              <a:rPr lang="en-US" dirty="0">
                <a:latin typeface="Franklin Gothic Medium Cond" panose="020B0606030402020204" pitchFamily="34" charset="0"/>
              </a:rPr>
              <a:t>Natural Space</a:t>
            </a:r>
            <a:endParaRPr lang="en-GB" dirty="0">
              <a:latin typeface="Franklin Gothic Medium Cond" panose="020B0606030402020204" pitchFamily="34" charset="0"/>
            </a:endParaRPr>
          </a:p>
        </p:txBody>
      </p:sp>
      <p:sp>
        <p:nvSpPr>
          <p:cNvPr id="8" name="Rectangle 7">
            <a:extLst>
              <a:ext uri="{FF2B5EF4-FFF2-40B4-BE49-F238E27FC236}">
                <a16:creationId xmlns:a16="http://schemas.microsoft.com/office/drawing/2014/main" id="{7A77C894-8F34-C049-C0BF-47E08F0CB79D}"/>
              </a:ext>
            </a:extLst>
          </p:cNvPr>
          <p:cNvSpPr/>
          <p:nvPr/>
        </p:nvSpPr>
        <p:spPr>
          <a:xfrm>
            <a:off x="6639094" y="1204654"/>
            <a:ext cx="1212051" cy="1212113"/>
          </a:xfrm>
          <a:prstGeom prst="rect">
            <a:avLst/>
          </a:prstGeom>
          <a:solidFill>
            <a:srgbClr val="AED387">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1" name="Rectangle 10">
            <a:extLst>
              <a:ext uri="{FF2B5EF4-FFF2-40B4-BE49-F238E27FC236}">
                <a16:creationId xmlns:a16="http://schemas.microsoft.com/office/drawing/2014/main" id="{B15362A6-EBD9-CD4F-4144-DBA1885EC02E}"/>
              </a:ext>
            </a:extLst>
          </p:cNvPr>
          <p:cNvSpPr/>
          <p:nvPr/>
        </p:nvSpPr>
        <p:spPr>
          <a:xfrm>
            <a:off x="8013054" y="1204653"/>
            <a:ext cx="1212051" cy="1212113"/>
          </a:xfrm>
          <a:prstGeom prst="rect">
            <a:avLst/>
          </a:prstGeom>
          <a:solidFill>
            <a:srgbClr val="AED387">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2" name="Rectangle 11">
            <a:extLst>
              <a:ext uri="{FF2B5EF4-FFF2-40B4-BE49-F238E27FC236}">
                <a16:creationId xmlns:a16="http://schemas.microsoft.com/office/drawing/2014/main" id="{40041CBC-7815-54B7-E655-A31EF69F4156}"/>
              </a:ext>
            </a:extLst>
          </p:cNvPr>
          <p:cNvSpPr/>
          <p:nvPr/>
        </p:nvSpPr>
        <p:spPr>
          <a:xfrm>
            <a:off x="9387014" y="1204653"/>
            <a:ext cx="1212051" cy="1212113"/>
          </a:xfrm>
          <a:prstGeom prst="rect">
            <a:avLst/>
          </a:prstGeom>
          <a:solidFill>
            <a:srgbClr val="AED387">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3" name="Rectangle 12">
            <a:extLst>
              <a:ext uri="{FF2B5EF4-FFF2-40B4-BE49-F238E27FC236}">
                <a16:creationId xmlns:a16="http://schemas.microsoft.com/office/drawing/2014/main" id="{25D47173-75D7-7655-29D1-209EE42B7C57}"/>
              </a:ext>
            </a:extLst>
          </p:cNvPr>
          <p:cNvSpPr/>
          <p:nvPr/>
        </p:nvSpPr>
        <p:spPr>
          <a:xfrm>
            <a:off x="10760974" y="1204653"/>
            <a:ext cx="1212051" cy="1212113"/>
          </a:xfrm>
          <a:prstGeom prst="rect">
            <a:avLst/>
          </a:prstGeom>
          <a:solidFill>
            <a:srgbClr val="AED387">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4" name="Rectangle 13">
            <a:extLst>
              <a:ext uri="{FF2B5EF4-FFF2-40B4-BE49-F238E27FC236}">
                <a16:creationId xmlns:a16="http://schemas.microsoft.com/office/drawing/2014/main" id="{2DB792EF-11D9-3B0F-C012-380D0274FDC6}"/>
              </a:ext>
            </a:extLst>
          </p:cNvPr>
          <p:cNvSpPr/>
          <p:nvPr/>
        </p:nvSpPr>
        <p:spPr>
          <a:xfrm>
            <a:off x="6671112" y="2624689"/>
            <a:ext cx="1212051" cy="1212113"/>
          </a:xfrm>
          <a:prstGeom prst="rect">
            <a:avLst/>
          </a:prstGeom>
          <a:solidFill>
            <a:srgbClr val="AED387">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5" name="Rectangle 14">
            <a:extLst>
              <a:ext uri="{FF2B5EF4-FFF2-40B4-BE49-F238E27FC236}">
                <a16:creationId xmlns:a16="http://schemas.microsoft.com/office/drawing/2014/main" id="{EEB75556-952C-C7AA-EC00-21F3C3885A42}"/>
              </a:ext>
            </a:extLst>
          </p:cNvPr>
          <p:cNvSpPr/>
          <p:nvPr/>
        </p:nvSpPr>
        <p:spPr>
          <a:xfrm>
            <a:off x="8045072" y="2624688"/>
            <a:ext cx="1212051" cy="1212113"/>
          </a:xfrm>
          <a:prstGeom prst="rect">
            <a:avLst/>
          </a:prstGeom>
          <a:solidFill>
            <a:srgbClr val="AED387">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6" name="Rectangle 15">
            <a:extLst>
              <a:ext uri="{FF2B5EF4-FFF2-40B4-BE49-F238E27FC236}">
                <a16:creationId xmlns:a16="http://schemas.microsoft.com/office/drawing/2014/main" id="{78685732-CCEC-0E0D-DDA9-7EF6A3ADEDD0}"/>
              </a:ext>
            </a:extLst>
          </p:cNvPr>
          <p:cNvSpPr/>
          <p:nvPr/>
        </p:nvSpPr>
        <p:spPr>
          <a:xfrm>
            <a:off x="9419032" y="2624688"/>
            <a:ext cx="1212051" cy="1212113"/>
          </a:xfrm>
          <a:prstGeom prst="rect">
            <a:avLst/>
          </a:prstGeom>
          <a:solidFill>
            <a:srgbClr val="AED387">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7" name="Rectangle 16">
            <a:extLst>
              <a:ext uri="{FF2B5EF4-FFF2-40B4-BE49-F238E27FC236}">
                <a16:creationId xmlns:a16="http://schemas.microsoft.com/office/drawing/2014/main" id="{044E9F21-EC88-6980-E984-BA7953DA2EA1}"/>
              </a:ext>
            </a:extLst>
          </p:cNvPr>
          <p:cNvSpPr/>
          <p:nvPr/>
        </p:nvSpPr>
        <p:spPr>
          <a:xfrm>
            <a:off x="10792992" y="2624688"/>
            <a:ext cx="1212051" cy="1212113"/>
          </a:xfrm>
          <a:prstGeom prst="rect">
            <a:avLst/>
          </a:prstGeom>
          <a:solidFill>
            <a:srgbClr val="AED387">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28" name="Rectangle 27">
            <a:extLst>
              <a:ext uri="{FF2B5EF4-FFF2-40B4-BE49-F238E27FC236}">
                <a16:creationId xmlns:a16="http://schemas.microsoft.com/office/drawing/2014/main" id="{54F83C37-3648-93EC-B73C-AEF414EC1910}"/>
              </a:ext>
            </a:extLst>
          </p:cNvPr>
          <p:cNvSpPr/>
          <p:nvPr/>
        </p:nvSpPr>
        <p:spPr>
          <a:xfrm>
            <a:off x="6671112" y="4019208"/>
            <a:ext cx="1212051" cy="1212113"/>
          </a:xfrm>
          <a:prstGeom prst="rect">
            <a:avLst/>
          </a:prstGeom>
          <a:solidFill>
            <a:srgbClr val="AED387">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29" name="Rectangle 28">
            <a:extLst>
              <a:ext uri="{FF2B5EF4-FFF2-40B4-BE49-F238E27FC236}">
                <a16:creationId xmlns:a16="http://schemas.microsoft.com/office/drawing/2014/main" id="{2A404E86-AF16-47BF-A36C-1237594176EE}"/>
              </a:ext>
            </a:extLst>
          </p:cNvPr>
          <p:cNvSpPr/>
          <p:nvPr/>
        </p:nvSpPr>
        <p:spPr>
          <a:xfrm>
            <a:off x="8045072" y="4019207"/>
            <a:ext cx="1212051" cy="1212113"/>
          </a:xfrm>
          <a:prstGeom prst="rect">
            <a:avLst/>
          </a:prstGeom>
          <a:solidFill>
            <a:srgbClr val="AED387">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0" name="Rectangle 29">
            <a:extLst>
              <a:ext uri="{FF2B5EF4-FFF2-40B4-BE49-F238E27FC236}">
                <a16:creationId xmlns:a16="http://schemas.microsoft.com/office/drawing/2014/main" id="{3A497C44-D892-AFA3-C4E7-29B824A03650}"/>
              </a:ext>
            </a:extLst>
          </p:cNvPr>
          <p:cNvSpPr/>
          <p:nvPr/>
        </p:nvSpPr>
        <p:spPr>
          <a:xfrm>
            <a:off x="9419032" y="4019207"/>
            <a:ext cx="1212051" cy="1212113"/>
          </a:xfrm>
          <a:prstGeom prst="rect">
            <a:avLst/>
          </a:prstGeom>
          <a:solidFill>
            <a:srgbClr val="AED387">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1" name="Rectangle 30">
            <a:extLst>
              <a:ext uri="{FF2B5EF4-FFF2-40B4-BE49-F238E27FC236}">
                <a16:creationId xmlns:a16="http://schemas.microsoft.com/office/drawing/2014/main" id="{9D3872B0-70C2-D092-52C6-9A816C996B2A}"/>
              </a:ext>
            </a:extLst>
          </p:cNvPr>
          <p:cNvSpPr/>
          <p:nvPr/>
        </p:nvSpPr>
        <p:spPr>
          <a:xfrm>
            <a:off x="10792992" y="4019207"/>
            <a:ext cx="1212051" cy="1212113"/>
          </a:xfrm>
          <a:prstGeom prst="rect">
            <a:avLst/>
          </a:prstGeom>
          <a:solidFill>
            <a:srgbClr val="AED387">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2" name="Rectangle 31">
            <a:extLst>
              <a:ext uri="{FF2B5EF4-FFF2-40B4-BE49-F238E27FC236}">
                <a16:creationId xmlns:a16="http://schemas.microsoft.com/office/drawing/2014/main" id="{9EF0DBF1-7AE4-61B9-2FCE-ACE6F30B51F4}"/>
              </a:ext>
            </a:extLst>
          </p:cNvPr>
          <p:cNvSpPr/>
          <p:nvPr/>
        </p:nvSpPr>
        <p:spPr>
          <a:xfrm>
            <a:off x="6671112" y="5428507"/>
            <a:ext cx="1212051" cy="1212113"/>
          </a:xfrm>
          <a:prstGeom prst="rect">
            <a:avLst/>
          </a:prstGeom>
          <a:solidFill>
            <a:srgbClr val="AED387">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3" name="Rectangle 32">
            <a:extLst>
              <a:ext uri="{FF2B5EF4-FFF2-40B4-BE49-F238E27FC236}">
                <a16:creationId xmlns:a16="http://schemas.microsoft.com/office/drawing/2014/main" id="{B9EB8AAB-F686-3632-B89F-0E8A31E6197D}"/>
              </a:ext>
            </a:extLst>
          </p:cNvPr>
          <p:cNvSpPr/>
          <p:nvPr/>
        </p:nvSpPr>
        <p:spPr>
          <a:xfrm>
            <a:off x="8045072" y="5428506"/>
            <a:ext cx="1212051" cy="1212113"/>
          </a:xfrm>
          <a:prstGeom prst="rect">
            <a:avLst/>
          </a:prstGeom>
          <a:solidFill>
            <a:srgbClr val="AED387">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4" name="Rectangle 33">
            <a:extLst>
              <a:ext uri="{FF2B5EF4-FFF2-40B4-BE49-F238E27FC236}">
                <a16:creationId xmlns:a16="http://schemas.microsoft.com/office/drawing/2014/main" id="{D8FE7C21-DCEE-D39F-3D10-FE11022C1220}"/>
              </a:ext>
            </a:extLst>
          </p:cNvPr>
          <p:cNvSpPr/>
          <p:nvPr/>
        </p:nvSpPr>
        <p:spPr>
          <a:xfrm>
            <a:off x="9419032" y="5428506"/>
            <a:ext cx="1212051" cy="1212113"/>
          </a:xfrm>
          <a:prstGeom prst="rect">
            <a:avLst/>
          </a:prstGeom>
          <a:solidFill>
            <a:srgbClr val="AED387">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5" name="Rectangle 34">
            <a:extLst>
              <a:ext uri="{FF2B5EF4-FFF2-40B4-BE49-F238E27FC236}">
                <a16:creationId xmlns:a16="http://schemas.microsoft.com/office/drawing/2014/main" id="{6765ECC7-4E25-7BB9-AE51-B2D38ED3E7A5}"/>
              </a:ext>
            </a:extLst>
          </p:cNvPr>
          <p:cNvSpPr/>
          <p:nvPr/>
        </p:nvSpPr>
        <p:spPr>
          <a:xfrm>
            <a:off x="10792992" y="5428506"/>
            <a:ext cx="1212051" cy="1212113"/>
          </a:xfrm>
          <a:prstGeom prst="rect">
            <a:avLst/>
          </a:prstGeom>
          <a:solidFill>
            <a:srgbClr val="AED387">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pic>
        <p:nvPicPr>
          <p:cNvPr id="26" name="Graphic 25">
            <a:extLst>
              <a:ext uri="{FF2B5EF4-FFF2-40B4-BE49-F238E27FC236}">
                <a16:creationId xmlns:a16="http://schemas.microsoft.com/office/drawing/2014/main" id="{D3E01A4B-990F-97BE-ECB5-BAA8EB04B3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6658" y="512978"/>
            <a:ext cx="962025" cy="914400"/>
          </a:xfrm>
          <a:prstGeom prst="rect">
            <a:avLst/>
          </a:prstGeom>
        </p:spPr>
      </p:pic>
      <p:sp>
        <p:nvSpPr>
          <p:cNvPr id="25" name="Speech Bubble: Rectangle with Corners Rounded 24">
            <a:extLst>
              <a:ext uri="{FF2B5EF4-FFF2-40B4-BE49-F238E27FC236}">
                <a16:creationId xmlns:a16="http://schemas.microsoft.com/office/drawing/2014/main" id="{00A52568-2188-4CD8-D3CE-F8EB35F707B6}"/>
              </a:ext>
            </a:extLst>
          </p:cNvPr>
          <p:cNvSpPr/>
          <p:nvPr/>
        </p:nvSpPr>
        <p:spPr>
          <a:xfrm>
            <a:off x="559558" y="1850034"/>
            <a:ext cx="5372115" cy="2243407"/>
          </a:xfrm>
          <a:prstGeom prst="wedgeRoundRectCallout">
            <a:avLst/>
          </a:prstGeom>
          <a:solidFill>
            <a:schemeClr val="bg1"/>
          </a:solidFill>
          <a:ln w="38100">
            <a:solidFill>
              <a:srgbClr val="F9E4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latin typeface="Montserrat Light" panose="00000400000000000000" pitchFamily="2" charset="0"/>
              </a:rPr>
              <a:t>Can existing natural spaces be made better at absorbing carbon from the atmosphere? For example, through tree planting, peatland restoration, or wetland creation?</a:t>
            </a:r>
          </a:p>
          <a:p>
            <a:pPr marL="285750" indent="-285750">
              <a:buFont typeface="Arial" panose="020B0604020202020204" pitchFamily="34" charset="0"/>
              <a:buChar char="•"/>
            </a:pPr>
            <a:r>
              <a:rPr lang="en-GB" sz="1400" dirty="0">
                <a:solidFill>
                  <a:schemeClr val="tx1"/>
                </a:solidFill>
                <a:latin typeface="Montserrat Light" panose="00000400000000000000" pitchFamily="2" charset="0"/>
              </a:rPr>
              <a:t>Are existing natural spaces accessible and engaging?</a:t>
            </a:r>
          </a:p>
          <a:p>
            <a:pPr marL="285750" indent="-285750">
              <a:buFont typeface="Arial" panose="020B0604020202020204" pitchFamily="34" charset="0"/>
              <a:buChar char="•"/>
            </a:pPr>
            <a:r>
              <a:rPr lang="en-GB" sz="1400" dirty="0">
                <a:solidFill>
                  <a:schemeClr val="tx1"/>
                </a:solidFill>
                <a:latin typeface="Montserrat Light" panose="00000400000000000000" pitchFamily="2" charset="0"/>
              </a:rPr>
              <a:t>How can green spaces - such as parks, gardens - better enhance biodiversity?</a:t>
            </a:r>
          </a:p>
        </p:txBody>
      </p:sp>
      <p:sp>
        <p:nvSpPr>
          <p:cNvPr id="27" name="Speech Bubble: Rectangle with Corners Rounded 26">
            <a:extLst>
              <a:ext uri="{FF2B5EF4-FFF2-40B4-BE49-F238E27FC236}">
                <a16:creationId xmlns:a16="http://schemas.microsoft.com/office/drawing/2014/main" id="{D5941C2D-B0ED-4839-4AA2-B9015513EB21}"/>
              </a:ext>
            </a:extLst>
          </p:cNvPr>
          <p:cNvSpPr/>
          <p:nvPr/>
        </p:nvSpPr>
        <p:spPr>
          <a:xfrm flipH="1">
            <a:off x="593677" y="4502844"/>
            <a:ext cx="5337995" cy="1645262"/>
          </a:xfrm>
          <a:prstGeom prst="wedgeRoundRectCallout">
            <a:avLst/>
          </a:prstGeom>
          <a:solidFill>
            <a:schemeClr val="bg1"/>
          </a:solidFill>
          <a:ln w="38100">
            <a:solidFill>
              <a:srgbClr val="F39A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latin typeface="Montserrat Light" panose="00000400000000000000" pitchFamily="2" charset="0"/>
              </a:rPr>
              <a:t>Could more natural space be available in your place? Even small spaces can develop to encourage wildlife.</a:t>
            </a:r>
          </a:p>
          <a:p>
            <a:pPr marL="285750" indent="-285750">
              <a:buFont typeface="Arial" panose="020B0604020202020204" pitchFamily="34" charset="0"/>
              <a:buChar char="•"/>
            </a:pPr>
            <a:r>
              <a:rPr lang="en-GB" sz="1400" dirty="0">
                <a:solidFill>
                  <a:schemeClr val="tx1"/>
                </a:solidFill>
                <a:latin typeface="Montserrat Light" panose="00000400000000000000" pitchFamily="2" charset="0"/>
              </a:rPr>
              <a:t>Is there space available to soak up rainwater and provide space for flood water? Also to provide shade, and shelter?</a:t>
            </a:r>
          </a:p>
        </p:txBody>
      </p:sp>
      <p:sp>
        <p:nvSpPr>
          <p:cNvPr id="2" name="Title 1">
            <a:extLst>
              <a:ext uri="{FF2B5EF4-FFF2-40B4-BE49-F238E27FC236}">
                <a16:creationId xmlns:a16="http://schemas.microsoft.com/office/drawing/2014/main" id="{6317A4FF-A396-28BC-027F-862748964474}"/>
              </a:ext>
            </a:extLst>
          </p:cNvPr>
          <p:cNvSpPr txBox="1">
            <a:spLocks/>
          </p:cNvSpPr>
          <p:nvPr/>
        </p:nvSpPr>
        <p:spPr>
          <a:xfrm>
            <a:off x="6574980" y="74079"/>
            <a:ext cx="53980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General Feedback</a:t>
            </a:r>
            <a:endParaRPr lang="en-GB" dirty="0">
              <a:latin typeface="Franklin Gothic Medium Cond" panose="020B0606030402020204" pitchFamily="34" charset="0"/>
            </a:endParaRPr>
          </a:p>
        </p:txBody>
      </p:sp>
    </p:spTree>
    <p:extLst>
      <p:ext uri="{BB962C8B-B14F-4D97-AF65-F5344CB8AC3E}">
        <p14:creationId xmlns:p14="http://schemas.microsoft.com/office/powerpoint/2010/main" val="1607104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C35C-8A41-1DFE-99BE-6758EC49BCF5}"/>
              </a:ext>
            </a:extLst>
          </p:cNvPr>
          <p:cNvSpPr txBox="1">
            <a:spLocks/>
          </p:cNvSpPr>
          <p:nvPr/>
        </p:nvSpPr>
        <p:spPr>
          <a:xfrm>
            <a:off x="6574980" y="778760"/>
            <a:ext cx="58268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Voting</a:t>
            </a:r>
            <a:endParaRPr lang="en-GB" dirty="0">
              <a:latin typeface="Franklin Gothic Medium Cond" panose="020B0606030402020204" pitchFamily="34" charset="0"/>
            </a:endParaRPr>
          </a:p>
        </p:txBody>
      </p:sp>
      <p:sp>
        <p:nvSpPr>
          <p:cNvPr id="3" name="Rectangle 2">
            <a:extLst>
              <a:ext uri="{FF2B5EF4-FFF2-40B4-BE49-F238E27FC236}">
                <a16:creationId xmlns:a16="http://schemas.microsoft.com/office/drawing/2014/main" id="{38C88923-C60B-0E71-67E6-944C09D3014B}"/>
              </a:ext>
            </a:extLst>
          </p:cNvPr>
          <p:cNvSpPr/>
          <p:nvPr/>
        </p:nvSpPr>
        <p:spPr>
          <a:xfrm>
            <a:off x="196344" y="217380"/>
            <a:ext cx="6221285" cy="6423239"/>
          </a:xfrm>
          <a:prstGeom prst="rect">
            <a:avLst/>
          </a:prstGeom>
          <a:solidFill>
            <a:srgbClr val="83C58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7D083"/>
              </a:solidFill>
            </a:endParaRPr>
          </a:p>
        </p:txBody>
      </p:sp>
      <p:sp>
        <p:nvSpPr>
          <p:cNvPr id="4" name="Rectangle 3">
            <a:extLst>
              <a:ext uri="{FF2B5EF4-FFF2-40B4-BE49-F238E27FC236}">
                <a16:creationId xmlns:a16="http://schemas.microsoft.com/office/drawing/2014/main" id="{559DF4A5-9CF6-6E10-728D-C48AA8FF3C2F}"/>
              </a:ext>
            </a:extLst>
          </p:cNvPr>
          <p:cNvSpPr>
            <a:spLocks noGrp="1" noRot="1" noMove="1" noResize="1" noEditPoints="1" noAdjustHandles="1" noChangeArrowheads="1" noChangeShapeType="1"/>
          </p:cNvSpPr>
          <p:nvPr/>
        </p:nvSpPr>
        <p:spPr>
          <a:xfrm>
            <a:off x="376734" y="411584"/>
            <a:ext cx="1143467" cy="114346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1">
            <a:extLst>
              <a:ext uri="{FF2B5EF4-FFF2-40B4-BE49-F238E27FC236}">
                <a16:creationId xmlns:a16="http://schemas.microsoft.com/office/drawing/2014/main" id="{7048A15F-2C05-84B3-C196-F12A0F5A0519}"/>
              </a:ext>
            </a:extLst>
          </p:cNvPr>
          <p:cNvSpPr txBox="1">
            <a:spLocks/>
          </p:cNvSpPr>
          <p:nvPr/>
        </p:nvSpPr>
        <p:spPr>
          <a:xfrm>
            <a:off x="1632456" y="5123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en-US" dirty="0">
                <a:latin typeface="Franklin Gothic Medium Cond" panose="020B0606030402020204" pitchFamily="34" charset="0"/>
              </a:rPr>
              <a:t>06 </a:t>
            </a:r>
            <a:br>
              <a:rPr lang="en-US" dirty="0">
                <a:latin typeface="Franklin Gothic Medium Cond" panose="020B0606030402020204" pitchFamily="34" charset="0"/>
              </a:rPr>
            </a:br>
            <a:r>
              <a:rPr lang="en-US" dirty="0">
                <a:latin typeface="Franklin Gothic Medium Cond" panose="020B0606030402020204" pitchFamily="34" charset="0"/>
              </a:rPr>
              <a:t>Play &amp; Recreation</a:t>
            </a:r>
            <a:endParaRPr lang="en-GB" dirty="0">
              <a:latin typeface="Franklin Gothic Medium Cond" panose="020B0606030402020204" pitchFamily="34" charset="0"/>
            </a:endParaRPr>
          </a:p>
        </p:txBody>
      </p:sp>
      <p:sp>
        <p:nvSpPr>
          <p:cNvPr id="8" name="Rectangle 7">
            <a:extLst>
              <a:ext uri="{FF2B5EF4-FFF2-40B4-BE49-F238E27FC236}">
                <a16:creationId xmlns:a16="http://schemas.microsoft.com/office/drawing/2014/main" id="{7A77C894-8F34-C049-C0BF-47E08F0CB79D}"/>
              </a:ext>
            </a:extLst>
          </p:cNvPr>
          <p:cNvSpPr/>
          <p:nvPr/>
        </p:nvSpPr>
        <p:spPr>
          <a:xfrm>
            <a:off x="6639094" y="3802119"/>
            <a:ext cx="1212051" cy="1212113"/>
          </a:xfrm>
          <a:prstGeom prst="rect">
            <a:avLst/>
          </a:prstGeom>
          <a:solidFill>
            <a:srgbClr val="83C588">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0" name="Title 1">
            <a:extLst>
              <a:ext uri="{FF2B5EF4-FFF2-40B4-BE49-F238E27FC236}">
                <a16:creationId xmlns:a16="http://schemas.microsoft.com/office/drawing/2014/main" id="{35C78BB9-56F6-174F-AE81-7E79CA43D6FB}"/>
              </a:ext>
            </a:extLst>
          </p:cNvPr>
          <p:cNvSpPr txBox="1">
            <a:spLocks/>
          </p:cNvSpPr>
          <p:nvPr/>
        </p:nvSpPr>
        <p:spPr>
          <a:xfrm>
            <a:off x="6574979" y="2671544"/>
            <a:ext cx="58268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General Feedback</a:t>
            </a:r>
            <a:endParaRPr lang="en-GB" dirty="0">
              <a:latin typeface="Franklin Gothic Medium Cond" panose="020B0606030402020204" pitchFamily="34" charset="0"/>
            </a:endParaRPr>
          </a:p>
        </p:txBody>
      </p:sp>
      <p:sp>
        <p:nvSpPr>
          <p:cNvPr id="11" name="Rectangle 10">
            <a:extLst>
              <a:ext uri="{FF2B5EF4-FFF2-40B4-BE49-F238E27FC236}">
                <a16:creationId xmlns:a16="http://schemas.microsoft.com/office/drawing/2014/main" id="{B15362A6-EBD9-CD4F-4144-DBA1885EC02E}"/>
              </a:ext>
            </a:extLst>
          </p:cNvPr>
          <p:cNvSpPr/>
          <p:nvPr/>
        </p:nvSpPr>
        <p:spPr>
          <a:xfrm>
            <a:off x="8013054" y="3802118"/>
            <a:ext cx="1212051" cy="1212113"/>
          </a:xfrm>
          <a:prstGeom prst="rect">
            <a:avLst/>
          </a:prstGeom>
          <a:solidFill>
            <a:srgbClr val="83C588">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2" name="Rectangle 11">
            <a:extLst>
              <a:ext uri="{FF2B5EF4-FFF2-40B4-BE49-F238E27FC236}">
                <a16:creationId xmlns:a16="http://schemas.microsoft.com/office/drawing/2014/main" id="{40041CBC-7815-54B7-E655-A31EF69F4156}"/>
              </a:ext>
            </a:extLst>
          </p:cNvPr>
          <p:cNvSpPr/>
          <p:nvPr/>
        </p:nvSpPr>
        <p:spPr>
          <a:xfrm>
            <a:off x="9387014" y="3802118"/>
            <a:ext cx="1212051" cy="1212113"/>
          </a:xfrm>
          <a:prstGeom prst="rect">
            <a:avLst/>
          </a:prstGeom>
          <a:solidFill>
            <a:srgbClr val="83C588">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3" name="Rectangle 12">
            <a:extLst>
              <a:ext uri="{FF2B5EF4-FFF2-40B4-BE49-F238E27FC236}">
                <a16:creationId xmlns:a16="http://schemas.microsoft.com/office/drawing/2014/main" id="{25D47173-75D7-7655-29D1-209EE42B7C57}"/>
              </a:ext>
            </a:extLst>
          </p:cNvPr>
          <p:cNvSpPr/>
          <p:nvPr/>
        </p:nvSpPr>
        <p:spPr>
          <a:xfrm>
            <a:off x="10760974" y="3802118"/>
            <a:ext cx="1212051" cy="1212113"/>
          </a:xfrm>
          <a:prstGeom prst="rect">
            <a:avLst/>
          </a:prstGeom>
          <a:solidFill>
            <a:srgbClr val="83C588">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4" name="Rectangle 13">
            <a:extLst>
              <a:ext uri="{FF2B5EF4-FFF2-40B4-BE49-F238E27FC236}">
                <a16:creationId xmlns:a16="http://schemas.microsoft.com/office/drawing/2014/main" id="{2DB792EF-11D9-3B0F-C012-380D0274FDC6}"/>
              </a:ext>
            </a:extLst>
          </p:cNvPr>
          <p:cNvSpPr/>
          <p:nvPr/>
        </p:nvSpPr>
        <p:spPr>
          <a:xfrm>
            <a:off x="6671112" y="5222154"/>
            <a:ext cx="1212051" cy="1212113"/>
          </a:xfrm>
          <a:prstGeom prst="rect">
            <a:avLst/>
          </a:prstGeom>
          <a:solidFill>
            <a:srgbClr val="83C588">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5" name="Rectangle 14">
            <a:extLst>
              <a:ext uri="{FF2B5EF4-FFF2-40B4-BE49-F238E27FC236}">
                <a16:creationId xmlns:a16="http://schemas.microsoft.com/office/drawing/2014/main" id="{EEB75556-952C-C7AA-EC00-21F3C3885A42}"/>
              </a:ext>
            </a:extLst>
          </p:cNvPr>
          <p:cNvSpPr/>
          <p:nvPr/>
        </p:nvSpPr>
        <p:spPr>
          <a:xfrm>
            <a:off x="8045072" y="5222153"/>
            <a:ext cx="1212051" cy="1212113"/>
          </a:xfrm>
          <a:prstGeom prst="rect">
            <a:avLst/>
          </a:prstGeom>
          <a:solidFill>
            <a:srgbClr val="83C588">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6" name="Rectangle 15">
            <a:extLst>
              <a:ext uri="{FF2B5EF4-FFF2-40B4-BE49-F238E27FC236}">
                <a16:creationId xmlns:a16="http://schemas.microsoft.com/office/drawing/2014/main" id="{78685732-CCEC-0E0D-DDA9-7EF6A3ADEDD0}"/>
              </a:ext>
            </a:extLst>
          </p:cNvPr>
          <p:cNvSpPr/>
          <p:nvPr/>
        </p:nvSpPr>
        <p:spPr>
          <a:xfrm>
            <a:off x="9419032" y="5222153"/>
            <a:ext cx="1212051" cy="1212113"/>
          </a:xfrm>
          <a:prstGeom prst="rect">
            <a:avLst/>
          </a:prstGeom>
          <a:solidFill>
            <a:srgbClr val="83C588">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7" name="Rectangle 16">
            <a:extLst>
              <a:ext uri="{FF2B5EF4-FFF2-40B4-BE49-F238E27FC236}">
                <a16:creationId xmlns:a16="http://schemas.microsoft.com/office/drawing/2014/main" id="{044E9F21-EC88-6980-E984-BA7953DA2EA1}"/>
              </a:ext>
            </a:extLst>
          </p:cNvPr>
          <p:cNvSpPr/>
          <p:nvPr/>
        </p:nvSpPr>
        <p:spPr>
          <a:xfrm>
            <a:off x="10792992" y="5222153"/>
            <a:ext cx="1212051" cy="1212113"/>
          </a:xfrm>
          <a:prstGeom prst="rect">
            <a:avLst/>
          </a:prstGeom>
          <a:solidFill>
            <a:srgbClr val="83C588">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grpSp>
        <p:nvGrpSpPr>
          <p:cNvPr id="18" name="Group 17">
            <a:extLst>
              <a:ext uri="{FF2B5EF4-FFF2-40B4-BE49-F238E27FC236}">
                <a16:creationId xmlns:a16="http://schemas.microsoft.com/office/drawing/2014/main" id="{58591544-9B9E-36C8-3249-81F20EA2E108}"/>
              </a:ext>
            </a:extLst>
          </p:cNvPr>
          <p:cNvGrpSpPr/>
          <p:nvPr/>
        </p:nvGrpSpPr>
        <p:grpSpPr>
          <a:xfrm>
            <a:off x="6639094" y="1945228"/>
            <a:ext cx="5281227" cy="1023272"/>
            <a:chOff x="6639094" y="2270444"/>
            <a:chExt cx="5281227" cy="1023272"/>
          </a:xfrm>
        </p:grpSpPr>
        <p:pic>
          <p:nvPicPr>
            <p:cNvPr id="19" name="Picture 18">
              <a:extLst>
                <a:ext uri="{FF2B5EF4-FFF2-40B4-BE49-F238E27FC236}">
                  <a16:creationId xmlns:a16="http://schemas.microsoft.com/office/drawing/2014/main" id="{F686D63C-3D22-B10E-283E-5B9F0DC520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39094" y="2860161"/>
              <a:ext cx="5281227" cy="433555"/>
            </a:xfrm>
            <a:prstGeom prst="rect">
              <a:avLst/>
            </a:prstGeom>
          </p:spPr>
        </p:pic>
        <p:sp>
          <p:nvSpPr>
            <p:cNvPr id="20" name="Oval 19">
              <a:extLst>
                <a:ext uri="{FF2B5EF4-FFF2-40B4-BE49-F238E27FC236}">
                  <a16:creationId xmlns:a16="http://schemas.microsoft.com/office/drawing/2014/main" id="{41C26A93-5387-DBFD-5295-49B9B92603FE}"/>
                </a:ext>
              </a:extLst>
            </p:cNvPr>
            <p:cNvSpPr/>
            <p:nvPr userDrawn="1"/>
          </p:nvSpPr>
          <p:spPr>
            <a:xfrm>
              <a:off x="6703393"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1" name="Oval 20">
              <a:extLst>
                <a:ext uri="{FF2B5EF4-FFF2-40B4-BE49-F238E27FC236}">
                  <a16:creationId xmlns:a16="http://schemas.microsoft.com/office/drawing/2014/main" id="{040DDF38-2796-C127-21D7-0F137A8B2E09}"/>
                </a:ext>
              </a:extLst>
            </p:cNvPr>
            <p:cNvSpPr/>
            <p:nvPr userDrawn="1"/>
          </p:nvSpPr>
          <p:spPr>
            <a:xfrm>
              <a:off x="7467225"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22" name="Oval 21">
              <a:extLst>
                <a:ext uri="{FF2B5EF4-FFF2-40B4-BE49-F238E27FC236}">
                  <a16:creationId xmlns:a16="http://schemas.microsoft.com/office/drawing/2014/main" id="{27FCC6E8-78BC-8D9A-10AF-DC281D4F0BBD}"/>
                </a:ext>
              </a:extLst>
            </p:cNvPr>
            <p:cNvSpPr/>
            <p:nvPr userDrawn="1"/>
          </p:nvSpPr>
          <p:spPr>
            <a:xfrm>
              <a:off x="8231057"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23" name="Oval 22">
              <a:extLst>
                <a:ext uri="{FF2B5EF4-FFF2-40B4-BE49-F238E27FC236}">
                  <a16:creationId xmlns:a16="http://schemas.microsoft.com/office/drawing/2014/main" id="{F67F6FA8-F249-B109-43A6-FA283BA62A2E}"/>
                </a:ext>
              </a:extLst>
            </p:cNvPr>
            <p:cNvSpPr/>
            <p:nvPr userDrawn="1"/>
          </p:nvSpPr>
          <p:spPr>
            <a:xfrm>
              <a:off x="8994889"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
          <p:nvSpPr>
            <p:cNvPr id="24" name="Oval 23">
              <a:extLst>
                <a:ext uri="{FF2B5EF4-FFF2-40B4-BE49-F238E27FC236}">
                  <a16:creationId xmlns:a16="http://schemas.microsoft.com/office/drawing/2014/main" id="{C8D0DB71-9EB7-D205-E1DA-8BB9D58262E8}"/>
                </a:ext>
              </a:extLst>
            </p:cNvPr>
            <p:cNvSpPr/>
            <p:nvPr userDrawn="1"/>
          </p:nvSpPr>
          <p:spPr>
            <a:xfrm>
              <a:off x="9758722"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5</a:t>
              </a:r>
            </a:p>
          </p:txBody>
        </p:sp>
        <p:sp>
          <p:nvSpPr>
            <p:cNvPr id="25" name="Oval 24">
              <a:extLst>
                <a:ext uri="{FF2B5EF4-FFF2-40B4-BE49-F238E27FC236}">
                  <a16:creationId xmlns:a16="http://schemas.microsoft.com/office/drawing/2014/main" id="{7ED01D03-F4D7-61CA-622A-916A669D18AE}"/>
                </a:ext>
              </a:extLst>
            </p:cNvPr>
            <p:cNvSpPr/>
            <p:nvPr userDrawn="1"/>
          </p:nvSpPr>
          <p:spPr>
            <a:xfrm>
              <a:off x="10522554"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6</a:t>
              </a:r>
            </a:p>
          </p:txBody>
        </p:sp>
        <p:sp>
          <p:nvSpPr>
            <p:cNvPr id="26" name="Oval 25">
              <a:extLst>
                <a:ext uri="{FF2B5EF4-FFF2-40B4-BE49-F238E27FC236}">
                  <a16:creationId xmlns:a16="http://schemas.microsoft.com/office/drawing/2014/main" id="{19506484-18F4-520C-CC39-01AFC8D4C54F}"/>
                </a:ext>
              </a:extLst>
            </p:cNvPr>
            <p:cNvSpPr/>
            <p:nvPr userDrawn="1"/>
          </p:nvSpPr>
          <p:spPr>
            <a:xfrm>
              <a:off x="11286388"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7</a:t>
              </a:r>
            </a:p>
          </p:txBody>
        </p:sp>
      </p:grpSp>
      <p:sp>
        <p:nvSpPr>
          <p:cNvPr id="27" name="Oval 26">
            <a:extLst>
              <a:ext uri="{FF2B5EF4-FFF2-40B4-BE49-F238E27FC236}">
                <a16:creationId xmlns:a16="http://schemas.microsoft.com/office/drawing/2014/main" id="{A7876024-06DA-0E59-2614-61860D320B15}"/>
              </a:ext>
            </a:extLst>
          </p:cNvPr>
          <p:cNvSpPr/>
          <p:nvPr/>
        </p:nvSpPr>
        <p:spPr>
          <a:xfrm>
            <a:off x="10522554" y="348138"/>
            <a:ext cx="1199913" cy="1199913"/>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X</a:t>
            </a:r>
          </a:p>
        </p:txBody>
      </p:sp>
      <p:pic>
        <p:nvPicPr>
          <p:cNvPr id="28" name="Graphic 27">
            <a:extLst>
              <a:ext uri="{FF2B5EF4-FFF2-40B4-BE49-F238E27FC236}">
                <a16:creationId xmlns:a16="http://schemas.microsoft.com/office/drawing/2014/main" id="{E7623619-55A0-2CC4-B0DA-E60B4DE50E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9917" y="516592"/>
            <a:ext cx="866775" cy="933450"/>
          </a:xfrm>
          <a:prstGeom prst="rect">
            <a:avLst/>
          </a:prstGeom>
        </p:spPr>
      </p:pic>
      <p:sp>
        <p:nvSpPr>
          <p:cNvPr id="29" name="Title 1">
            <a:extLst>
              <a:ext uri="{FF2B5EF4-FFF2-40B4-BE49-F238E27FC236}">
                <a16:creationId xmlns:a16="http://schemas.microsoft.com/office/drawing/2014/main" id="{E1F073EB-9E57-75BD-A85E-DC38AC309EB0}"/>
              </a:ext>
            </a:extLst>
          </p:cNvPr>
          <p:cNvSpPr txBox="1">
            <a:spLocks/>
          </p:cNvSpPr>
          <p:nvPr/>
        </p:nvSpPr>
        <p:spPr>
          <a:xfrm>
            <a:off x="306214" y="1642937"/>
            <a:ext cx="5826849" cy="1325563"/>
          </a:xfrm>
          <a:prstGeom prst="rect">
            <a:avLst/>
          </a:prstGeom>
          <a:ln>
            <a:noFill/>
          </a:ln>
        </p:spPr>
        <p:txBody>
          <a:bodyP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How good are the spaces and opportunities for play and recreation in my place?</a:t>
            </a:r>
            <a:endParaRPr lang="en-GB" dirty="0">
              <a:latin typeface="Franklin Gothic Medium Cond" panose="020B0606030402020204" pitchFamily="34" charset="0"/>
            </a:endParaRPr>
          </a:p>
        </p:txBody>
      </p:sp>
      <p:sp>
        <p:nvSpPr>
          <p:cNvPr id="30" name="Title 1">
            <a:extLst>
              <a:ext uri="{FF2B5EF4-FFF2-40B4-BE49-F238E27FC236}">
                <a16:creationId xmlns:a16="http://schemas.microsoft.com/office/drawing/2014/main" id="{0086F203-65F1-9074-B2FD-07CEABAF2A1C}"/>
              </a:ext>
            </a:extLst>
          </p:cNvPr>
          <p:cNvSpPr txBox="1">
            <a:spLocks/>
          </p:cNvSpPr>
          <p:nvPr/>
        </p:nvSpPr>
        <p:spPr>
          <a:xfrm>
            <a:off x="299945" y="2585379"/>
            <a:ext cx="5839387" cy="394892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endParaRPr lang="en-GB" sz="1800" b="0" i="1" dirty="0">
              <a:solidFill>
                <a:srgbClr val="1A1A1A"/>
              </a:solidFill>
              <a:effectLst/>
              <a:latin typeface="Montserrat Light" panose="00000400000000000000" pitchFamily="2" charset="0"/>
            </a:endParaRPr>
          </a:p>
          <a:p>
            <a:endParaRPr lang="en-GB" sz="1800" b="0" i="1" dirty="0">
              <a:solidFill>
                <a:srgbClr val="1A1A1A"/>
              </a:solidFill>
              <a:latin typeface="Montserrat Light" panose="00000400000000000000" pitchFamily="2" charset="0"/>
            </a:endParaRPr>
          </a:p>
          <a:p>
            <a:r>
              <a:rPr lang="en-GB" sz="1800" b="0" i="1" dirty="0">
                <a:solidFill>
                  <a:srgbClr val="1A1A1A"/>
                </a:solidFill>
                <a:effectLst/>
                <a:latin typeface="Montserrat Light" panose="00000400000000000000" pitchFamily="2" charset="0"/>
              </a:rPr>
              <a:t>Things to Think About...</a:t>
            </a:r>
          </a:p>
          <a:p>
            <a:pPr>
              <a:lnSpc>
                <a:spcPct val="150000"/>
              </a:lnSpc>
            </a:pPr>
            <a:endParaRPr lang="en-GB" sz="1800" dirty="0">
              <a:latin typeface="Montserrat Light" panose="00000400000000000000" pitchFamily="2" charset="0"/>
            </a:endParaRP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What opportunities are there? </a:t>
            </a: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Are there places that everyone can enjoy? </a:t>
            </a: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Are spaces and facilities well used? </a:t>
            </a:r>
            <a:endParaRPr lang="en-GB" sz="1800" dirty="0">
              <a:solidFill>
                <a:srgbClr val="1A1A1A"/>
              </a:solidFill>
              <a:latin typeface="Montserrat Light" panose="00000400000000000000" pitchFamily="2" charset="0"/>
            </a:endParaRP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How else could we make the most of what we have? </a:t>
            </a: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Are there any issues?</a:t>
            </a:r>
          </a:p>
        </p:txBody>
      </p:sp>
    </p:spTree>
    <p:extLst>
      <p:ext uri="{BB962C8B-B14F-4D97-AF65-F5344CB8AC3E}">
        <p14:creationId xmlns:p14="http://schemas.microsoft.com/office/powerpoint/2010/main" val="1601973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C88923-C60B-0E71-67E6-944C09D3014B}"/>
              </a:ext>
            </a:extLst>
          </p:cNvPr>
          <p:cNvSpPr/>
          <p:nvPr/>
        </p:nvSpPr>
        <p:spPr>
          <a:xfrm>
            <a:off x="196344" y="217380"/>
            <a:ext cx="6221285" cy="6423239"/>
          </a:xfrm>
          <a:prstGeom prst="rect">
            <a:avLst/>
          </a:prstGeom>
          <a:solidFill>
            <a:srgbClr val="83C58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559DF4A5-9CF6-6E10-728D-C48AA8FF3C2F}"/>
              </a:ext>
            </a:extLst>
          </p:cNvPr>
          <p:cNvSpPr/>
          <p:nvPr/>
        </p:nvSpPr>
        <p:spPr>
          <a:xfrm>
            <a:off x="376734" y="411584"/>
            <a:ext cx="1143467" cy="114346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7048A15F-2C05-84B3-C196-F12A0F5A0519}"/>
              </a:ext>
            </a:extLst>
          </p:cNvPr>
          <p:cNvSpPr txBox="1">
            <a:spLocks/>
          </p:cNvSpPr>
          <p:nvPr/>
        </p:nvSpPr>
        <p:spPr>
          <a:xfrm>
            <a:off x="1632456" y="5123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en-US" dirty="0">
                <a:latin typeface="Franklin Gothic Medium Cond" panose="020B0606030402020204" pitchFamily="34" charset="0"/>
              </a:rPr>
              <a:t>06 </a:t>
            </a:r>
            <a:br>
              <a:rPr lang="en-US" dirty="0">
                <a:latin typeface="Franklin Gothic Medium Cond" panose="020B0606030402020204" pitchFamily="34" charset="0"/>
              </a:rPr>
            </a:br>
            <a:r>
              <a:rPr lang="en-US" dirty="0">
                <a:latin typeface="Franklin Gothic Medium Cond" panose="020B0606030402020204" pitchFamily="34" charset="0"/>
              </a:rPr>
              <a:t>Play &amp; Recreation</a:t>
            </a:r>
            <a:endParaRPr lang="en-GB" dirty="0">
              <a:latin typeface="Franklin Gothic Medium Cond" panose="020B0606030402020204" pitchFamily="34" charset="0"/>
            </a:endParaRPr>
          </a:p>
        </p:txBody>
      </p:sp>
      <p:sp>
        <p:nvSpPr>
          <p:cNvPr id="8" name="Rectangle 7">
            <a:extLst>
              <a:ext uri="{FF2B5EF4-FFF2-40B4-BE49-F238E27FC236}">
                <a16:creationId xmlns:a16="http://schemas.microsoft.com/office/drawing/2014/main" id="{7A77C894-8F34-C049-C0BF-47E08F0CB79D}"/>
              </a:ext>
            </a:extLst>
          </p:cNvPr>
          <p:cNvSpPr/>
          <p:nvPr/>
        </p:nvSpPr>
        <p:spPr>
          <a:xfrm>
            <a:off x="6639094" y="1204654"/>
            <a:ext cx="1212051" cy="1212113"/>
          </a:xfrm>
          <a:prstGeom prst="rect">
            <a:avLst/>
          </a:prstGeom>
          <a:solidFill>
            <a:srgbClr val="83C588">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1" name="Rectangle 10">
            <a:extLst>
              <a:ext uri="{FF2B5EF4-FFF2-40B4-BE49-F238E27FC236}">
                <a16:creationId xmlns:a16="http://schemas.microsoft.com/office/drawing/2014/main" id="{B15362A6-EBD9-CD4F-4144-DBA1885EC02E}"/>
              </a:ext>
            </a:extLst>
          </p:cNvPr>
          <p:cNvSpPr/>
          <p:nvPr/>
        </p:nvSpPr>
        <p:spPr>
          <a:xfrm>
            <a:off x="8013054" y="1204653"/>
            <a:ext cx="1212051" cy="1212113"/>
          </a:xfrm>
          <a:prstGeom prst="rect">
            <a:avLst/>
          </a:prstGeom>
          <a:solidFill>
            <a:srgbClr val="83C588">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2" name="Rectangle 11">
            <a:extLst>
              <a:ext uri="{FF2B5EF4-FFF2-40B4-BE49-F238E27FC236}">
                <a16:creationId xmlns:a16="http://schemas.microsoft.com/office/drawing/2014/main" id="{40041CBC-7815-54B7-E655-A31EF69F4156}"/>
              </a:ext>
            </a:extLst>
          </p:cNvPr>
          <p:cNvSpPr/>
          <p:nvPr/>
        </p:nvSpPr>
        <p:spPr>
          <a:xfrm>
            <a:off x="9387014" y="1204653"/>
            <a:ext cx="1212051" cy="1212113"/>
          </a:xfrm>
          <a:prstGeom prst="rect">
            <a:avLst/>
          </a:prstGeom>
          <a:solidFill>
            <a:srgbClr val="83C588">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3" name="Rectangle 12">
            <a:extLst>
              <a:ext uri="{FF2B5EF4-FFF2-40B4-BE49-F238E27FC236}">
                <a16:creationId xmlns:a16="http://schemas.microsoft.com/office/drawing/2014/main" id="{25D47173-75D7-7655-29D1-209EE42B7C57}"/>
              </a:ext>
            </a:extLst>
          </p:cNvPr>
          <p:cNvSpPr/>
          <p:nvPr/>
        </p:nvSpPr>
        <p:spPr>
          <a:xfrm>
            <a:off x="10760974" y="1204653"/>
            <a:ext cx="1212051" cy="1212113"/>
          </a:xfrm>
          <a:prstGeom prst="rect">
            <a:avLst/>
          </a:prstGeom>
          <a:solidFill>
            <a:srgbClr val="83C588">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4" name="Rectangle 13">
            <a:extLst>
              <a:ext uri="{FF2B5EF4-FFF2-40B4-BE49-F238E27FC236}">
                <a16:creationId xmlns:a16="http://schemas.microsoft.com/office/drawing/2014/main" id="{2DB792EF-11D9-3B0F-C012-380D0274FDC6}"/>
              </a:ext>
            </a:extLst>
          </p:cNvPr>
          <p:cNvSpPr/>
          <p:nvPr/>
        </p:nvSpPr>
        <p:spPr>
          <a:xfrm>
            <a:off x="6671112" y="2624689"/>
            <a:ext cx="1212051" cy="1212113"/>
          </a:xfrm>
          <a:prstGeom prst="rect">
            <a:avLst/>
          </a:prstGeom>
          <a:solidFill>
            <a:srgbClr val="83C588">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5" name="Rectangle 14">
            <a:extLst>
              <a:ext uri="{FF2B5EF4-FFF2-40B4-BE49-F238E27FC236}">
                <a16:creationId xmlns:a16="http://schemas.microsoft.com/office/drawing/2014/main" id="{EEB75556-952C-C7AA-EC00-21F3C3885A42}"/>
              </a:ext>
            </a:extLst>
          </p:cNvPr>
          <p:cNvSpPr/>
          <p:nvPr/>
        </p:nvSpPr>
        <p:spPr>
          <a:xfrm>
            <a:off x="8045072" y="2624688"/>
            <a:ext cx="1212051" cy="1212113"/>
          </a:xfrm>
          <a:prstGeom prst="rect">
            <a:avLst/>
          </a:prstGeom>
          <a:solidFill>
            <a:srgbClr val="83C588">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6" name="Rectangle 15">
            <a:extLst>
              <a:ext uri="{FF2B5EF4-FFF2-40B4-BE49-F238E27FC236}">
                <a16:creationId xmlns:a16="http://schemas.microsoft.com/office/drawing/2014/main" id="{78685732-CCEC-0E0D-DDA9-7EF6A3ADEDD0}"/>
              </a:ext>
            </a:extLst>
          </p:cNvPr>
          <p:cNvSpPr/>
          <p:nvPr/>
        </p:nvSpPr>
        <p:spPr>
          <a:xfrm>
            <a:off x="9419032" y="2624688"/>
            <a:ext cx="1212051" cy="1212113"/>
          </a:xfrm>
          <a:prstGeom prst="rect">
            <a:avLst/>
          </a:prstGeom>
          <a:solidFill>
            <a:srgbClr val="83C588">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7" name="Rectangle 16">
            <a:extLst>
              <a:ext uri="{FF2B5EF4-FFF2-40B4-BE49-F238E27FC236}">
                <a16:creationId xmlns:a16="http://schemas.microsoft.com/office/drawing/2014/main" id="{044E9F21-EC88-6980-E984-BA7953DA2EA1}"/>
              </a:ext>
            </a:extLst>
          </p:cNvPr>
          <p:cNvSpPr/>
          <p:nvPr/>
        </p:nvSpPr>
        <p:spPr>
          <a:xfrm>
            <a:off x="10792992" y="2624688"/>
            <a:ext cx="1212051" cy="1212113"/>
          </a:xfrm>
          <a:prstGeom prst="rect">
            <a:avLst/>
          </a:prstGeom>
          <a:solidFill>
            <a:srgbClr val="83C588">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28" name="Rectangle 27">
            <a:extLst>
              <a:ext uri="{FF2B5EF4-FFF2-40B4-BE49-F238E27FC236}">
                <a16:creationId xmlns:a16="http://schemas.microsoft.com/office/drawing/2014/main" id="{54F83C37-3648-93EC-B73C-AEF414EC1910}"/>
              </a:ext>
            </a:extLst>
          </p:cNvPr>
          <p:cNvSpPr/>
          <p:nvPr/>
        </p:nvSpPr>
        <p:spPr>
          <a:xfrm>
            <a:off x="6671112" y="4019208"/>
            <a:ext cx="1212051" cy="1212113"/>
          </a:xfrm>
          <a:prstGeom prst="rect">
            <a:avLst/>
          </a:prstGeom>
          <a:solidFill>
            <a:srgbClr val="83C588">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29" name="Rectangle 28">
            <a:extLst>
              <a:ext uri="{FF2B5EF4-FFF2-40B4-BE49-F238E27FC236}">
                <a16:creationId xmlns:a16="http://schemas.microsoft.com/office/drawing/2014/main" id="{2A404E86-AF16-47BF-A36C-1237594176EE}"/>
              </a:ext>
            </a:extLst>
          </p:cNvPr>
          <p:cNvSpPr/>
          <p:nvPr/>
        </p:nvSpPr>
        <p:spPr>
          <a:xfrm>
            <a:off x="8045072" y="4019207"/>
            <a:ext cx="1212051" cy="1212113"/>
          </a:xfrm>
          <a:prstGeom prst="rect">
            <a:avLst/>
          </a:prstGeom>
          <a:solidFill>
            <a:srgbClr val="83C588">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0" name="Rectangle 29">
            <a:extLst>
              <a:ext uri="{FF2B5EF4-FFF2-40B4-BE49-F238E27FC236}">
                <a16:creationId xmlns:a16="http://schemas.microsoft.com/office/drawing/2014/main" id="{3A497C44-D892-AFA3-C4E7-29B824A03650}"/>
              </a:ext>
            </a:extLst>
          </p:cNvPr>
          <p:cNvSpPr/>
          <p:nvPr/>
        </p:nvSpPr>
        <p:spPr>
          <a:xfrm>
            <a:off x="9419032" y="4019207"/>
            <a:ext cx="1212051" cy="1212113"/>
          </a:xfrm>
          <a:prstGeom prst="rect">
            <a:avLst/>
          </a:prstGeom>
          <a:solidFill>
            <a:srgbClr val="83C588">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1" name="Rectangle 30">
            <a:extLst>
              <a:ext uri="{FF2B5EF4-FFF2-40B4-BE49-F238E27FC236}">
                <a16:creationId xmlns:a16="http://schemas.microsoft.com/office/drawing/2014/main" id="{9D3872B0-70C2-D092-52C6-9A816C996B2A}"/>
              </a:ext>
            </a:extLst>
          </p:cNvPr>
          <p:cNvSpPr/>
          <p:nvPr/>
        </p:nvSpPr>
        <p:spPr>
          <a:xfrm>
            <a:off x="10792992" y="4019207"/>
            <a:ext cx="1212051" cy="1212113"/>
          </a:xfrm>
          <a:prstGeom prst="rect">
            <a:avLst/>
          </a:prstGeom>
          <a:solidFill>
            <a:srgbClr val="83C588">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2" name="Rectangle 31">
            <a:extLst>
              <a:ext uri="{FF2B5EF4-FFF2-40B4-BE49-F238E27FC236}">
                <a16:creationId xmlns:a16="http://schemas.microsoft.com/office/drawing/2014/main" id="{9EF0DBF1-7AE4-61B9-2FCE-ACE6F30B51F4}"/>
              </a:ext>
            </a:extLst>
          </p:cNvPr>
          <p:cNvSpPr/>
          <p:nvPr/>
        </p:nvSpPr>
        <p:spPr>
          <a:xfrm>
            <a:off x="6671112" y="5428507"/>
            <a:ext cx="1212051" cy="1212113"/>
          </a:xfrm>
          <a:prstGeom prst="rect">
            <a:avLst/>
          </a:prstGeom>
          <a:solidFill>
            <a:srgbClr val="83C588">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3" name="Rectangle 32">
            <a:extLst>
              <a:ext uri="{FF2B5EF4-FFF2-40B4-BE49-F238E27FC236}">
                <a16:creationId xmlns:a16="http://schemas.microsoft.com/office/drawing/2014/main" id="{B9EB8AAB-F686-3632-B89F-0E8A31E6197D}"/>
              </a:ext>
            </a:extLst>
          </p:cNvPr>
          <p:cNvSpPr/>
          <p:nvPr/>
        </p:nvSpPr>
        <p:spPr>
          <a:xfrm>
            <a:off x="8045072" y="5428506"/>
            <a:ext cx="1212051" cy="1212113"/>
          </a:xfrm>
          <a:prstGeom prst="rect">
            <a:avLst/>
          </a:prstGeom>
          <a:solidFill>
            <a:srgbClr val="83C588">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4" name="Rectangle 33">
            <a:extLst>
              <a:ext uri="{FF2B5EF4-FFF2-40B4-BE49-F238E27FC236}">
                <a16:creationId xmlns:a16="http://schemas.microsoft.com/office/drawing/2014/main" id="{D8FE7C21-DCEE-D39F-3D10-FE11022C1220}"/>
              </a:ext>
            </a:extLst>
          </p:cNvPr>
          <p:cNvSpPr/>
          <p:nvPr/>
        </p:nvSpPr>
        <p:spPr>
          <a:xfrm>
            <a:off x="9419032" y="5428506"/>
            <a:ext cx="1212051" cy="1212113"/>
          </a:xfrm>
          <a:prstGeom prst="rect">
            <a:avLst/>
          </a:prstGeom>
          <a:solidFill>
            <a:srgbClr val="83C588">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5" name="Rectangle 34">
            <a:extLst>
              <a:ext uri="{FF2B5EF4-FFF2-40B4-BE49-F238E27FC236}">
                <a16:creationId xmlns:a16="http://schemas.microsoft.com/office/drawing/2014/main" id="{6765ECC7-4E25-7BB9-AE51-B2D38ED3E7A5}"/>
              </a:ext>
            </a:extLst>
          </p:cNvPr>
          <p:cNvSpPr/>
          <p:nvPr/>
        </p:nvSpPr>
        <p:spPr>
          <a:xfrm>
            <a:off x="10792992" y="5428506"/>
            <a:ext cx="1212051" cy="1212113"/>
          </a:xfrm>
          <a:prstGeom prst="rect">
            <a:avLst/>
          </a:prstGeom>
          <a:solidFill>
            <a:srgbClr val="83C588">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pic>
        <p:nvPicPr>
          <p:cNvPr id="25" name="Graphic 24">
            <a:extLst>
              <a:ext uri="{FF2B5EF4-FFF2-40B4-BE49-F238E27FC236}">
                <a16:creationId xmlns:a16="http://schemas.microsoft.com/office/drawing/2014/main" id="{A6071AE6-80E5-DA7B-5A4F-4DC5BD3AC9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9917" y="516592"/>
            <a:ext cx="866775" cy="933450"/>
          </a:xfrm>
          <a:prstGeom prst="rect">
            <a:avLst/>
          </a:prstGeom>
        </p:spPr>
      </p:pic>
      <p:sp>
        <p:nvSpPr>
          <p:cNvPr id="26" name="Speech Bubble: Rectangle with Corners Rounded 25">
            <a:extLst>
              <a:ext uri="{FF2B5EF4-FFF2-40B4-BE49-F238E27FC236}">
                <a16:creationId xmlns:a16="http://schemas.microsoft.com/office/drawing/2014/main" id="{31826697-230B-0843-7ED2-7D0C43078653}"/>
              </a:ext>
            </a:extLst>
          </p:cNvPr>
          <p:cNvSpPr/>
          <p:nvPr/>
        </p:nvSpPr>
        <p:spPr>
          <a:xfrm>
            <a:off x="559558" y="2067577"/>
            <a:ext cx="5441362" cy="1462802"/>
          </a:xfrm>
          <a:prstGeom prst="wedgeRoundRectCallout">
            <a:avLst/>
          </a:prstGeom>
          <a:solidFill>
            <a:schemeClr val="bg1"/>
          </a:solidFill>
          <a:ln w="38100">
            <a:solidFill>
              <a:srgbClr val="F9E4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latin typeface="Montserrat Light" panose="00000400000000000000" pitchFamily="2" charset="0"/>
              </a:rPr>
              <a:t>How can we increase local play and recreation opportunities? What is available to avoid people feeling they need to drive for their leisure time?</a:t>
            </a:r>
          </a:p>
        </p:txBody>
      </p:sp>
      <p:sp>
        <p:nvSpPr>
          <p:cNvPr id="27" name="Speech Bubble: Rectangle with Corners Rounded 26">
            <a:extLst>
              <a:ext uri="{FF2B5EF4-FFF2-40B4-BE49-F238E27FC236}">
                <a16:creationId xmlns:a16="http://schemas.microsoft.com/office/drawing/2014/main" id="{ED5F6C63-F213-69D3-FBAD-A07824217599}"/>
              </a:ext>
            </a:extLst>
          </p:cNvPr>
          <p:cNvSpPr/>
          <p:nvPr/>
        </p:nvSpPr>
        <p:spPr>
          <a:xfrm flipH="1">
            <a:off x="593678" y="3904091"/>
            <a:ext cx="5441362" cy="2146852"/>
          </a:xfrm>
          <a:prstGeom prst="wedgeRoundRectCallout">
            <a:avLst/>
          </a:prstGeom>
          <a:solidFill>
            <a:schemeClr val="bg1"/>
          </a:solidFill>
          <a:ln w="38100">
            <a:solidFill>
              <a:srgbClr val="F39A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latin typeface="Montserrat Light" panose="00000400000000000000" pitchFamily="2" charset="0"/>
              </a:rPr>
              <a:t>Think about how and where people play and spend their time in different weather conditions. </a:t>
            </a:r>
          </a:p>
          <a:p>
            <a:pPr marL="285750" indent="-285750">
              <a:buFont typeface="Arial" panose="020B0604020202020204" pitchFamily="34" charset="0"/>
              <a:buChar char="•"/>
            </a:pPr>
            <a:r>
              <a:rPr lang="en-GB" sz="1400" dirty="0">
                <a:solidFill>
                  <a:schemeClr val="tx1"/>
                </a:solidFill>
                <a:latin typeface="Montserrat Light" panose="00000400000000000000" pitchFamily="2" charset="0"/>
              </a:rPr>
              <a:t>Could </a:t>
            </a:r>
            <a:r>
              <a:rPr lang="en-GB" sz="1400" dirty="0" err="1">
                <a:solidFill>
                  <a:schemeClr val="tx1"/>
                </a:solidFill>
                <a:latin typeface="Montserrat Light" panose="00000400000000000000" pitchFamily="2" charset="0"/>
              </a:rPr>
              <a:t>playspaces</a:t>
            </a:r>
            <a:r>
              <a:rPr lang="en-GB" sz="1400" dirty="0">
                <a:solidFill>
                  <a:schemeClr val="tx1"/>
                </a:solidFill>
                <a:latin typeface="Montserrat Light" panose="00000400000000000000" pitchFamily="2" charset="0"/>
              </a:rPr>
              <a:t> or parkland become multipurpose allowing for flooding to protect buildings and infrastructure downstream?</a:t>
            </a:r>
          </a:p>
          <a:p>
            <a:pPr marL="285750" indent="-285750">
              <a:buFont typeface="Arial" panose="020B0604020202020204" pitchFamily="34" charset="0"/>
              <a:buChar char="•"/>
            </a:pPr>
            <a:r>
              <a:rPr lang="en-GB" sz="1400" dirty="0">
                <a:solidFill>
                  <a:schemeClr val="tx1"/>
                </a:solidFill>
                <a:latin typeface="Montserrat Light" panose="00000400000000000000" pitchFamily="2" charset="0"/>
              </a:rPr>
              <a:t>Does the weather ever lead to overcrowding of spaces or facilities? For example, outdoor spaces in hot weather, indoor facilities in rain or cold?</a:t>
            </a:r>
          </a:p>
        </p:txBody>
      </p:sp>
      <p:sp>
        <p:nvSpPr>
          <p:cNvPr id="2" name="Title 1">
            <a:extLst>
              <a:ext uri="{FF2B5EF4-FFF2-40B4-BE49-F238E27FC236}">
                <a16:creationId xmlns:a16="http://schemas.microsoft.com/office/drawing/2014/main" id="{7BF5229F-CB52-8D7E-B69B-E8F0684092DB}"/>
              </a:ext>
            </a:extLst>
          </p:cNvPr>
          <p:cNvSpPr txBox="1">
            <a:spLocks/>
          </p:cNvSpPr>
          <p:nvPr/>
        </p:nvSpPr>
        <p:spPr>
          <a:xfrm>
            <a:off x="6574980" y="74079"/>
            <a:ext cx="53980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General Feedback</a:t>
            </a:r>
            <a:endParaRPr lang="en-GB" dirty="0">
              <a:latin typeface="Franklin Gothic Medium Cond" panose="020B0606030402020204" pitchFamily="34" charset="0"/>
            </a:endParaRPr>
          </a:p>
        </p:txBody>
      </p:sp>
    </p:spTree>
    <p:extLst>
      <p:ext uri="{BB962C8B-B14F-4D97-AF65-F5344CB8AC3E}">
        <p14:creationId xmlns:p14="http://schemas.microsoft.com/office/powerpoint/2010/main" val="3666410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C35C-8A41-1DFE-99BE-6758EC49BCF5}"/>
              </a:ext>
            </a:extLst>
          </p:cNvPr>
          <p:cNvSpPr txBox="1">
            <a:spLocks/>
          </p:cNvSpPr>
          <p:nvPr/>
        </p:nvSpPr>
        <p:spPr>
          <a:xfrm>
            <a:off x="6574980" y="778760"/>
            <a:ext cx="58268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Voting</a:t>
            </a:r>
            <a:endParaRPr lang="en-GB" dirty="0">
              <a:latin typeface="Franklin Gothic Medium Cond" panose="020B0606030402020204" pitchFamily="34" charset="0"/>
            </a:endParaRPr>
          </a:p>
        </p:txBody>
      </p:sp>
      <p:sp>
        <p:nvSpPr>
          <p:cNvPr id="3" name="Rectangle 2">
            <a:extLst>
              <a:ext uri="{FF2B5EF4-FFF2-40B4-BE49-F238E27FC236}">
                <a16:creationId xmlns:a16="http://schemas.microsoft.com/office/drawing/2014/main" id="{38C88923-C60B-0E71-67E6-944C09D3014B}"/>
              </a:ext>
            </a:extLst>
          </p:cNvPr>
          <p:cNvSpPr/>
          <p:nvPr/>
        </p:nvSpPr>
        <p:spPr>
          <a:xfrm>
            <a:off x="196344" y="217380"/>
            <a:ext cx="6221285" cy="6423239"/>
          </a:xfrm>
          <a:prstGeom prst="rect">
            <a:avLst/>
          </a:prstGeom>
          <a:solidFill>
            <a:srgbClr val="6ACC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7D083"/>
              </a:solidFill>
            </a:endParaRPr>
          </a:p>
        </p:txBody>
      </p:sp>
      <p:sp>
        <p:nvSpPr>
          <p:cNvPr id="4" name="Rectangle 3">
            <a:extLst>
              <a:ext uri="{FF2B5EF4-FFF2-40B4-BE49-F238E27FC236}">
                <a16:creationId xmlns:a16="http://schemas.microsoft.com/office/drawing/2014/main" id="{559DF4A5-9CF6-6E10-728D-C48AA8FF3C2F}"/>
              </a:ext>
            </a:extLst>
          </p:cNvPr>
          <p:cNvSpPr>
            <a:spLocks noGrp="1" noRot="1" noMove="1" noResize="1" noEditPoints="1" noAdjustHandles="1" noChangeArrowheads="1" noChangeShapeType="1"/>
          </p:cNvSpPr>
          <p:nvPr/>
        </p:nvSpPr>
        <p:spPr>
          <a:xfrm>
            <a:off x="376734" y="411584"/>
            <a:ext cx="1143467" cy="114346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1">
            <a:extLst>
              <a:ext uri="{FF2B5EF4-FFF2-40B4-BE49-F238E27FC236}">
                <a16:creationId xmlns:a16="http://schemas.microsoft.com/office/drawing/2014/main" id="{7048A15F-2C05-84B3-C196-F12A0F5A0519}"/>
              </a:ext>
            </a:extLst>
          </p:cNvPr>
          <p:cNvSpPr txBox="1">
            <a:spLocks/>
          </p:cNvSpPr>
          <p:nvPr/>
        </p:nvSpPr>
        <p:spPr>
          <a:xfrm>
            <a:off x="1632456" y="5123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en-US" dirty="0">
                <a:latin typeface="Franklin Gothic Medium Cond" panose="020B0606030402020204" pitchFamily="34" charset="0"/>
              </a:rPr>
              <a:t>07 </a:t>
            </a:r>
            <a:br>
              <a:rPr lang="en-US" dirty="0">
                <a:latin typeface="Franklin Gothic Medium Cond" panose="020B0606030402020204" pitchFamily="34" charset="0"/>
              </a:rPr>
            </a:br>
            <a:r>
              <a:rPr lang="en-US" dirty="0">
                <a:latin typeface="Franklin Gothic Medium Cond" panose="020B0606030402020204" pitchFamily="34" charset="0"/>
              </a:rPr>
              <a:t>Facilities &amp; Services</a:t>
            </a:r>
            <a:endParaRPr lang="en-GB" dirty="0">
              <a:latin typeface="Franklin Gothic Medium Cond" panose="020B0606030402020204" pitchFamily="34" charset="0"/>
            </a:endParaRPr>
          </a:p>
        </p:txBody>
      </p:sp>
      <p:sp>
        <p:nvSpPr>
          <p:cNvPr id="8" name="Rectangle 7">
            <a:extLst>
              <a:ext uri="{FF2B5EF4-FFF2-40B4-BE49-F238E27FC236}">
                <a16:creationId xmlns:a16="http://schemas.microsoft.com/office/drawing/2014/main" id="{7A77C894-8F34-C049-C0BF-47E08F0CB79D}"/>
              </a:ext>
            </a:extLst>
          </p:cNvPr>
          <p:cNvSpPr/>
          <p:nvPr/>
        </p:nvSpPr>
        <p:spPr>
          <a:xfrm>
            <a:off x="6639094" y="3802119"/>
            <a:ext cx="1212051" cy="1212113"/>
          </a:xfrm>
          <a:prstGeom prst="rect">
            <a:avLst/>
          </a:prstGeom>
          <a:solidFill>
            <a:srgbClr val="6ACCD5">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0" name="Title 1">
            <a:extLst>
              <a:ext uri="{FF2B5EF4-FFF2-40B4-BE49-F238E27FC236}">
                <a16:creationId xmlns:a16="http://schemas.microsoft.com/office/drawing/2014/main" id="{35C78BB9-56F6-174F-AE81-7E79CA43D6FB}"/>
              </a:ext>
            </a:extLst>
          </p:cNvPr>
          <p:cNvSpPr txBox="1">
            <a:spLocks/>
          </p:cNvSpPr>
          <p:nvPr/>
        </p:nvSpPr>
        <p:spPr>
          <a:xfrm>
            <a:off x="6574979" y="2671544"/>
            <a:ext cx="58268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General Feedback</a:t>
            </a:r>
            <a:endParaRPr lang="en-GB" dirty="0">
              <a:latin typeface="Franklin Gothic Medium Cond" panose="020B0606030402020204" pitchFamily="34" charset="0"/>
            </a:endParaRPr>
          </a:p>
        </p:txBody>
      </p:sp>
      <p:sp>
        <p:nvSpPr>
          <p:cNvPr id="11" name="Rectangle 10">
            <a:extLst>
              <a:ext uri="{FF2B5EF4-FFF2-40B4-BE49-F238E27FC236}">
                <a16:creationId xmlns:a16="http://schemas.microsoft.com/office/drawing/2014/main" id="{B15362A6-EBD9-CD4F-4144-DBA1885EC02E}"/>
              </a:ext>
            </a:extLst>
          </p:cNvPr>
          <p:cNvSpPr/>
          <p:nvPr/>
        </p:nvSpPr>
        <p:spPr>
          <a:xfrm>
            <a:off x="8013054" y="3802118"/>
            <a:ext cx="1212051" cy="1212113"/>
          </a:xfrm>
          <a:prstGeom prst="rect">
            <a:avLst/>
          </a:prstGeom>
          <a:solidFill>
            <a:srgbClr val="6ACCD5">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2" name="Rectangle 11">
            <a:extLst>
              <a:ext uri="{FF2B5EF4-FFF2-40B4-BE49-F238E27FC236}">
                <a16:creationId xmlns:a16="http://schemas.microsoft.com/office/drawing/2014/main" id="{40041CBC-7815-54B7-E655-A31EF69F4156}"/>
              </a:ext>
            </a:extLst>
          </p:cNvPr>
          <p:cNvSpPr/>
          <p:nvPr/>
        </p:nvSpPr>
        <p:spPr>
          <a:xfrm>
            <a:off x="9387014" y="3802118"/>
            <a:ext cx="1212051" cy="1212113"/>
          </a:xfrm>
          <a:prstGeom prst="rect">
            <a:avLst/>
          </a:prstGeom>
          <a:solidFill>
            <a:srgbClr val="6ACCD5">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3" name="Rectangle 12">
            <a:extLst>
              <a:ext uri="{FF2B5EF4-FFF2-40B4-BE49-F238E27FC236}">
                <a16:creationId xmlns:a16="http://schemas.microsoft.com/office/drawing/2014/main" id="{25D47173-75D7-7655-29D1-209EE42B7C57}"/>
              </a:ext>
            </a:extLst>
          </p:cNvPr>
          <p:cNvSpPr/>
          <p:nvPr/>
        </p:nvSpPr>
        <p:spPr>
          <a:xfrm>
            <a:off x="10760974" y="3802118"/>
            <a:ext cx="1212051" cy="1212113"/>
          </a:xfrm>
          <a:prstGeom prst="rect">
            <a:avLst/>
          </a:prstGeom>
          <a:solidFill>
            <a:srgbClr val="6ACCD5">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4" name="Rectangle 13">
            <a:extLst>
              <a:ext uri="{FF2B5EF4-FFF2-40B4-BE49-F238E27FC236}">
                <a16:creationId xmlns:a16="http://schemas.microsoft.com/office/drawing/2014/main" id="{2DB792EF-11D9-3B0F-C012-380D0274FDC6}"/>
              </a:ext>
            </a:extLst>
          </p:cNvPr>
          <p:cNvSpPr/>
          <p:nvPr/>
        </p:nvSpPr>
        <p:spPr>
          <a:xfrm>
            <a:off x="6671112" y="5222154"/>
            <a:ext cx="1212051" cy="1212113"/>
          </a:xfrm>
          <a:prstGeom prst="rect">
            <a:avLst/>
          </a:prstGeom>
          <a:solidFill>
            <a:srgbClr val="6ACCD5">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5" name="Rectangle 14">
            <a:extLst>
              <a:ext uri="{FF2B5EF4-FFF2-40B4-BE49-F238E27FC236}">
                <a16:creationId xmlns:a16="http://schemas.microsoft.com/office/drawing/2014/main" id="{EEB75556-952C-C7AA-EC00-21F3C3885A42}"/>
              </a:ext>
            </a:extLst>
          </p:cNvPr>
          <p:cNvSpPr/>
          <p:nvPr/>
        </p:nvSpPr>
        <p:spPr>
          <a:xfrm>
            <a:off x="8045072" y="5222153"/>
            <a:ext cx="1212051" cy="1212113"/>
          </a:xfrm>
          <a:prstGeom prst="rect">
            <a:avLst/>
          </a:prstGeom>
          <a:solidFill>
            <a:srgbClr val="6ACCD5">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6" name="Rectangle 15">
            <a:extLst>
              <a:ext uri="{FF2B5EF4-FFF2-40B4-BE49-F238E27FC236}">
                <a16:creationId xmlns:a16="http://schemas.microsoft.com/office/drawing/2014/main" id="{78685732-CCEC-0E0D-DDA9-7EF6A3ADEDD0}"/>
              </a:ext>
            </a:extLst>
          </p:cNvPr>
          <p:cNvSpPr/>
          <p:nvPr/>
        </p:nvSpPr>
        <p:spPr>
          <a:xfrm>
            <a:off x="9419032" y="5222153"/>
            <a:ext cx="1212051" cy="1212113"/>
          </a:xfrm>
          <a:prstGeom prst="rect">
            <a:avLst/>
          </a:prstGeom>
          <a:solidFill>
            <a:srgbClr val="6ACCD5">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7" name="Rectangle 16">
            <a:extLst>
              <a:ext uri="{FF2B5EF4-FFF2-40B4-BE49-F238E27FC236}">
                <a16:creationId xmlns:a16="http://schemas.microsoft.com/office/drawing/2014/main" id="{044E9F21-EC88-6980-E984-BA7953DA2EA1}"/>
              </a:ext>
            </a:extLst>
          </p:cNvPr>
          <p:cNvSpPr/>
          <p:nvPr/>
        </p:nvSpPr>
        <p:spPr>
          <a:xfrm>
            <a:off x="10792992" y="5222153"/>
            <a:ext cx="1212051" cy="1212113"/>
          </a:xfrm>
          <a:prstGeom prst="rect">
            <a:avLst/>
          </a:prstGeom>
          <a:solidFill>
            <a:srgbClr val="6ACCD5">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grpSp>
        <p:nvGrpSpPr>
          <p:cNvPr id="18" name="Group 17">
            <a:extLst>
              <a:ext uri="{FF2B5EF4-FFF2-40B4-BE49-F238E27FC236}">
                <a16:creationId xmlns:a16="http://schemas.microsoft.com/office/drawing/2014/main" id="{58591544-9B9E-36C8-3249-81F20EA2E108}"/>
              </a:ext>
            </a:extLst>
          </p:cNvPr>
          <p:cNvGrpSpPr/>
          <p:nvPr/>
        </p:nvGrpSpPr>
        <p:grpSpPr>
          <a:xfrm>
            <a:off x="6639094" y="1945228"/>
            <a:ext cx="5281227" cy="1023272"/>
            <a:chOff x="6639094" y="2270444"/>
            <a:chExt cx="5281227" cy="1023272"/>
          </a:xfrm>
        </p:grpSpPr>
        <p:pic>
          <p:nvPicPr>
            <p:cNvPr id="19" name="Picture 18">
              <a:extLst>
                <a:ext uri="{FF2B5EF4-FFF2-40B4-BE49-F238E27FC236}">
                  <a16:creationId xmlns:a16="http://schemas.microsoft.com/office/drawing/2014/main" id="{F686D63C-3D22-B10E-283E-5B9F0DC520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39094" y="2860161"/>
              <a:ext cx="5281227" cy="433555"/>
            </a:xfrm>
            <a:prstGeom prst="rect">
              <a:avLst/>
            </a:prstGeom>
          </p:spPr>
        </p:pic>
        <p:sp>
          <p:nvSpPr>
            <p:cNvPr id="20" name="Oval 19">
              <a:extLst>
                <a:ext uri="{FF2B5EF4-FFF2-40B4-BE49-F238E27FC236}">
                  <a16:creationId xmlns:a16="http://schemas.microsoft.com/office/drawing/2014/main" id="{41C26A93-5387-DBFD-5295-49B9B92603FE}"/>
                </a:ext>
              </a:extLst>
            </p:cNvPr>
            <p:cNvSpPr/>
            <p:nvPr userDrawn="1"/>
          </p:nvSpPr>
          <p:spPr>
            <a:xfrm>
              <a:off x="6703393"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1" name="Oval 20">
              <a:extLst>
                <a:ext uri="{FF2B5EF4-FFF2-40B4-BE49-F238E27FC236}">
                  <a16:creationId xmlns:a16="http://schemas.microsoft.com/office/drawing/2014/main" id="{040DDF38-2796-C127-21D7-0F137A8B2E09}"/>
                </a:ext>
              </a:extLst>
            </p:cNvPr>
            <p:cNvSpPr/>
            <p:nvPr userDrawn="1"/>
          </p:nvSpPr>
          <p:spPr>
            <a:xfrm>
              <a:off x="7467225"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22" name="Oval 21">
              <a:extLst>
                <a:ext uri="{FF2B5EF4-FFF2-40B4-BE49-F238E27FC236}">
                  <a16:creationId xmlns:a16="http://schemas.microsoft.com/office/drawing/2014/main" id="{27FCC6E8-78BC-8D9A-10AF-DC281D4F0BBD}"/>
                </a:ext>
              </a:extLst>
            </p:cNvPr>
            <p:cNvSpPr/>
            <p:nvPr userDrawn="1"/>
          </p:nvSpPr>
          <p:spPr>
            <a:xfrm>
              <a:off x="8231057"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23" name="Oval 22">
              <a:extLst>
                <a:ext uri="{FF2B5EF4-FFF2-40B4-BE49-F238E27FC236}">
                  <a16:creationId xmlns:a16="http://schemas.microsoft.com/office/drawing/2014/main" id="{F67F6FA8-F249-B109-43A6-FA283BA62A2E}"/>
                </a:ext>
              </a:extLst>
            </p:cNvPr>
            <p:cNvSpPr/>
            <p:nvPr userDrawn="1"/>
          </p:nvSpPr>
          <p:spPr>
            <a:xfrm>
              <a:off x="8994889"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
          <p:nvSpPr>
            <p:cNvPr id="24" name="Oval 23">
              <a:extLst>
                <a:ext uri="{FF2B5EF4-FFF2-40B4-BE49-F238E27FC236}">
                  <a16:creationId xmlns:a16="http://schemas.microsoft.com/office/drawing/2014/main" id="{C8D0DB71-9EB7-D205-E1DA-8BB9D58262E8}"/>
                </a:ext>
              </a:extLst>
            </p:cNvPr>
            <p:cNvSpPr/>
            <p:nvPr userDrawn="1"/>
          </p:nvSpPr>
          <p:spPr>
            <a:xfrm>
              <a:off x="9758722"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5</a:t>
              </a:r>
            </a:p>
          </p:txBody>
        </p:sp>
        <p:sp>
          <p:nvSpPr>
            <p:cNvPr id="25" name="Oval 24">
              <a:extLst>
                <a:ext uri="{FF2B5EF4-FFF2-40B4-BE49-F238E27FC236}">
                  <a16:creationId xmlns:a16="http://schemas.microsoft.com/office/drawing/2014/main" id="{7ED01D03-F4D7-61CA-622A-916A669D18AE}"/>
                </a:ext>
              </a:extLst>
            </p:cNvPr>
            <p:cNvSpPr/>
            <p:nvPr userDrawn="1"/>
          </p:nvSpPr>
          <p:spPr>
            <a:xfrm>
              <a:off x="10522554"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6</a:t>
              </a:r>
            </a:p>
          </p:txBody>
        </p:sp>
        <p:sp>
          <p:nvSpPr>
            <p:cNvPr id="26" name="Oval 25">
              <a:extLst>
                <a:ext uri="{FF2B5EF4-FFF2-40B4-BE49-F238E27FC236}">
                  <a16:creationId xmlns:a16="http://schemas.microsoft.com/office/drawing/2014/main" id="{19506484-18F4-520C-CC39-01AFC8D4C54F}"/>
                </a:ext>
              </a:extLst>
            </p:cNvPr>
            <p:cNvSpPr/>
            <p:nvPr userDrawn="1"/>
          </p:nvSpPr>
          <p:spPr>
            <a:xfrm>
              <a:off x="11286388"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7</a:t>
              </a:r>
            </a:p>
          </p:txBody>
        </p:sp>
      </p:grpSp>
      <p:sp>
        <p:nvSpPr>
          <p:cNvPr id="27" name="Oval 26">
            <a:extLst>
              <a:ext uri="{FF2B5EF4-FFF2-40B4-BE49-F238E27FC236}">
                <a16:creationId xmlns:a16="http://schemas.microsoft.com/office/drawing/2014/main" id="{A7876024-06DA-0E59-2614-61860D320B15}"/>
              </a:ext>
            </a:extLst>
          </p:cNvPr>
          <p:cNvSpPr/>
          <p:nvPr/>
        </p:nvSpPr>
        <p:spPr>
          <a:xfrm>
            <a:off x="10522554" y="348138"/>
            <a:ext cx="1199913" cy="1199913"/>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X</a:t>
            </a:r>
          </a:p>
        </p:txBody>
      </p:sp>
      <p:pic>
        <p:nvPicPr>
          <p:cNvPr id="29" name="Graphic 28">
            <a:extLst>
              <a:ext uri="{FF2B5EF4-FFF2-40B4-BE49-F238E27FC236}">
                <a16:creationId xmlns:a16="http://schemas.microsoft.com/office/drawing/2014/main" id="{C4314B39-16AF-786B-F2B0-B17C595524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1341" y="588030"/>
            <a:ext cx="1009650" cy="790575"/>
          </a:xfrm>
          <a:prstGeom prst="rect">
            <a:avLst/>
          </a:prstGeom>
        </p:spPr>
      </p:pic>
      <p:sp>
        <p:nvSpPr>
          <p:cNvPr id="28" name="Title 1">
            <a:extLst>
              <a:ext uri="{FF2B5EF4-FFF2-40B4-BE49-F238E27FC236}">
                <a16:creationId xmlns:a16="http://schemas.microsoft.com/office/drawing/2014/main" id="{B8511877-3D87-FF5F-8F62-0A835463B0A4}"/>
              </a:ext>
            </a:extLst>
          </p:cNvPr>
          <p:cNvSpPr txBox="1">
            <a:spLocks/>
          </p:cNvSpPr>
          <p:nvPr/>
        </p:nvSpPr>
        <p:spPr>
          <a:xfrm>
            <a:off x="306214" y="1642937"/>
            <a:ext cx="5826849" cy="1325563"/>
          </a:xfrm>
          <a:prstGeom prst="rect">
            <a:avLst/>
          </a:prstGeom>
          <a:ln>
            <a:noFill/>
          </a:ln>
        </p:spPr>
        <p:txBody>
          <a:bodyP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How well do facilities and services in my place meet my needs?</a:t>
            </a:r>
            <a:endParaRPr lang="en-GB" dirty="0">
              <a:latin typeface="Franklin Gothic Medium Cond" panose="020B0606030402020204" pitchFamily="34" charset="0"/>
            </a:endParaRPr>
          </a:p>
        </p:txBody>
      </p:sp>
      <p:sp>
        <p:nvSpPr>
          <p:cNvPr id="30" name="Title 1">
            <a:extLst>
              <a:ext uri="{FF2B5EF4-FFF2-40B4-BE49-F238E27FC236}">
                <a16:creationId xmlns:a16="http://schemas.microsoft.com/office/drawing/2014/main" id="{70313393-1D6F-1155-1C42-DB872AE339F4}"/>
              </a:ext>
            </a:extLst>
          </p:cNvPr>
          <p:cNvSpPr txBox="1">
            <a:spLocks/>
          </p:cNvSpPr>
          <p:nvPr/>
        </p:nvSpPr>
        <p:spPr>
          <a:xfrm>
            <a:off x="299945" y="2585379"/>
            <a:ext cx="5839387" cy="3948923"/>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endParaRPr lang="en-GB" sz="1800" b="0" i="1" dirty="0">
              <a:solidFill>
                <a:srgbClr val="1A1A1A"/>
              </a:solidFill>
              <a:effectLst/>
              <a:latin typeface="Montserrat Light" panose="00000400000000000000" pitchFamily="2" charset="0"/>
            </a:endParaRPr>
          </a:p>
          <a:p>
            <a:endParaRPr lang="en-GB" sz="1800" b="0" i="1" dirty="0">
              <a:solidFill>
                <a:srgbClr val="1A1A1A"/>
              </a:solidFill>
              <a:latin typeface="Montserrat Light" panose="00000400000000000000" pitchFamily="2" charset="0"/>
            </a:endParaRPr>
          </a:p>
          <a:p>
            <a:r>
              <a:rPr lang="en-GB" sz="1800" b="0" i="1" dirty="0">
                <a:solidFill>
                  <a:srgbClr val="1A1A1A"/>
                </a:solidFill>
                <a:effectLst/>
                <a:latin typeface="Montserrat Light" panose="00000400000000000000" pitchFamily="2" charset="0"/>
              </a:rPr>
              <a:t>Things to Think About...</a:t>
            </a:r>
          </a:p>
          <a:p>
            <a:endParaRPr lang="en-GB" sz="1800" b="0" dirty="0">
              <a:latin typeface="Montserrat Light" panose="00000400000000000000" pitchFamily="2" charset="0"/>
            </a:endParaRP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What facilities and services are there? </a:t>
            </a: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What other support is available? </a:t>
            </a: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Do the facilities and services meet local needs, now and in the future? </a:t>
            </a: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Are facilities and services easy to get to and use? </a:t>
            </a: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Are there other barriers for people? </a:t>
            </a:r>
          </a:p>
        </p:txBody>
      </p:sp>
    </p:spTree>
    <p:extLst>
      <p:ext uri="{BB962C8B-B14F-4D97-AF65-F5344CB8AC3E}">
        <p14:creationId xmlns:p14="http://schemas.microsoft.com/office/powerpoint/2010/main" val="2449350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C88923-C60B-0E71-67E6-944C09D3014B}"/>
              </a:ext>
            </a:extLst>
          </p:cNvPr>
          <p:cNvSpPr/>
          <p:nvPr/>
        </p:nvSpPr>
        <p:spPr>
          <a:xfrm>
            <a:off x="196344" y="217380"/>
            <a:ext cx="6221285" cy="6423239"/>
          </a:xfrm>
          <a:prstGeom prst="rect">
            <a:avLst/>
          </a:prstGeom>
          <a:solidFill>
            <a:srgbClr val="6ACC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559DF4A5-9CF6-6E10-728D-C48AA8FF3C2F}"/>
              </a:ext>
            </a:extLst>
          </p:cNvPr>
          <p:cNvSpPr/>
          <p:nvPr/>
        </p:nvSpPr>
        <p:spPr>
          <a:xfrm>
            <a:off x="376734" y="411584"/>
            <a:ext cx="1143467" cy="114346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7048A15F-2C05-84B3-C196-F12A0F5A0519}"/>
              </a:ext>
            </a:extLst>
          </p:cNvPr>
          <p:cNvSpPr txBox="1">
            <a:spLocks/>
          </p:cNvSpPr>
          <p:nvPr/>
        </p:nvSpPr>
        <p:spPr>
          <a:xfrm>
            <a:off x="1632456" y="5123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en-US" dirty="0">
                <a:latin typeface="Franklin Gothic Medium Cond" panose="020B0606030402020204" pitchFamily="34" charset="0"/>
              </a:rPr>
              <a:t>07 </a:t>
            </a:r>
            <a:br>
              <a:rPr lang="en-US" dirty="0">
                <a:latin typeface="Franklin Gothic Medium Cond" panose="020B0606030402020204" pitchFamily="34" charset="0"/>
              </a:rPr>
            </a:br>
            <a:r>
              <a:rPr lang="en-US" dirty="0">
                <a:latin typeface="Franklin Gothic Medium Cond" panose="020B0606030402020204" pitchFamily="34" charset="0"/>
              </a:rPr>
              <a:t>Facilities &amp; Services</a:t>
            </a:r>
            <a:endParaRPr lang="en-GB" dirty="0">
              <a:latin typeface="Franklin Gothic Medium Cond" panose="020B0606030402020204" pitchFamily="34" charset="0"/>
            </a:endParaRPr>
          </a:p>
        </p:txBody>
      </p:sp>
      <p:sp>
        <p:nvSpPr>
          <p:cNvPr id="8" name="Rectangle 7">
            <a:extLst>
              <a:ext uri="{FF2B5EF4-FFF2-40B4-BE49-F238E27FC236}">
                <a16:creationId xmlns:a16="http://schemas.microsoft.com/office/drawing/2014/main" id="{7A77C894-8F34-C049-C0BF-47E08F0CB79D}"/>
              </a:ext>
            </a:extLst>
          </p:cNvPr>
          <p:cNvSpPr/>
          <p:nvPr/>
        </p:nvSpPr>
        <p:spPr>
          <a:xfrm>
            <a:off x="6639094" y="1204654"/>
            <a:ext cx="1212051" cy="1212113"/>
          </a:xfrm>
          <a:prstGeom prst="rect">
            <a:avLst/>
          </a:prstGeom>
          <a:solidFill>
            <a:srgbClr val="6ACCD5">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1" name="Rectangle 10">
            <a:extLst>
              <a:ext uri="{FF2B5EF4-FFF2-40B4-BE49-F238E27FC236}">
                <a16:creationId xmlns:a16="http://schemas.microsoft.com/office/drawing/2014/main" id="{B15362A6-EBD9-CD4F-4144-DBA1885EC02E}"/>
              </a:ext>
            </a:extLst>
          </p:cNvPr>
          <p:cNvSpPr/>
          <p:nvPr/>
        </p:nvSpPr>
        <p:spPr>
          <a:xfrm>
            <a:off x="8013054" y="1204653"/>
            <a:ext cx="1212051" cy="1212113"/>
          </a:xfrm>
          <a:prstGeom prst="rect">
            <a:avLst/>
          </a:prstGeom>
          <a:solidFill>
            <a:srgbClr val="6ACCD5">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2" name="Rectangle 11">
            <a:extLst>
              <a:ext uri="{FF2B5EF4-FFF2-40B4-BE49-F238E27FC236}">
                <a16:creationId xmlns:a16="http://schemas.microsoft.com/office/drawing/2014/main" id="{40041CBC-7815-54B7-E655-A31EF69F4156}"/>
              </a:ext>
            </a:extLst>
          </p:cNvPr>
          <p:cNvSpPr/>
          <p:nvPr/>
        </p:nvSpPr>
        <p:spPr>
          <a:xfrm>
            <a:off x="9387014" y="1204653"/>
            <a:ext cx="1212051" cy="1212113"/>
          </a:xfrm>
          <a:prstGeom prst="rect">
            <a:avLst/>
          </a:prstGeom>
          <a:solidFill>
            <a:srgbClr val="6ACCD5">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3" name="Rectangle 12">
            <a:extLst>
              <a:ext uri="{FF2B5EF4-FFF2-40B4-BE49-F238E27FC236}">
                <a16:creationId xmlns:a16="http://schemas.microsoft.com/office/drawing/2014/main" id="{25D47173-75D7-7655-29D1-209EE42B7C57}"/>
              </a:ext>
            </a:extLst>
          </p:cNvPr>
          <p:cNvSpPr/>
          <p:nvPr/>
        </p:nvSpPr>
        <p:spPr>
          <a:xfrm>
            <a:off x="10760974" y="1204653"/>
            <a:ext cx="1212051" cy="1212113"/>
          </a:xfrm>
          <a:prstGeom prst="rect">
            <a:avLst/>
          </a:prstGeom>
          <a:solidFill>
            <a:srgbClr val="6ACCD5">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4" name="Rectangle 13">
            <a:extLst>
              <a:ext uri="{FF2B5EF4-FFF2-40B4-BE49-F238E27FC236}">
                <a16:creationId xmlns:a16="http://schemas.microsoft.com/office/drawing/2014/main" id="{2DB792EF-11D9-3B0F-C012-380D0274FDC6}"/>
              </a:ext>
            </a:extLst>
          </p:cNvPr>
          <p:cNvSpPr/>
          <p:nvPr/>
        </p:nvSpPr>
        <p:spPr>
          <a:xfrm>
            <a:off x="6671112" y="2624689"/>
            <a:ext cx="1212051" cy="1212113"/>
          </a:xfrm>
          <a:prstGeom prst="rect">
            <a:avLst/>
          </a:prstGeom>
          <a:solidFill>
            <a:srgbClr val="6ACCD5">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5" name="Rectangle 14">
            <a:extLst>
              <a:ext uri="{FF2B5EF4-FFF2-40B4-BE49-F238E27FC236}">
                <a16:creationId xmlns:a16="http://schemas.microsoft.com/office/drawing/2014/main" id="{EEB75556-952C-C7AA-EC00-21F3C3885A42}"/>
              </a:ext>
            </a:extLst>
          </p:cNvPr>
          <p:cNvSpPr/>
          <p:nvPr/>
        </p:nvSpPr>
        <p:spPr>
          <a:xfrm>
            <a:off x="8045072" y="2624688"/>
            <a:ext cx="1212051" cy="1212113"/>
          </a:xfrm>
          <a:prstGeom prst="rect">
            <a:avLst/>
          </a:prstGeom>
          <a:solidFill>
            <a:srgbClr val="6ACCD5">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6" name="Rectangle 15">
            <a:extLst>
              <a:ext uri="{FF2B5EF4-FFF2-40B4-BE49-F238E27FC236}">
                <a16:creationId xmlns:a16="http://schemas.microsoft.com/office/drawing/2014/main" id="{78685732-CCEC-0E0D-DDA9-7EF6A3ADEDD0}"/>
              </a:ext>
            </a:extLst>
          </p:cNvPr>
          <p:cNvSpPr/>
          <p:nvPr/>
        </p:nvSpPr>
        <p:spPr>
          <a:xfrm>
            <a:off x="9419032" y="2624688"/>
            <a:ext cx="1212051" cy="1212113"/>
          </a:xfrm>
          <a:prstGeom prst="rect">
            <a:avLst/>
          </a:prstGeom>
          <a:solidFill>
            <a:srgbClr val="6ACCD5">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7" name="Rectangle 16">
            <a:extLst>
              <a:ext uri="{FF2B5EF4-FFF2-40B4-BE49-F238E27FC236}">
                <a16:creationId xmlns:a16="http://schemas.microsoft.com/office/drawing/2014/main" id="{044E9F21-EC88-6980-E984-BA7953DA2EA1}"/>
              </a:ext>
            </a:extLst>
          </p:cNvPr>
          <p:cNvSpPr/>
          <p:nvPr/>
        </p:nvSpPr>
        <p:spPr>
          <a:xfrm>
            <a:off x="10792992" y="2624688"/>
            <a:ext cx="1212051" cy="1212113"/>
          </a:xfrm>
          <a:prstGeom prst="rect">
            <a:avLst/>
          </a:prstGeom>
          <a:solidFill>
            <a:srgbClr val="6ACCD5">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28" name="Rectangle 27">
            <a:extLst>
              <a:ext uri="{FF2B5EF4-FFF2-40B4-BE49-F238E27FC236}">
                <a16:creationId xmlns:a16="http://schemas.microsoft.com/office/drawing/2014/main" id="{54F83C37-3648-93EC-B73C-AEF414EC1910}"/>
              </a:ext>
            </a:extLst>
          </p:cNvPr>
          <p:cNvSpPr/>
          <p:nvPr/>
        </p:nvSpPr>
        <p:spPr>
          <a:xfrm>
            <a:off x="6671112" y="4019208"/>
            <a:ext cx="1212051" cy="1212113"/>
          </a:xfrm>
          <a:prstGeom prst="rect">
            <a:avLst/>
          </a:prstGeom>
          <a:solidFill>
            <a:srgbClr val="6ACCD5">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29" name="Rectangle 28">
            <a:extLst>
              <a:ext uri="{FF2B5EF4-FFF2-40B4-BE49-F238E27FC236}">
                <a16:creationId xmlns:a16="http://schemas.microsoft.com/office/drawing/2014/main" id="{2A404E86-AF16-47BF-A36C-1237594176EE}"/>
              </a:ext>
            </a:extLst>
          </p:cNvPr>
          <p:cNvSpPr/>
          <p:nvPr/>
        </p:nvSpPr>
        <p:spPr>
          <a:xfrm>
            <a:off x="8045072" y="4019207"/>
            <a:ext cx="1212051" cy="1212113"/>
          </a:xfrm>
          <a:prstGeom prst="rect">
            <a:avLst/>
          </a:prstGeom>
          <a:solidFill>
            <a:srgbClr val="6ACCD5">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0" name="Rectangle 29">
            <a:extLst>
              <a:ext uri="{FF2B5EF4-FFF2-40B4-BE49-F238E27FC236}">
                <a16:creationId xmlns:a16="http://schemas.microsoft.com/office/drawing/2014/main" id="{3A497C44-D892-AFA3-C4E7-29B824A03650}"/>
              </a:ext>
            </a:extLst>
          </p:cNvPr>
          <p:cNvSpPr/>
          <p:nvPr/>
        </p:nvSpPr>
        <p:spPr>
          <a:xfrm>
            <a:off x="9419032" y="4019207"/>
            <a:ext cx="1212051" cy="1212113"/>
          </a:xfrm>
          <a:prstGeom prst="rect">
            <a:avLst/>
          </a:prstGeom>
          <a:solidFill>
            <a:srgbClr val="6ACCD5">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1" name="Rectangle 30">
            <a:extLst>
              <a:ext uri="{FF2B5EF4-FFF2-40B4-BE49-F238E27FC236}">
                <a16:creationId xmlns:a16="http://schemas.microsoft.com/office/drawing/2014/main" id="{9D3872B0-70C2-D092-52C6-9A816C996B2A}"/>
              </a:ext>
            </a:extLst>
          </p:cNvPr>
          <p:cNvSpPr/>
          <p:nvPr/>
        </p:nvSpPr>
        <p:spPr>
          <a:xfrm>
            <a:off x="10792992" y="4019207"/>
            <a:ext cx="1212051" cy="1212113"/>
          </a:xfrm>
          <a:prstGeom prst="rect">
            <a:avLst/>
          </a:prstGeom>
          <a:solidFill>
            <a:srgbClr val="6ACCD5">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2" name="Rectangle 31">
            <a:extLst>
              <a:ext uri="{FF2B5EF4-FFF2-40B4-BE49-F238E27FC236}">
                <a16:creationId xmlns:a16="http://schemas.microsoft.com/office/drawing/2014/main" id="{9EF0DBF1-7AE4-61B9-2FCE-ACE6F30B51F4}"/>
              </a:ext>
            </a:extLst>
          </p:cNvPr>
          <p:cNvSpPr/>
          <p:nvPr/>
        </p:nvSpPr>
        <p:spPr>
          <a:xfrm>
            <a:off x="6671112" y="5428507"/>
            <a:ext cx="1212051" cy="1212113"/>
          </a:xfrm>
          <a:prstGeom prst="rect">
            <a:avLst/>
          </a:prstGeom>
          <a:solidFill>
            <a:srgbClr val="6ACCD5">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3" name="Rectangle 32">
            <a:extLst>
              <a:ext uri="{FF2B5EF4-FFF2-40B4-BE49-F238E27FC236}">
                <a16:creationId xmlns:a16="http://schemas.microsoft.com/office/drawing/2014/main" id="{B9EB8AAB-F686-3632-B89F-0E8A31E6197D}"/>
              </a:ext>
            </a:extLst>
          </p:cNvPr>
          <p:cNvSpPr/>
          <p:nvPr/>
        </p:nvSpPr>
        <p:spPr>
          <a:xfrm>
            <a:off x="8045072" y="5428506"/>
            <a:ext cx="1212051" cy="1212113"/>
          </a:xfrm>
          <a:prstGeom prst="rect">
            <a:avLst/>
          </a:prstGeom>
          <a:solidFill>
            <a:srgbClr val="6ACCD5">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4" name="Rectangle 33">
            <a:extLst>
              <a:ext uri="{FF2B5EF4-FFF2-40B4-BE49-F238E27FC236}">
                <a16:creationId xmlns:a16="http://schemas.microsoft.com/office/drawing/2014/main" id="{D8FE7C21-DCEE-D39F-3D10-FE11022C1220}"/>
              </a:ext>
            </a:extLst>
          </p:cNvPr>
          <p:cNvSpPr/>
          <p:nvPr/>
        </p:nvSpPr>
        <p:spPr>
          <a:xfrm>
            <a:off x="9419032" y="5428506"/>
            <a:ext cx="1212051" cy="1212113"/>
          </a:xfrm>
          <a:prstGeom prst="rect">
            <a:avLst/>
          </a:prstGeom>
          <a:solidFill>
            <a:srgbClr val="6ACCD5">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5" name="Rectangle 34">
            <a:extLst>
              <a:ext uri="{FF2B5EF4-FFF2-40B4-BE49-F238E27FC236}">
                <a16:creationId xmlns:a16="http://schemas.microsoft.com/office/drawing/2014/main" id="{6765ECC7-4E25-7BB9-AE51-B2D38ED3E7A5}"/>
              </a:ext>
            </a:extLst>
          </p:cNvPr>
          <p:cNvSpPr/>
          <p:nvPr/>
        </p:nvSpPr>
        <p:spPr>
          <a:xfrm>
            <a:off x="10792992" y="5428506"/>
            <a:ext cx="1212051" cy="1212113"/>
          </a:xfrm>
          <a:prstGeom prst="rect">
            <a:avLst/>
          </a:prstGeom>
          <a:solidFill>
            <a:srgbClr val="6ACCD5">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pic>
        <p:nvPicPr>
          <p:cNvPr id="26" name="Graphic 25">
            <a:extLst>
              <a:ext uri="{FF2B5EF4-FFF2-40B4-BE49-F238E27FC236}">
                <a16:creationId xmlns:a16="http://schemas.microsoft.com/office/drawing/2014/main" id="{478589CA-E0DA-88CF-A552-2519DE17E3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1341" y="588030"/>
            <a:ext cx="1009650" cy="790575"/>
          </a:xfrm>
          <a:prstGeom prst="rect">
            <a:avLst/>
          </a:prstGeom>
        </p:spPr>
      </p:pic>
      <p:sp>
        <p:nvSpPr>
          <p:cNvPr id="25" name="Speech Bubble: Rectangle with Corners Rounded 24">
            <a:extLst>
              <a:ext uri="{FF2B5EF4-FFF2-40B4-BE49-F238E27FC236}">
                <a16:creationId xmlns:a16="http://schemas.microsoft.com/office/drawing/2014/main" id="{BBC08FEC-A4C4-4F63-81D5-2CD0E1B63710}"/>
              </a:ext>
            </a:extLst>
          </p:cNvPr>
          <p:cNvSpPr/>
          <p:nvPr/>
        </p:nvSpPr>
        <p:spPr>
          <a:xfrm>
            <a:off x="559558" y="2067576"/>
            <a:ext cx="5536442" cy="2562279"/>
          </a:xfrm>
          <a:prstGeom prst="wedgeRoundRectCallout">
            <a:avLst>
              <a:gd name="adj1" fmla="val -26578"/>
              <a:gd name="adj2" fmla="val 58776"/>
              <a:gd name="adj3" fmla="val 16667"/>
            </a:avLst>
          </a:prstGeom>
          <a:solidFill>
            <a:schemeClr val="bg1"/>
          </a:solidFill>
          <a:ln w="38100">
            <a:solidFill>
              <a:srgbClr val="F9E4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300" dirty="0">
                <a:solidFill>
                  <a:schemeClr val="tx1"/>
                </a:solidFill>
                <a:latin typeface="Montserrat Light" panose="00000400000000000000" pitchFamily="2" charset="0"/>
              </a:rPr>
              <a:t>Food security is becoming more challenging. Is food grown in the area and how could this be better supported?</a:t>
            </a:r>
          </a:p>
          <a:p>
            <a:pPr marL="171450" indent="-171450">
              <a:buFont typeface="Arial" panose="020B0604020202020204" pitchFamily="34" charset="0"/>
              <a:buChar char="•"/>
            </a:pPr>
            <a:r>
              <a:rPr lang="en-GB" sz="1300" dirty="0">
                <a:solidFill>
                  <a:schemeClr val="tx1"/>
                </a:solidFill>
                <a:latin typeface="Montserrat Light" panose="00000400000000000000" pitchFamily="2" charset="0"/>
              </a:rPr>
              <a:t>What else do local people need to reduce the impact of their consumption? Is there recycling, repair or sharing resources nearby?</a:t>
            </a:r>
          </a:p>
          <a:p>
            <a:pPr marL="171450" indent="-171450">
              <a:buFont typeface="Arial" panose="020B0604020202020204" pitchFamily="34" charset="0"/>
              <a:buChar char="•"/>
            </a:pPr>
            <a:r>
              <a:rPr lang="en-GB" sz="1300" dirty="0">
                <a:solidFill>
                  <a:schemeClr val="tx1"/>
                </a:solidFill>
                <a:latin typeface="Montserrat Light" panose="00000400000000000000" pitchFamily="2" charset="0"/>
              </a:rPr>
              <a:t>What space is there for removing greenhouse gases from the atmosphere? Either trees or through technical carbon capture?</a:t>
            </a:r>
          </a:p>
          <a:p>
            <a:pPr marL="171450" indent="-171450">
              <a:buFont typeface="Arial" panose="020B0604020202020204" pitchFamily="34" charset="0"/>
              <a:buChar char="•"/>
            </a:pPr>
            <a:r>
              <a:rPr lang="en-GB" sz="1300" dirty="0">
                <a:solidFill>
                  <a:schemeClr val="tx1"/>
                </a:solidFill>
                <a:latin typeface="Montserrat Light" panose="00000400000000000000" pitchFamily="2" charset="0"/>
              </a:rPr>
              <a:t>Can I access what I need locally? Are there spaces where I can access services online to reduce the need to travel? For example, digital medical consultations?</a:t>
            </a:r>
          </a:p>
        </p:txBody>
      </p:sp>
      <p:sp>
        <p:nvSpPr>
          <p:cNvPr id="27" name="Speech Bubble: Rectangle with Corners Rounded 26">
            <a:extLst>
              <a:ext uri="{FF2B5EF4-FFF2-40B4-BE49-F238E27FC236}">
                <a16:creationId xmlns:a16="http://schemas.microsoft.com/office/drawing/2014/main" id="{383F6812-93F1-3928-2FAA-AF8F33315883}"/>
              </a:ext>
            </a:extLst>
          </p:cNvPr>
          <p:cNvSpPr/>
          <p:nvPr/>
        </p:nvSpPr>
        <p:spPr>
          <a:xfrm flipH="1">
            <a:off x="593678" y="5020075"/>
            <a:ext cx="5502322" cy="1230324"/>
          </a:xfrm>
          <a:prstGeom prst="wedgeRoundRectCallout">
            <a:avLst/>
          </a:prstGeom>
          <a:solidFill>
            <a:schemeClr val="bg1"/>
          </a:solidFill>
          <a:ln w="38100">
            <a:solidFill>
              <a:srgbClr val="F39A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300" dirty="0">
                <a:solidFill>
                  <a:schemeClr val="tx1"/>
                </a:solidFill>
                <a:latin typeface="Montserrat Light" panose="00000400000000000000" pitchFamily="2" charset="0"/>
              </a:rPr>
              <a:t>How do facilities and services cope with extreme weather?</a:t>
            </a:r>
          </a:p>
          <a:p>
            <a:pPr marL="171450" indent="-171450">
              <a:buFont typeface="Arial" panose="020B0604020202020204" pitchFamily="34" charset="0"/>
              <a:buChar char="•"/>
            </a:pPr>
            <a:r>
              <a:rPr lang="en-GB" sz="1300" dirty="0">
                <a:solidFill>
                  <a:schemeClr val="tx1"/>
                </a:solidFill>
                <a:latin typeface="Montserrat Light" panose="00000400000000000000" pitchFamily="2" charset="0"/>
              </a:rPr>
              <a:t>Is demand affected by different weather?</a:t>
            </a:r>
          </a:p>
          <a:p>
            <a:pPr marL="171450" indent="-171450">
              <a:buFont typeface="Arial" panose="020B0604020202020204" pitchFamily="34" charset="0"/>
              <a:buChar char="•"/>
            </a:pPr>
            <a:r>
              <a:rPr lang="en-GB" sz="1300" dirty="0">
                <a:solidFill>
                  <a:schemeClr val="tx1"/>
                </a:solidFill>
                <a:latin typeface="Montserrat Light" panose="00000400000000000000" pitchFamily="2" charset="0"/>
              </a:rPr>
              <a:t>Are there plans in place to help people access services in hazardous conditions?</a:t>
            </a:r>
          </a:p>
        </p:txBody>
      </p:sp>
      <p:sp>
        <p:nvSpPr>
          <p:cNvPr id="2" name="Title 1">
            <a:extLst>
              <a:ext uri="{FF2B5EF4-FFF2-40B4-BE49-F238E27FC236}">
                <a16:creationId xmlns:a16="http://schemas.microsoft.com/office/drawing/2014/main" id="{FEBF8D8B-2C8D-7AD9-1383-9068F6EEB385}"/>
              </a:ext>
            </a:extLst>
          </p:cNvPr>
          <p:cNvSpPr txBox="1">
            <a:spLocks/>
          </p:cNvSpPr>
          <p:nvPr/>
        </p:nvSpPr>
        <p:spPr>
          <a:xfrm>
            <a:off x="6574980" y="74079"/>
            <a:ext cx="53980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General Feedback</a:t>
            </a:r>
            <a:endParaRPr lang="en-GB" dirty="0">
              <a:latin typeface="Franklin Gothic Medium Cond" panose="020B0606030402020204" pitchFamily="34" charset="0"/>
            </a:endParaRPr>
          </a:p>
        </p:txBody>
      </p:sp>
    </p:spTree>
    <p:extLst>
      <p:ext uri="{BB962C8B-B14F-4D97-AF65-F5344CB8AC3E}">
        <p14:creationId xmlns:p14="http://schemas.microsoft.com/office/powerpoint/2010/main" val="167036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C35C-8A41-1DFE-99BE-6758EC49BCF5}"/>
              </a:ext>
            </a:extLst>
          </p:cNvPr>
          <p:cNvSpPr txBox="1">
            <a:spLocks/>
          </p:cNvSpPr>
          <p:nvPr/>
        </p:nvSpPr>
        <p:spPr>
          <a:xfrm>
            <a:off x="6574980" y="778760"/>
            <a:ext cx="58268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Voting</a:t>
            </a:r>
            <a:endParaRPr lang="en-GB" dirty="0">
              <a:latin typeface="Franklin Gothic Medium Cond" panose="020B0606030402020204" pitchFamily="34" charset="0"/>
            </a:endParaRPr>
          </a:p>
        </p:txBody>
      </p:sp>
      <p:sp>
        <p:nvSpPr>
          <p:cNvPr id="3" name="Rectangle 2">
            <a:extLst>
              <a:ext uri="{FF2B5EF4-FFF2-40B4-BE49-F238E27FC236}">
                <a16:creationId xmlns:a16="http://schemas.microsoft.com/office/drawing/2014/main" id="{38C88923-C60B-0E71-67E6-944C09D3014B}"/>
              </a:ext>
            </a:extLst>
          </p:cNvPr>
          <p:cNvSpPr/>
          <p:nvPr/>
        </p:nvSpPr>
        <p:spPr>
          <a:xfrm>
            <a:off x="196344" y="217380"/>
            <a:ext cx="6221285" cy="6423239"/>
          </a:xfrm>
          <a:prstGeom prst="rect">
            <a:avLst/>
          </a:prstGeom>
          <a:solidFill>
            <a:srgbClr val="679BA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7D083"/>
              </a:solidFill>
            </a:endParaRPr>
          </a:p>
        </p:txBody>
      </p:sp>
      <p:sp>
        <p:nvSpPr>
          <p:cNvPr id="4" name="Rectangle 3">
            <a:extLst>
              <a:ext uri="{FF2B5EF4-FFF2-40B4-BE49-F238E27FC236}">
                <a16:creationId xmlns:a16="http://schemas.microsoft.com/office/drawing/2014/main" id="{559DF4A5-9CF6-6E10-728D-C48AA8FF3C2F}"/>
              </a:ext>
            </a:extLst>
          </p:cNvPr>
          <p:cNvSpPr>
            <a:spLocks noGrp="1" noRot="1" noMove="1" noResize="1" noEditPoints="1" noAdjustHandles="1" noChangeArrowheads="1" noChangeShapeType="1"/>
          </p:cNvSpPr>
          <p:nvPr/>
        </p:nvSpPr>
        <p:spPr>
          <a:xfrm>
            <a:off x="376734" y="411584"/>
            <a:ext cx="1143467" cy="114346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1">
            <a:extLst>
              <a:ext uri="{FF2B5EF4-FFF2-40B4-BE49-F238E27FC236}">
                <a16:creationId xmlns:a16="http://schemas.microsoft.com/office/drawing/2014/main" id="{7048A15F-2C05-84B3-C196-F12A0F5A0519}"/>
              </a:ext>
            </a:extLst>
          </p:cNvPr>
          <p:cNvSpPr txBox="1">
            <a:spLocks/>
          </p:cNvSpPr>
          <p:nvPr/>
        </p:nvSpPr>
        <p:spPr>
          <a:xfrm>
            <a:off x="1632456" y="5123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en-US" dirty="0">
                <a:latin typeface="Franklin Gothic Medium Cond" panose="020B0606030402020204" pitchFamily="34" charset="0"/>
              </a:rPr>
              <a:t>08 </a:t>
            </a:r>
            <a:br>
              <a:rPr lang="en-US" dirty="0">
                <a:latin typeface="Franklin Gothic Medium Cond" panose="020B0606030402020204" pitchFamily="34" charset="0"/>
              </a:rPr>
            </a:br>
            <a:r>
              <a:rPr lang="en-US" dirty="0">
                <a:latin typeface="Franklin Gothic Medium Cond" panose="020B0606030402020204" pitchFamily="34" charset="0"/>
              </a:rPr>
              <a:t>Work &amp; Local Economy </a:t>
            </a:r>
            <a:endParaRPr lang="en-GB" dirty="0">
              <a:latin typeface="Franklin Gothic Medium Cond" panose="020B0606030402020204" pitchFamily="34" charset="0"/>
            </a:endParaRPr>
          </a:p>
        </p:txBody>
      </p:sp>
      <p:sp>
        <p:nvSpPr>
          <p:cNvPr id="8" name="Rectangle 7">
            <a:extLst>
              <a:ext uri="{FF2B5EF4-FFF2-40B4-BE49-F238E27FC236}">
                <a16:creationId xmlns:a16="http://schemas.microsoft.com/office/drawing/2014/main" id="{7A77C894-8F34-C049-C0BF-47E08F0CB79D}"/>
              </a:ext>
            </a:extLst>
          </p:cNvPr>
          <p:cNvSpPr/>
          <p:nvPr/>
        </p:nvSpPr>
        <p:spPr>
          <a:xfrm>
            <a:off x="6639094" y="3802119"/>
            <a:ext cx="1212051" cy="1212113"/>
          </a:xfrm>
          <a:prstGeom prst="rect">
            <a:avLst/>
          </a:prstGeom>
          <a:solidFill>
            <a:srgbClr val="679BA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0" name="Title 1">
            <a:extLst>
              <a:ext uri="{FF2B5EF4-FFF2-40B4-BE49-F238E27FC236}">
                <a16:creationId xmlns:a16="http://schemas.microsoft.com/office/drawing/2014/main" id="{35C78BB9-56F6-174F-AE81-7E79CA43D6FB}"/>
              </a:ext>
            </a:extLst>
          </p:cNvPr>
          <p:cNvSpPr txBox="1">
            <a:spLocks/>
          </p:cNvSpPr>
          <p:nvPr/>
        </p:nvSpPr>
        <p:spPr>
          <a:xfrm>
            <a:off x="6574979" y="2671544"/>
            <a:ext cx="58268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General Feedback</a:t>
            </a:r>
            <a:endParaRPr lang="en-GB" dirty="0">
              <a:latin typeface="Franklin Gothic Medium Cond" panose="020B0606030402020204" pitchFamily="34" charset="0"/>
            </a:endParaRPr>
          </a:p>
        </p:txBody>
      </p:sp>
      <p:sp>
        <p:nvSpPr>
          <p:cNvPr id="11" name="Rectangle 10">
            <a:extLst>
              <a:ext uri="{FF2B5EF4-FFF2-40B4-BE49-F238E27FC236}">
                <a16:creationId xmlns:a16="http://schemas.microsoft.com/office/drawing/2014/main" id="{B15362A6-EBD9-CD4F-4144-DBA1885EC02E}"/>
              </a:ext>
            </a:extLst>
          </p:cNvPr>
          <p:cNvSpPr/>
          <p:nvPr/>
        </p:nvSpPr>
        <p:spPr>
          <a:xfrm>
            <a:off x="8013054" y="3802118"/>
            <a:ext cx="1212051" cy="1212113"/>
          </a:xfrm>
          <a:prstGeom prst="rect">
            <a:avLst/>
          </a:prstGeom>
          <a:solidFill>
            <a:srgbClr val="679BA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2" name="Rectangle 11">
            <a:extLst>
              <a:ext uri="{FF2B5EF4-FFF2-40B4-BE49-F238E27FC236}">
                <a16:creationId xmlns:a16="http://schemas.microsoft.com/office/drawing/2014/main" id="{40041CBC-7815-54B7-E655-A31EF69F4156}"/>
              </a:ext>
            </a:extLst>
          </p:cNvPr>
          <p:cNvSpPr/>
          <p:nvPr/>
        </p:nvSpPr>
        <p:spPr>
          <a:xfrm>
            <a:off x="9387014" y="3802118"/>
            <a:ext cx="1212051" cy="1212113"/>
          </a:xfrm>
          <a:prstGeom prst="rect">
            <a:avLst/>
          </a:prstGeom>
          <a:solidFill>
            <a:srgbClr val="679BA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3" name="Rectangle 12">
            <a:extLst>
              <a:ext uri="{FF2B5EF4-FFF2-40B4-BE49-F238E27FC236}">
                <a16:creationId xmlns:a16="http://schemas.microsoft.com/office/drawing/2014/main" id="{25D47173-75D7-7655-29D1-209EE42B7C57}"/>
              </a:ext>
            </a:extLst>
          </p:cNvPr>
          <p:cNvSpPr/>
          <p:nvPr/>
        </p:nvSpPr>
        <p:spPr>
          <a:xfrm>
            <a:off x="10760974" y="3802118"/>
            <a:ext cx="1212051" cy="1212113"/>
          </a:xfrm>
          <a:prstGeom prst="rect">
            <a:avLst/>
          </a:prstGeom>
          <a:solidFill>
            <a:srgbClr val="679BA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4" name="Rectangle 13">
            <a:extLst>
              <a:ext uri="{FF2B5EF4-FFF2-40B4-BE49-F238E27FC236}">
                <a16:creationId xmlns:a16="http://schemas.microsoft.com/office/drawing/2014/main" id="{2DB792EF-11D9-3B0F-C012-380D0274FDC6}"/>
              </a:ext>
            </a:extLst>
          </p:cNvPr>
          <p:cNvSpPr/>
          <p:nvPr/>
        </p:nvSpPr>
        <p:spPr>
          <a:xfrm>
            <a:off x="6671112" y="5222154"/>
            <a:ext cx="1212051" cy="1212113"/>
          </a:xfrm>
          <a:prstGeom prst="rect">
            <a:avLst/>
          </a:prstGeom>
          <a:solidFill>
            <a:srgbClr val="679BA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5" name="Rectangle 14">
            <a:extLst>
              <a:ext uri="{FF2B5EF4-FFF2-40B4-BE49-F238E27FC236}">
                <a16:creationId xmlns:a16="http://schemas.microsoft.com/office/drawing/2014/main" id="{EEB75556-952C-C7AA-EC00-21F3C3885A42}"/>
              </a:ext>
            </a:extLst>
          </p:cNvPr>
          <p:cNvSpPr/>
          <p:nvPr/>
        </p:nvSpPr>
        <p:spPr>
          <a:xfrm>
            <a:off x="8045072" y="5222153"/>
            <a:ext cx="1212051" cy="1212113"/>
          </a:xfrm>
          <a:prstGeom prst="rect">
            <a:avLst/>
          </a:prstGeom>
          <a:solidFill>
            <a:srgbClr val="679BA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6" name="Rectangle 15">
            <a:extLst>
              <a:ext uri="{FF2B5EF4-FFF2-40B4-BE49-F238E27FC236}">
                <a16:creationId xmlns:a16="http://schemas.microsoft.com/office/drawing/2014/main" id="{78685732-CCEC-0E0D-DDA9-7EF6A3ADEDD0}"/>
              </a:ext>
            </a:extLst>
          </p:cNvPr>
          <p:cNvSpPr/>
          <p:nvPr/>
        </p:nvSpPr>
        <p:spPr>
          <a:xfrm>
            <a:off x="9419032" y="5222153"/>
            <a:ext cx="1212051" cy="1212113"/>
          </a:xfrm>
          <a:prstGeom prst="rect">
            <a:avLst/>
          </a:prstGeom>
          <a:solidFill>
            <a:srgbClr val="679BA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7" name="Rectangle 16">
            <a:extLst>
              <a:ext uri="{FF2B5EF4-FFF2-40B4-BE49-F238E27FC236}">
                <a16:creationId xmlns:a16="http://schemas.microsoft.com/office/drawing/2014/main" id="{044E9F21-EC88-6980-E984-BA7953DA2EA1}"/>
              </a:ext>
            </a:extLst>
          </p:cNvPr>
          <p:cNvSpPr/>
          <p:nvPr/>
        </p:nvSpPr>
        <p:spPr>
          <a:xfrm>
            <a:off x="10792992" y="5222153"/>
            <a:ext cx="1212051" cy="1212113"/>
          </a:xfrm>
          <a:prstGeom prst="rect">
            <a:avLst/>
          </a:prstGeom>
          <a:solidFill>
            <a:srgbClr val="679BA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grpSp>
        <p:nvGrpSpPr>
          <p:cNvPr id="18" name="Group 17">
            <a:extLst>
              <a:ext uri="{FF2B5EF4-FFF2-40B4-BE49-F238E27FC236}">
                <a16:creationId xmlns:a16="http://schemas.microsoft.com/office/drawing/2014/main" id="{58591544-9B9E-36C8-3249-81F20EA2E108}"/>
              </a:ext>
            </a:extLst>
          </p:cNvPr>
          <p:cNvGrpSpPr/>
          <p:nvPr/>
        </p:nvGrpSpPr>
        <p:grpSpPr>
          <a:xfrm>
            <a:off x="6639094" y="1945228"/>
            <a:ext cx="5281227" cy="1023272"/>
            <a:chOff x="6639094" y="2270444"/>
            <a:chExt cx="5281227" cy="1023272"/>
          </a:xfrm>
        </p:grpSpPr>
        <p:pic>
          <p:nvPicPr>
            <p:cNvPr id="19" name="Picture 18">
              <a:extLst>
                <a:ext uri="{FF2B5EF4-FFF2-40B4-BE49-F238E27FC236}">
                  <a16:creationId xmlns:a16="http://schemas.microsoft.com/office/drawing/2014/main" id="{F686D63C-3D22-B10E-283E-5B9F0DC520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39094" y="2860161"/>
              <a:ext cx="5281227" cy="433555"/>
            </a:xfrm>
            <a:prstGeom prst="rect">
              <a:avLst/>
            </a:prstGeom>
          </p:spPr>
        </p:pic>
        <p:sp>
          <p:nvSpPr>
            <p:cNvPr id="20" name="Oval 19">
              <a:extLst>
                <a:ext uri="{FF2B5EF4-FFF2-40B4-BE49-F238E27FC236}">
                  <a16:creationId xmlns:a16="http://schemas.microsoft.com/office/drawing/2014/main" id="{41C26A93-5387-DBFD-5295-49B9B92603FE}"/>
                </a:ext>
              </a:extLst>
            </p:cNvPr>
            <p:cNvSpPr/>
            <p:nvPr userDrawn="1"/>
          </p:nvSpPr>
          <p:spPr>
            <a:xfrm>
              <a:off x="6703393"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1" name="Oval 20">
              <a:extLst>
                <a:ext uri="{FF2B5EF4-FFF2-40B4-BE49-F238E27FC236}">
                  <a16:creationId xmlns:a16="http://schemas.microsoft.com/office/drawing/2014/main" id="{040DDF38-2796-C127-21D7-0F137A8B2E09}"/>
                </a:ext>
              </a:extLst>
            </p:cNvPr>
            <p:cNvSpPr/>
            <p:nvPr userDrawn="1"/>
          </p:nvSpPr>
          <p:spPr>
            <a:xfrm>
              <a:off x="7467225"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22" name="Oval 21">
              <a:extLst>
                <a:ext uri="{FF2B5EF4-FFF2-40B4-BE49-F238E27FC236}">
                  <a16:creationId xmlns:a16="http://schemas.microsoft.com/office/drawing/2014/main" id="{27FCC6E8-78BC-8D9A-10AF-DC281D4F0BBD}"/>
                </a:ext>
              </a:extLst>
            </p:cNvPr>
            <p:cNvSpPr/>
            <p:nvPr userDrawn="1"/>
          </p:nvSpPr>
          <p:spPr>
            <a:xfrm>
              <a:off x="8231057"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23" name="Oval 22">
              <a:extLst>
                <a:ext uri="{FF2B5EF4-FFF2-40B4-BE49-F238E27FC236}">
                  <a16:creationId xmlns:a16="http://schemas.microsoft.com/office/drawing/2014/main" id="{F67F6FA8-F249-B109-43A6-FA283BA62A2E}"/>
                </a:ext>
              </a:extLst>
            </p:cNvPr>
            <p:cNvSpPr/>
            <p:nvPr userDrawn="1"/>
          </p:nvSpPr>
          <p:spPr>
            <a:xfrm>
              <a:off x="8994889"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
          <p:nvSpPr>
            <p:cNvPr id="24" name="Oval 23">
              <a:extLst>
                <a:ext uri="{FF2B5EF4-FFF2-40B4-BE49-F238E27FC236}">
                  <a16:creationId xmlns:a16="http://schemas.microsoft.com/office/drawing/2014/main" id="{C8D0DB71-9EB7-D205-E1DA-8BB9D58262E8}"/>
                </a:ext>
              </a:extLst>
            </p:cNvPr>
            <p:cNvSpPr/>
            <p:nvPr userDrawn="1"/>
          </p:nvSpPr>
          <p:spPr>
            <a:xfrm>
              <a:off x="9758722"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5</a:t>
              </a:r>
            </a:p>
          </p:txBody>
        </p:sp>
        <p:sp>
          <p:nvSpPr>
            <p:cNvPr id="25" name="Oval 24">
              <a:extLst>
                <a:ext uri="{FF2B5EF4-FFF2-40B4-BE49-F238E27FC236}">
                  <a16:creationId xmlns:a16="http://schemas.microsoft.com/office/drawing/2014/main" id="{7ED01D03-F4D7-61CA-622A-916A669D18AE}"/>
                </a:ext>
              </a:extLst>
            </p:cNvPr>
            <p:cNvSpPr/>
            <p:nvPr userDrawn="1"/>
          </p:nvSpPr>
          <p:spPr>
            <a:xfrm>
              <a:off x="10522554"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6</a:t>
              </a:r>
            </a:p>
          </p:txBody>
        </p:sp>
        <p:sp>
          <p:nvSpPr>
            <p:cNvPr id="26" name="Oval 25">
              <a:extLst>
                <a:ext uri="{FF2B5EF4-FFF2-40B4-BE49-F238E27FC236}">
                  <a16:creationId xmlns:a16="http://schemas.microsoft.com/office/drawing/2014/main" id="{19506484-18F4-520C-CC39-01AFC8D4C54F}"/>
                </a:ext>
              </a:extLst>
            </p:cNvPr>
            <p:cNvSpPr/>
            <p:nvPr userDrawn="1"/>
          </p:nvSpPr>
          <p:spPr>
            <a:xfrm>
              <a:off x="11286388"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7</a:t>
              </a:r>
            </a:p>
          </p:txBody>
        </p:sp>
      </p:grpSp>
      <p:sp>
        <p:nvSpPr>
          <p:cNvPr id="27" name="Oval 26">
            <a:extLst>
              <a:ext uri="{FF2B5EF4-FFF2-40B4-BE49-F238E27FC236}">
                <a16:creationId xmlns:a16="http://schemas.microsoft.com/office/drawing/2014/main" id="{A7876024-06DA-0E59-2614-61860D320B15}"/>
              </a:ext>
            </a:extLst>
          </p:cNvPr>
          <p:cNvSpPr/>
          <p:nvPr/>
        </p:nvSpPr>
        <p:spPr>
          <a:xfrm>
            <a:off x="10522554" y="348138"/>
            <a:ext cx="1199913" cy="1199913"/>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X</a:t>
            </a:r>
          </a:p>
        </p:txBody>
      </p:sp>
      <p:sp>
        <p:nvSpPr>
          <p:cNvPr id="28" name="Title 1">
            <a:extLst>
              <a:ext uri="{FF2B5EF4-FFF2-40B4-BE49-F238E27FC236}">
                <a16:creationId xmlns:a16="http://schemas.microsoft.com/office/drawing/2014/main" id="{B8511877-3D87-FF5F-8F62-0A835463B0A4}"/>
              </a:ext>
            </a:extLst>
          </p:cNvPr>
          <p:cNvSpPr txBox="1">
            <a:spLocks/>
          </p:cNvSpPr>
          <p:nvPr/>
        </p:nvSpPr>
        <p:spPr>
          <a:xfrm>
            <a:off x="306214" y="1642937"/>
            <a:ext cx="5826849" cy="1325563"/>
          </a:xfrm>
          <a:prstGeom prst="rect">
            <a:avLst/>
          </a:prstGeom>
          <a:ln>
            <a:noFill/>
          </a:ln>
        </p:spPr>
        <p:txBody>
          <a:bodyP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How active is the local economy in my place and are there good opportunities for work, volunteering and training?</a:t>
            </a:r>
            <a:endParaRPr lang="en-GB" dirty="0">
              <a:latin typeface="Franklin Gothic Medium Cond" panose="020B0606030402020204" pitchFamily="34" charset="0"/>
            </a:endParaRPr>
          </a:p>
        </p:txBody>
      </p:sp>
      <p:sp>
        <p:nvSpPr>
          <p:cNvPr id="30" name="Title 1">
            <a:extLst>
              <a:ext uri="{FF2B5EF4-FFF2-40B4-BE49-F238E27FC236}">
                <a16:creationId xmlns:a16="http://schemas.microsoft.com/office/drawing/2014/main" id="{70313393-1D6F-1155-1C42-DB872AE339F4}"/>
              </a:ext>
            </a:extLst>
          </p:cNvPr>
          <p:cNvSpPr txBox="1">
            <a:spLocks/>
          </p:cNvSpPr>
          <p:nvPr/>
        </p:nvSpPr>
        <p:spPr>
          <a:xfrm>
            <a:off x="299945" y="2585379"/>
            <a:ext cx="5839387" cy="394892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endParaRPr lang="en-GB" sz="1600" b="0" i="1" dirty="0">
              <a:solidFill>
                <a:srgbClr val="1A1A1A"/>
              </a:solidFill>
              <a:effectLst/>
              <a:latin typeface="Montserrat Light" panose="00000400000000000000" pitchFamily="2" charset="0"/>
            </a:endParaRPr>
          </a:p>
          <a:p>
            <a:endParaRPr lang="en-GB" sz="1600" b="0" i="1" dirty="0">
              <a:solidFill>
                <a:srgbClr val="1A1A1A"/>
              </a:solidFill>
              <a:latin typeface="Montserrat Light" panose="00000400000000000000" pitchFamily="2" charset="0"/>
            </a:endParaRPr>
          </a:p>
          <a:p>
            <a:r>
              <a:rPr lang="en-GB" sz="1600" b="0" i="1" dirty="0">
                <a:solidFill>
                  <a:srgbClr val="1A1A1A"/>
                </a:solidFill>
                <a:effectLst/>
                <a:latin typeface="Montserrat Light" panose="00000400000000000000" pitchFamily="2" charset="0"/>
              </a:rPr>
              <a:t>Things to Think About...</a:t>
            </a:r>
          </a:p>
          <a:p>
            <a:endParaRPr lang="en-GB" sz="1600" b="0" dirty="0">
              <a:latin typeface="Montserrat Light" panose="00000400000000000000" pitchFamily="2" charset="0"/>
            </a:endParaRPr>
          </a:p>
          <a:p>
            <a:pPr marL="285750" indent="-285750">
              <a:lnSpc>
                <a:spcPct val="150000"/>
              </a:lnSpc>
              <a:buFont typeface="Arial" panose="020B0604020202020204" pitchFamily="34" charset="0"/>
              <a:buChar char="•"/>
            </a:pPr>
            <a:r>
              <a:rPr lang="en-GB" sz="1600" dirty="0">
                <a:solidFill>
                  <a:srgbClr val="1A1A1A"/>
                </a:solidFill>
                <a:effectLst/>
                <a:latin typeface="Montserrat Light" panose="00000400000000000000" pitchFamily="2" charset="0"/>
              </a:rPr>
              <a:t>Is there an active local economy? </a:t>
            </a:r>
          </a:p>
          <a:p>
            <a:pPr marL="285750" indent="-285750">
              <a:lnSpc>
                <a:spcPct val="150000"/>
              </a:lnSpc>
              <a:buFont typeface="Arial" panose="020B0604020202020204" pitchFamily="34" charset="0"/>
              <a:buChar char="•"/>
            </a:pPr>
            <a:r>
              <a:rPr lang="en-GB" sz="1600" dirty="0">
                <a:solidFill>
                  <a:srgbClr val="1A1A1A"/>
                </a:solidFill>
                <a:effectLst/>
                <a:latin typeface="Montserrat Light" panose="00000400000000000000" pitchFamily="2" charset="0"/>
              </a:rPr>
              <a:t>Is there work available in the local area for those that want it? </a:t>
            </a:r>
          </a:p>
          <a:p>
            <a:pPr marL="285750" indent="-285750">
              <a:lnSpc>
                <a:spcPct val="150000"/>
              </a:lnSpc>
              <a:buFont typeface="Arial" panose="020B0604020202020204" pitchFamily="34" charset="0"/>
              <a:buChar char="•"/>
            </a:pPr>
            <a:r>
              <a:rPr lang="en-GB" sz="1600" dirty="0">
                <a:solidFill>
                  <a:srgbClr val="1A1A1A"/>
                </a:solidFill>
                <a:effectLst/>
                <a:latin typeface="Montserrat Light" panose="00000400000000000000" pitchFamily="2" charset="0"/>
              </a:rPr>
              <a:t>Are there opportunities for people to build skills? </a:t>
            </a:r>
          </a:p>
          <a:p>
            <a:pPr marL="285750" indent="-285750">
              <a:lnSpc>
                <a:spcPct val="150000"/>
              </a:lnSpc>
              <a:buFont typeface="Arial" panose="020B0604020202020204" pitchFamily="34" charset="0"/>
              <a:buChar char="•"/>
            </a:pPr>
            <a:r>
              <a:rPr lang="en-GB" sz="1600" dirty="0">
                <a:solidFill>
                  <a:srgbClr val="1A1A1A"/>
                </a:solidFill>
                <a:effectLst/>
                <a:latin typeface="Montserrat Light" panose="00000400000000000000" pitchFamily="2" charset="0"/>
              </a:rPr>
              <a:t>What support is available? </a:t>
            </a:r>
          </a:p>
          <a:p>
            <a:pPr marL="285750" indent="-285750">
              <a:lnSpc>
                <a:spcPct val="150000"/>
              </a:lnSpc>
              <a:buFont typeface="Arial" panose="020B0604020202020204" pitchFamily="34" charset="0"/>
              <a:buChar char="•"/>
            </a:pPr>
            <a:r>
              <a:rPr lang="en-GB" sz="1600" dirty="0">
                <a:solidFill>
                  <a:srgbClr val="1A1A1A"/>
                </a:solidFill>
                <a:effectLst/>
                <a:latin typeface="Montserrat Light" panose="00000400000000000000" pitchFamily="2" charset="0"/>
              </a:rPr>
              <a:t>Are there any challenges? </a:t>
            </a:r>
          </a:p>
          <a:p>
            <a:pPr marL="285750" indent="-285750">
              <a:lnSpc>
                <a:spcPct val="150000"/>
              </a:lnSpc>
              <a:buFont typeface="Arial" panose="020B0604020202020204" pitchFamily="34" charset="0"/>
              <a:buChar char="•"/>
            </a:pPr>
            <a:r>
              <a:rPr lang="en-GB" sz="1600" dirty="0">
                <a:solidFill>
                  <a:srgbClr val="1A1A1A"/>
                </a:solidFill>
                <a:effectLst/>
                <a:latin typeface="Montserrat Light" panose="00000400000000000000" pitchFamily="2" charset="0"/>
              </a:rPr>
              <a:t>How does the local economy affect how I feel about my place? </a:t>
            </a:r>
          </a:p>
        </p:txBody>
      </p:sp>
      <p:pic>
        <p:nvPicPr>
          <p:cNvPr id="31" name="Graphic 30">
            <a:extLst>
              <a:ext uri="{FF2B5EF4-FFF2-40B4-BE49-F238E27FC236}">
                <a16:creationId xmlns:a16="http://schemas.microsoft.com/office/drawing/2014/main" id="{7205C325-9D39-EB0F-C221-89A9CF146A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7942" y="477721"/>
            <a:ext cx="781050" cy="904875"/>
          </a:xfrm>
          <a:prstGeom prst="rect">
            <a:avLst/>
          </a:prstGeom>
        </p:spPr>
      </p:pic>
    </p:spTree>
    <p:extLst>
      <p:ext uri="{BB962C8B-B14F-4D97-AF65-F5344CB8AC3E}">
        <p14:creationId xmlns:p14="http://schemas.microsoft.com/office/powerpoint/2010/main" val="618495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C88923-C60B-0E71-67E6-944C09D3014B}"/>
              </a:ext>
            </a:extLst>
          </p:cNvPr>
          <p:cNvSpPr/>
          <p:nvPr/>
        </p:nvSpPr>
        <p:spPr>
          <a:xfrm>
            <a:off x="186957" y="217380"/>
            <a:ext cx="6221285" cy="6423239"/>
          </a:xfrm>
          <a:prstGeom prst="rect">
            <a:avLst/>
          </a:prstGeom>
          <a:solidFill>
            <a:srgbClr val="679BA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559DF4A5-9CF6-6E10-728D-C48AA8FF3C2F}"/>
              </a:ext>
            </a:extLst>
          </p:cNvPr>
          <p:cNvSpPr/>
          <p:nvPr/>
        </p:nvSpPr>
        <p:spPr>
          <a:xfrm>
            <a:off x="376734" y="411584"/>
            <a:ext cx="1143467" cy="114346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A77C894-8F34-C049-C0BF-47E08F0CB79D}"/>
              </a:ext>
            </a:extLst>
          </p:cNvPr>
          <p:cNvSpPr/>
          <p:nvPr/>
        </p:nvSpPr>
        <p:spPr>
          <a:xfrm>
            <a:off x="6639094" y="1204654"/>
            <a:ext cx="1212051" cy="1212113"/>
          </a:xfrm>
          <a:prstGeom prst="rect">
            <a:avLst/>
          </a:prstGeom>
          <a:solidFill>
            <a:srgbClr val="679BA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1" name="Rectangle 10">
            <a:extLst>
              <a:ext uri="{FF2B5EF4-FFF2-40B4-BE49-F238E27FC236}">
                <a16:creationId xmlns:a16="http://schemas.microsoft.com/office/drawing/2014/main" id="{B15362A6-EBD9-CD4F-4144-DBA1885EC02E}"/>
              </a:ext>
            </a:extLst>
          </p:cNvPr>
          <p:cNvSpPr/>
          <p:nvPr/>
        </p:nvSpPr>
        <p:spPr>
          <a:xfrm>
            <a:off x="8013054" y="1204653"/>
            <a:ext cx="1212051" cy="1212113"/>
          </a:xfrm>
          <a:prstGeom prst="rect">
            <a:avLst/>
          </a:prstGeom>
          <a:solidFill>
            <a:srgbClr val="679BA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2" name="Rectangle 11">
            <a:extLst>
              <a:ext uri="{FF2B5EF4-FFF2-40B4-BE49-F238E27FC236}">
                <a16:creationId xmlns:a16="http://schemas.microsoft.com/office/drawing/2014/main" id="{40041CBC-7815-54B7-E655-A31EF69F4156}"/>
              </a:ext>
            </a:extLst>
          </p:cNvPr>
          <p:cNvSpPr/>
          <p:nvPr/>
        </p:nvSpPr>
        <p:spPr>
          <a:xfrm>
            <a:off x="9387014" y="1204653"/>
            <a:ext cx="1212051" cy="1212113"/>
          </a:xfrm>
          <a:prstGeom prst="rect">
            <a:avLst/>
          </a:prstGeom>
          <a:solidFill>
            <a:srgbClr val="679BA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3" name="Rectangle 12">
            <a:extLst>
              <a:ext uri="{FF2B5EF4-FFF2-40B4-BE49-F238E27FC236}">
                <a16:creationId xmlns:a16="http://schemas.microsoft.com/office/drawing/2014/main" id="{25D47173-75D7-7655-29D1-209EE42B7C57}"/>
              </a:ext>
            </a:extLst>
          </p:cNvPr>
          <p:cNvSpPr/>
          <p:nvPr/>
        </p:nvSpPr>
        <p:spPr>
          <a:xfrm>
            <a:off x="10760974" y="1204653"/>
            <a:ext cx="1212051" cy="1212113"/>
          </a:xfrm>
          <a:prstGeom prst="rect">
            <a:avLst/>
          </a:prstGeom>
          <a:solidFill>
            <a:srgbClr val="679BA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4" name="Rectangle 13">
            <a:extLst>
              <a:ext uri="{FF2B5EF4-FFF2-40B4-BE49-F238E27FC236}">
                <a16:creationId xmlns:a16="http://schemas.microsoft.com/office/drawing/2014/main" id="{2DB792EF-11D9-3B0F-C012-380D0274FDC6}"/>
              </a:ext>
            </a:extLst>
          </p:cNvPr>
          <p:cNvSpPr/>
          <p:nvPr/>
        </p:nvSpPr>
        <p:spPr>
          <a:xfrm>
            <a:off x="6671112" y="2624689"/>
            <a:ext cx="1212051" cy="1212113"/>
          </a:xfrm>
          <a:prstGeom prst="rect">
            <a:avLst/>
          </a:prstGeom>
          <a:solidFill>
            <a:srgbClr val="679BA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5" name="Rectangle 14">
            <a:extLst>
              <a:ext uri="{FF2B5EF4-FFF2-40B4-BE49-F238E27FC236}">
                <a16:creationId xmlns:a16="http://schemas.microsoft.com/office/drawing/2014/main" id="{EEB75556-952C-C7AA-EC00-21F3C3885A42}"/>
              </a:ext>
            </a:extLst>
          </p:cNvPr>
          <p:cNvSpPr/>
          <p:nvPr/>
        </p:nvSpPr>
        <p:spPr>
          <a:xfrm>
            <a:off x="8045072" y="2624688"/>
            <a:ext cx="1212051" cy="1212113"/>
          </a:xfrm>
          <a:prstGeom prst="rect">
            <a:avLst/>
          </a:prstGeom>
          <a:solidFill>
            <a:srgbClr val="679BA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6" name="Rectangle 15">
            <a:extLst>
              <a:ext uri="{FF2B5EF4-FFF2-40B4-BE49-F238E27FC236}">
                <a16:creationId xmlns:a16="http://schemas.microsoft.com/office/drawing/2014/main" id="{78685732-CCEC-0E0D-DDA9-7EF6A3ADEDD0}"/>
              </a:ext>
            </a:extLst>
          </p:cNvPr>
          <p:cNvSpPr/>
          <p:nvPr/>
        </p:nvSpPr>
        <p:spPr>
          <a:xfrm>
            <a:off x="9419032" y="2624688"/>
            <a:ext cx="1212051" cy="1212113"/>
          </a:xfrm>
          <a:prstGeom prst="rect">
            <a:avLst/>
          </a:prstGeom>
          <a:solidFill>
            <a:srgbClr val="679BA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7" name="Rectangle 16">
            <a:extLst>
              <a:ext uri="{FF2B5EF4-FFF2-40B4-BE49-F238E27FC236}">
                <a16:creationId xmlns:a16="http://schemas.microsoft.com/office/drawing/2014/main" id="{044E9F21-EC88-6980-E984-BA7953DA2EA1}"/>
              </a:ext>
            </a:extLst>
          </p:cNvPr>
          <p:cNvSpPr/>
          <p:nvPr/>
        </p:nvSpPr>
        <p:spPr>
          <a:xfrm>
            <a:off x="10792992" y="2624688"/>
            <a:ext cx="1212051" cy="1212113"/>
          </a:xfrm>
          <a:prstGeom prst="rect">
            <a:avLst/>
          </a:prstGeom>
          <a:solidFill>
            <a:srgbClr val="679BA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28" name="Rectangle 27">
            <a:extLst>
              <a:ext uri="{FF2B5EF4-FFF2-40B4-BE49-F238E27FC236}">
                <a16:creationId xmlns:a16="http://schemas.microsoft.com/office/drawing/2014/main" id="{54F83C37-3648-93EC-B73C-AEF414EC1910}"/>
              </a:ext>
            </a:extLst>
          </p:cNvPr>
          <p:cNvSpPr/>
          <p:nvPr/>
        </p:nvSpPr>
        <p:spPr>
          <a:xfrm>
            <a:off x="6671112" y="4019208"/>
            <a:ext cx="1212051" cy="1212113"/>
          </a:xfrm>
          <a:prstGeom prst="rect">
            <a:avLst/>
          </a:prstGeom>
          <a:solidFill>
            <a:srgbClr val="679BA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29" name="Rectangle 28">
            <a:extLst>
              <a:ext uri="{FF2B5EF4-FFF2-40B4-BE49-F238E27FC236}">
                <a16:creationId xmlns:a16="http://schemas.microsoft.com/office/drawing/2014/main" id="{2A404E86-AF16-47BF-A36C-1237594176EE}"/>
              </a:ext>
            </a:extLst>
          </p:cNvPr>
          <p:cNvSpPr/>
          <p:nvPr/>
        </p:nvSpPr>
        <p:spPr>
          <a:xfrm>
            <a:off x="8045072" y="4019207"/>
            <a:ext cx="1212051" cy="1212113"/>
          </a:xfrm>
          <a:prstGeom prst="rect">
            <a:avLst/>
          </a:prstGeom>
          <a:solidFill>
            <a:srgbClr val="679BA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0" name="Rectangle 29">
            <a:extLst>
              <a:ext uri="{FF2B5EF4-FFF2-40B4-BE49-F238E27FC236}">
                <a16:creationId xmlns:a16="http://schemas.microsoft.com/office/drawing/2014/main" id="{3A497C44-D892-AFA3-C4E7-29B824A03650}"/>
              </a:ext>
            </a:extLst>
          </p:cNvPr>
          <p:cNvSpPr/>
          <p:nvPr/>
        </p:nvSpPr>
        <p:spPr>
          <a:xfrm>
            <a:off x="9419032" y="4019207"/>
            <a:ext cx="1212051" cy="1212113"/>
          </a:xfrm>
          <a:prstGeom prst="rect">
            <a:avLst/>
          </a:prstGeom>
          <a:solidFill>
            <a:srgbClr val="679BA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1" name="Rectangle 30">
            <a:extLst>
              <a:ext uri="{FF2B5EF4-FFF2-40B4-BE49-F238E27FC236}">
                <a16:creationId xmlns:a16="http://schemas.microsoft.com/office/drawing/2014/main" id="{9D3872B0-70C2-D092-52C6-9A816C996B2A}"/>
              </a:ext>
            </a:extLst>
          </p:cNvPr>
          <p:cNvSpPr/>
          <p:nvPr/>
        </p:nvSpPr>
        <p:spPr>
          <a:xfrm>
            <a:off x="10792992" y="4019207"/>
            <a:ext cx="1212051" cy="1212113"/>
          </a:xfrm>
          <a:prstGeom prst="rect">
            <a:avLst/>
          </a:prstGeom>
          <a:solidFill>
            <a:srgbClr val="679BA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2" name="Rectangle 31">
            <a:extLst>
              <a:ext uri="{FF2B5EF4-FFF2-40B4-BE49-F238E27FC236}">
                <a16:creationId xmlns:a16="http://schemas.microsoft.com/office/drawing/2014/main" id="{9EF0DBF1-7AE4-61B9-2FCE-ACE6F30B51F4}"/>
              </a:ext>
            </a:extLst>
          </p:cNvPr>
          <p:cNvSpPr/>
          <p:nvPr/>
        </p:nvSpPr>
        <p:spPr>
          <a:xfrm>
            <a:off x="6671112" y="5428507"/>
            <a:ext cx="1212051" cy="1212113"/>
          </a:xfrm>
          <a:prstGeom prst="rect">
            <a:avLst/>
          </a:prstGeom>
          <a:solidFill>
            <a:srgbClr val="679BA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3" name="Rectangle 32">
            <a:extLst>
              <a:ext uri="{FF2B5EF4-FFF2-40B4-BE49-F238E27FC236}">
                <a16:creationId xmlns:a16="http://schemas.microsoft.com/office/drawing/2014/main" id="{B9EB8AAB-F686-3632-B89F-0E8A31E6197D}"/>
              </a:ext>
            </a:extLst>
          </p:cNvPr>
          <p:cNvSpPr/>
          <p:nvPr/>
        </p:nvSpPr>
        <p:spPr>
          <a:xfrm>
            <a:off x="8045072" y="5428506"/>
            <a:ext cx="1212051" cy="1212113"/>
          </a:xfrm>
          <a:prstGeom prst="rect">
            <a:avLst/>
          </a:prstGeom>
          <a:solidFill>
            <a:srgbClr val="679BA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4" name="Rectangle 33">
            <a:extLst>
              <a:ext uri="{FF2B5EF4-FFF2-40B4-BE49-F238E27FC236}">
                <a16:creationId xmlns:a16="http://schemas.microsoft.com/office/drawing/2014/main" id="{D8FE7C21-DCEE-D39F-3D10-FE11022C1220}"/>
              </a:ext>
            </a:extLst>
          </p:cNvPr>
          <p:cNvSpPr/>
          <p:nvPr/>
        </p:nvSpPr>
        <p:spPr>
          <a:xfrm>
            <a:off x="9419032" y="5428506"/>
            <a:ext cx="1212051" cy="1212113"/>
          </a:xfrm>
          <a:prstGeom prst="rect">
            <a:avLst/>
          </a:prstGeom>
          <a:solidFill>
            <a:srgbClr val="679BA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5" name="Rectangle 34">
            <a:extLst>
              <a:ext uri="{FF2B5EF4-FFF2-40B4-BE49-F238E27FC236}">
                <a16:creationId xmlns:a16="http://schemas.microsoft.com/office/drawing/2014/main" id="{6765ECC7-4E25-7BB9-AE51-B2D38ED3E7A5}"/>
              </a:ext>
            </a:extLst>
          </p:cNvPr>
          <p:cNvSpPr/>
          <p:nvPr/>
        </p:nvSpPr>
        <p:spPr>
          <a:xfrm>
            <a:off x="10792992" y="5428506"/>
            <a:ext cx="1212051" cy="1212113"/>
          </a:xfrm>
          <a:prstGeom prst="rect">
            <a:avLst/>
          </a:prstGeom>
          <a:solidFill>
            <a:srgbClr val="679BA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25" name="Title 1">
            <a:extLst>
              <a:ext uri="{FF2B5EF4-FFF2-40B4-BE49-F238E27FC236}">
                <a16:creationId xmlns:a16="http://schemas.microsoft.com/office/drawing/2014/main" id="{1E0C37A0-2E21-8499-8FE6-761BBCBB6E62}"/>
              </a:ext>
            </a:extLst>
          </p:cNvPr>
          <p:cNvSpPr txBox="1">
            <a:spLocks/>
          </p:cNvSpPr>
          <p:nvPr/>
        </p:nvSpPr>
        <p:spPr>
          <a:xfrm>
            <a:off x="1632456" y="5123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en-US" dirty="0">
                <a:latin typeface="Franklin Gothic Medium Cond" panose="020B0606030402020204" pitchFamily="34" charset="0"/>
              </a:rPr>
              <a:t>08 </a:t>
            </a:r>
            <a:br>
              <a:rPr lang="en-US" dirty="0">
                <a:latin typeface="Franklin Gothic Medium Cond" panose="020B0606030402020204" pitchFamily="34" charset="0"/>
              </a:rPr>
            </a:br>
            <a:r>
              <a:rPr lang="en-US" dirty="0">
                <a:latin typeface="Franklin Gothic Medium Cond" panose="020B0606030402020204" pitchFamily="34" charset="0"/>
              </a:rPr>
              <a:t>Work &amp; Local Economy </a:t>
            </a:r>
            <a:endParaRPr lang="en-GB" dirty="0">
              <a:latin typeface="Franklin Gothic Medium Cond" panose="020B0606030402020204" pitchFamily="34" charset="0"/>
            </a:endParaRPr>
          </a:p>
        </p:txBody>
      </p:sp>
      <p:pic>
        <p:nvPicPr>
          <p:cNvPr id="27" name="Graphic 26">
            <a:extLst>
              <a:ext uri="{FF2B5EF4-FFF2-40B4-BE49-F238E27FC236}">
                <a16:creationId xmlns:a16="http://schemas.microsoft.com/office/drawing/2014/main" id="{8CA1BA8B-5339-E720-6D46-19D9F42357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7942" y="477721"/>
            <a:ext cx="781050" cy="904875"/>
          </a:xfrm>
          <a:prstGeom prst="rect">
            <a:avLst/>
          </a:prstGeom>
        </p:spPr>
      </p:pic>
      <p:sp>
        <p:nvSpPr>
          <p:cNvPr id="26" name="Speech Bubble: Rectangle with Corners Rounded 25">
            <a:extLst>
              <a:ext uri="{FF2B5EF4-FFF2-40B4-BE49-F238E27FC236}">
                <a16:creationId xmlns:a16="http://schemas.microsoft.com/office/drawing/2014/main" id="{BBA73A9F-DA9C-CC6F-8384-543EB748E8CB}"/>
              </a:ext>
            </a:extLst>
          </p:cNvPr>
          <p:cNvSpPr/>
          <p:nvPr/>
        </p:nvSpPr>
        <p:spPr>
          <a:xfrm>
            <a:off x="559558" y="2067577"/>
            <a:ext cx="5395969" cy="2409007"/>
          </a:xfrm>
          <a:prstGeom prst="wedgeRoundRectCallout">
            <a:avLst/>
          </a:prstGeom>
          <a:solidFill>
            <a:schemeClr val="bg1"/>
          </a:solidFill>
          <a:ln w="38100">
            <a:solidFill>
              <a:srgbClr val="F9E4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200" dirty="0">
                <a:solidFill>
                  <a:schemeClr val="tx1"/>
                </a:solidFill>
                <a:latin typeface="Montserrat Light" panose="00000400000000000000" pitchFamily="2" charset="0"/>
              </a:rPr>
              <a:t>Are there opportunities for work and training that is part of the move to a net zero economy? For example, jobs in green technologies providing low carbon products and services?</a:t>
            </a:r>
          </a:p>
          <a:p>
            <a:pPr marL="171450" indent="-171450">
              <a:buFont typeface="Arial" panose="020B0604020202020204" pitchFamily="34" charset="0"/>
              <a:buChar char="•"/>
            </a:pPr>
            <a:r>
              <a:rPr lang="en-GB" sz="1200" dirty="0">
                <a:solidFill>
                  <a:schemeClr val="tx1"/>
                </a:solidFill>
                <a:latin typeface="Montserrat Light" panose="00000400000000000000" pitchFamily="2" charset="0"/>
              </a:rPr>
              <a:t>Think about new jobs that could be available in the area, especially if there has been a loss of traditional industry. For example, renewable energy, forestry, retrofitting homes with energy efficiency measures, repair and reuse, maintenance of low carbon technologies, habitat restoration?</a:t>
            </a:r>
          </a:p>
          <a:p>
            <a:pPr marL="171450" indent="-171450">
              <a:buFont typeface="Arial" panose="020B0604020202020204" pitchFamily="34" charset="0"/>
              <a:buChar char="•"/>
            </a:pPr>
            <a:r>
              <a:rPr lang="en-GB" sz="1200" dirty="0">
                <a:solidFill>
                  <a:schemeClr val="tx1"/>
                </a:solidFill>
                <a:latin typeface="Montserrat Light" panose="00000400000000000000" pitchFamily="2" charset="0"/>
              </a:rPr>
              <a:t>How can we make sure everyone has a role when it comes to the transition to a low carbon economy? Are there local industries that will suffer or people who may need to retrain?</a:t>
            </a:r>
          </a:p>
        </p:txBody>
      </p:sp>
      <p:sp>
        <p:nvSpPr>
          <p:cNvPr id="38" name="Speech Bubble: Rectangle with Corners Rounded 37">
            <a:extLst>
              <a:ext uri="{FF2B5EF4-FFF2-40B4-BE49-F238E27FC236}">
                <a16:creationId xmlns:a16="http://schemas.microsoft.com/office/drawing/2014/main" id="{0BC1F7A6-8015-9288-9768-0BA8BC398144}"/>
              </a:ext>
            </a:extLst>
          </p:cNvPr>
          <p:cNvSpPr/>
          <p:nvPr/>
        </p:nvSpPr>
        <p:spPr>
          <a:xfrm flipH="1">
            <a:off x="593675" y="4898004"/>
            <a:ext cx="5361849" cy="1288112"/>
          </a:xfrm>
          <a:prstGeom prst="wedgeRoundRectCallout">
            <a:avLst/>
          </a:prstGeom>
          <a:solidFill>
            <a:schemeClr val="bg1"/>
          </a:solidFill>
          <a:ln w="38100">
            <a:solidFill>
              <a:srgbClr val="F39A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200" dirty="0">
                <a:solidFill>
                  <a:schemeClr val="tx1"/>
                </a:solidFill>
                <a:latin typeface="Montserrat Light" panose="00000400000000000000" pitchFamily="2" charset="0"/>
              </a:rPr>
              <a:t>Have any businesses struggled following severe weather? What could help them to cope or get up and running again?</a:t>
            </a:r>
          </a:p>
          <a:p>
            <a:pPr marL="171450" indent="-171450">
              <a:buFont typeface="Arial" panose="020B0604020202020204" pitchFamily="34" charset="0"/>
              <a:buChar char="•"/>
            </a:pPr>
            <a:r>
              <a:rPr lang="en-GB" sz="1200" dirty="0">
                <a:solidFill>
                  <a:schemeClr val="tx1"/>
                </a:solidFill>
                <a:latin typeface="Montserrat Light" panose="00000400000000000000" pitchFamily="2" charset="0"/>
              </a:rPr>
              <a:t>Are people able to work from home/ a local work hub if bad weather disrupts travel to a more distant workplace?</a:t>
            </a:r>
          </a:p>
        </p:txBody>
      </p:sp>
      <p:sp>
        <p:nvSpPr>
          <p:cNvPr id="2" name="Title 1">
            <a:extLst>
              <a:ext uri="{FF2B5EF4-FFF2-40B4-BE49-F238E27FC236}">
                <a16:creationId xmlns:a16="http://schemas.microsoft.com/office/drawing/2014/main" id="{F33840FD-649C-E0CF-71E9-DE9417E54C8B}"/>
              </a:ext>
            </a:extLst>
          </p:cNvPr>
          <p:cNvSpPr txBox="1">
            <a:spLocks/>
          </p:cNvSpPr>
          <p:nvPr/>
        </p:nvSpPr>
        <p:spPr>
          <a:xfrm>
            <a:off x="6574980" y="74079"/>
            <a:ext cx="53980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General Feedback</a:t>
            </a:r>
            <a:endParaRPr lang="en-GB" dirty="0">
              <a:latin typeface="Franklin Gothic Medium Cond" panose="020B0606030402020204" pitchFamily="34" charset="0"/>
            </a:endParaRPr>
          </a:p>
        </p:txBody>
      </p:sp>
    </p:spTree>
    <p:extLst>
      <p:ext uri="{BB962C8B-B14F-4D97-AF65-F5344CB8AC3E}">
        <p14:creationId xmlns:p14="http://schemas.microsoft.com/office/powerpoint/2010/main" val="1435839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C35C-8A41-1DFE-99BE-6758EC49BCF5}"/>
              </a:ext>
            </a:extLst>
          </p:cNvPr>
          <p:cNvSpPr txBox="1">
            <a:spLocks/>
          </p:cNvSpPr>
          <p:nvPr/>
        </p:nvSpPr>
        <p:spPr>
          <a:xfrm>
            <a:off x="6574980" y="778760"/>
            <a:ext cx="58268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Voting</a:t>
            </a:r>
            <a:endParaRPr lang="en-GB" dirty="0">
              <a:latin typeface="Franklin Gothic Medium Cond" panose="020B0606030402020204" pitchFamily="34" charset="0"/>
            </a:endParaRPr>
          </a:p>
        </p:txBody>
      </p:sp>
      <p:sp>
        <p:nvSpPr>
          <p:cNvPr id="3" name="Rectangle 2">
            <a:extLst>
              <a:ext uri="{FF2B5EF4-FFF2-40B4-BE49-F238E27FC236}">
                <a16:creationId xmlns:a16="http://schemas.microsoft.com/office/drawing/2014/main" id="{38C88923-C60B-0E71-67E6-944C09D3014B}"/>
              </a:ext>
            </a:extLst>
          </p:cNvPr>
          <p:cNvSpPr/>
          <p:nvPr/>
        </p:nvSpPr>
        <p:spPr>
          <a:xfrm>
            <a:off x="196344" y="217380"/>
            <a:ext cx="6221285" cy="6423239"/>
          </a:xfrm>
          <a:prstGeom prst="rect">
            <a:avLst/>
          </a:prstGeom>
          <a:solidFill>
            <a:srgbClr val="6086A7">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7D083"/>
              </a:solidFill>
            </a:endParaRPr>
          </a:p>
        </p:txBody>
      </p:sp>
      <p:sp>
        <p:nvSpPr>
          <p:cNvPr id="4" name="Rectangle 3">
            <a:extLst>
              <a:ext uri="{FF2B5EF4-FFF2-40B4-BE49-F238E27FC236}">
                <a16:creationId xmlns:a16="http://schemas.microsoft.com/office/drawing/2014/main" id="{559DF4A5-9CF6-6E10-728D-C48AA8FF3C2F}"/>
              </a:ext>
            </a:extLst>
          </p:cNvPr>
          <p:cNvSpPr>
            <a:spLocks noGrp="1" noRot="1" noMove="1" noResize="1" noEditPoints="1" noAdjustHandles="1" noChangeArrowheads="1" noChangeShapeType="1"/>
          </p:cNvSpPr>
          <p:nvPr/>
        </p:nvSpPr>
        <p:spPr>
          <a:xfrm>
            <a:off x="376734" y="411584"/>
            <a:ext cx="1143467" cy="114346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7A77C894-8F34-C049-C0BF-47E08F0CB79D}"/>
              </a:ext>
            </a:extLst>
          </p:cNvPr>
          <p:cNvSpPr/>
          <p:nvPr/>
        </p:nvSpPr>
        <p:spPr>
          <a:xfrm>
            <a:off x="6639094" y="3802119"/>
            <a:ext cx="1212051" cy="1212113"/>
          </a:xfrm>
          <a:prstGeom prst="rect">
            <a:avLst/>
          </a:prstGeom>
          <a:solidFill>
            <a:srgbClr val="6086A7">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0" name="Title 1">
            <a:extLst>
              <a:ext uri="{FF2B5EF4-FFF2-40B4-BE49-F238E27FC236}">
                <a16:creationId xmlns:a16="http://schemas.microsoft.com/office/drawing/2014/main" id="{35C78BB9-56F6-174F-AE81-7E79CA43D6FB}"/>
              </a:ext>
            </a:extLst>
          </p:cNvPr>
          <p:cNvSpPr txBox="1">
            <a:spLocks/>
          </p:cNvSpPr>
          <p:nvPr/>
        </p:nvSpPr>
        <p:spPr>
          <a:xfrm>
            <a:off x="6574979" y="2671544"/>
            <a:ext cx="58268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General Feedback</a:t>
            </a:r>
            <a:endParaRPr lang="en-GB" dirty="0">
              <a:latin typeface="Franklin Gothic Medium Cond" panose="020B0606030402020204" pitchFamily="34" charset="0"/>
            </a:endParaRPr>
          </a:p>
        </p:txBody>
      </p:sp>
      <p:sp>
        <p:nvSpPr>
          <p:cNvPr id="11" name="Rectangle 10">
            <a:extLst>
              <a:ext uri="{FF2B5EF4-FFF2-40B4-BE49-F238E27FC236}">
                <a16:creationId xmlns:a16="http://schemas.microsoft.com/office/drawing/2014/main" id="{B15362A6-EBD9-CD4F-4144-DBA1885EC02E}"/>
              </a:ext>
            </a:extLst>
          </p:cNvPr>
          <p:cNvSpPr/>
          <p:nvPr/>
        </p:nvSpPr>
        <p:spPr>
          <a:xfrm>
            <a:off x="8013054" y="3802118"/>
            <a:ext cx="1212051" cy="1212113"/>
          </a:xfrm>
          <a:prstGeom prst="rect">
            <a:avLst/>
          </a:prstGeom>
          <a:solidFill>
            <a:srgbClr val="6086A7">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2" name="Rectangle 11">
            <a:extLst>
              <a:ext uri="{FF2B5EF4-FFF2-40B4-BE49-F238E27FC236}">
                <a16:creationId xmlns:a16="http://schemas.microsoft.com/office/drawing/2014/main" id="{40041CBC-7815-54B7-E655-A31EF69F4156}"/>
              </a:ext>
            </a:extLst>
          </p:cNvPr>
          <p:cNvSpPr/>
          <p:nvPr/>
        </p:nvSpPr>
        <p:spPr>
          <a:xfrm>
            <a:off x="9387014" y="3802118"/>
            <a:ext cx="1212051" cy="1212113"/>
          </a:xfrm>
          <a:prstGeom prst="rect">
            <a:avLst/>
          </a:prstGeom>
          <a:solidFill>
            <a:srgbClr val="6086A7">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3" name="Rectangle 12">
            <a:extLst>
              <a:ext uri="{FF2B5EF4-FFF2-40B4-BE49-F238E27FC236}">
                <a16:creationId xmlns:a16="http://schemas.microsoft.com/office/drawing/2014/main" id="{25D47173-75D7-7655-29D1-209EE42B7C57}"/>
              </a:ext>
            </a:extLst>
          </p:cNvPr>
          <p:cNvSpPr/>
          <p:nvPr/>
        </p:nvSpPr>
        <p:spPr>
          <a:xfrm>
            <a:off x="10760974" y="3802118"/>
            <a:ext cx="1212051" cy="1212113"/>
          </a:xfrm>
          <a:prstGeom prst="rect">
            <a:avLst/>
          </a:prstGeom>
          <a:solidFill>
            <a:srgbClr val="6086A7">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4" name="Rectangle 13">
            <a:extLst>
              <a:ext uri="{FF2B5EF4-FFF2-40B4-BE49-F238E27FC236}">
                <a16:creationId xmlns:a16="http://schemas.microsoft.com/office/drawing/2014/main" id="{2DB792EF-11D9-3B0F-C012-380D0274FDC6}"/>
              </a:ext>
            </a:extLst>
          </p:cNvPr>
          <p:cNvSpPr/>
          <p:nvPr/>
        </p:nvSpPr>
        <p:spPr>
          <a:xfrm>
            <a:off x="6671112" y="5222154"/>
            <a:ext cx="1212051" cy="1212113"/>
          </a:xfrm>
          <a:prstGeom prst="rect">
            <a:avLst/>
          </a:prstGeom>
          <a:solidFill>
            <a:srgbClr val="6086A7">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5" name="Rectangle 14">
            <a:extLst>
              <a:ext uri="{FF2B5EF4-FFF2-40B4-BE49-F238E27FC236}">
                <a16:creationId xmlns:a16="http://schemas.microsoft.com/office/drawing/2014/main" id="{EEB75556-952C-C7AA-EC00-21F3C3885A42}"/>
              </a:ext>
            </a:extLst>
          </p:cNvPr>
          <p:cNvSpPr/>
          <p:nvPr/>
        </p:nvSpPr>
        <p:spPr>
          <a:xfrm>
            <a:off x="8045072" y="5222153"/>
            <a:ext cx="1212051" cy="1212113"/>
          </a:xfrm>
          <a:prstGeom prst="rect">
            <a:avLst/>
          </a:prstGeom>
          <a:solidFill>
            <a:srgbClr val="6086A7">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6" name="Rectangle 15">
            <a:extLst>
              <a:ext uri="{FF2B5EF4-FFF2-40B4-BE49-F238E27FC236}">
                <a16:creationId xmlns:a16="http://schemas.microsoft.com/office/drawing/2014/main" id="{78685732-CCEC-0E0D-DDA9-7EF6A3ADEDD0}"/>
              </a:ext>
            </a:extLst>
          </p:cNvPr>
          <p:cNvSpPr/>
          <p:nvPr/>
        </p:nvSpPr>
        <p:spPr>
          <a:xfrm>
            <a:off x="9419032" y="5222153"/>
            <a:ext cx="1212051" cy="1212113"/>
          </a:xfrm>
          <a:prstGeom prst="rect">
            <a:avLst/>
          </a:prstGeom>
          <a:solidFill>
            <a:srgbClr val="6086A7">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7" name="Rectangle 16">
            <a:extLst>
              <a:ext uri="{FF2B5EF4-FFF2-40B4-BE49-F238E27FC236}">
                <a16:creationId xmlns:a16="http://schemas.microsoft.com/office/drawing/2014/main" id="{044E9F21-EC88-6980-E984-BA7953DA2EA1}"/>
              </a:ext>
            </a:extLst>
          </p:cNvPr>
          <p:cNvSpPr/>
          <p:nvPr/>
        </p:nvSpPr>
        <p:spPr>
          <a:xfrm>
            <a:off x="10792992" y="5222153"/>
            <a:ext cx="1212051" cy="1212113"/>
          </a:xfrm>
          <a:prstGeom prst="rect">
            <a:avLst/>
          </a:prstGeom>
          <a:solidFill>
            <a:srgbClr val="6086A7">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grpSp>
        <p:nvGrpSpPr>
          <p:cNvPr id="18" name="Group 17">
            <a:extLst>
              <a:ext uri="{FF2B5EF4-FFF2-40B4-BE49-F238E27FC236}">
                <a16:creationId xmlns:a16="http://schemas.microsoft.com/office/drawing/2014/main" id="{58591544-9B9E-36C8-3249-81F20EA2E108}"/>
              </a:ext>
            </a:extLst>
          </p:cNvPr>
          <p:cNvGrpSpPr/>
          <p:nvPr/>
        </p:nvGrpSpPr>
        <p:grpSpPr>
          <a:xfrm>
            <a:off x="6639094" y="1945228"/>
            <a:ext cx="5281227" cy="1023272"/>
            <a:chOff x="6639094" y="2270444"/>
            <a:chExt cx="5281227" cy="1023272"/>
          </a:xfrm>
        </p:grpSpPr>
        <p:pic>
          <p:nvPicPr>
            <p:cNvPr id="19" name="Picture 18">
              <a:extLst>
                <a:ext uri="{FF2B5EF4-FFF2-40B4-BE49-F238E27FC236}">
                  <a16:creationId xmlns:a16="http://schemas.microsoft.com/office/drawing/2014/main" id="{F686D63C-3D22-B10E-283E-5B9F0DC520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39094" y="2860161"/>
              <a:ext cx="5281227" cy="433555"/>
            </a:xfrm>
            <a:prstGeom prst="rect">
              <a:avLst/>
            </a:prstGeom>
          </p:spPr>
        </p:pic>
        <p:sp>
          <p:nvSpPr>
            <p:cNvPr id="20" name="Oval 19">
              <a:extLst>
                <a:ext uri="{FF2B5EF4-FFF2-40B4-BE49-F238E27FC236}">
                  <a16:creationId xmlns:a16="http://schemas.microsoft.com/office/drawing/2014/main" id="{41C26A93-5387-DBFD-5295-49B9B92603FE}"/>
                </a:ext>
              </a:extLst>
            </p:cNvPr>
            <p:cNvSpPr/>
            <p:nvPr userDrawn="1"/>
          </p:nvSpPr>
          <p:spPr>
            <a:xfrm>
              <a:off x="6703393"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1" name="Oval 20">
              <a:extLst>
                <a:ext uri="{FF2B5EF4-FFF2-40B4-BE49-F238E27FC236}">
                  <a16:creationId xmlns:a16="http://schemas.microsoft.com/office/drawing/2014/main" id="{040DDF38-2796-C127-21D7-0F137A8B2E09}"/>
                </a:ext>
              </a:extLst>
            </p:cNvPr>
            <p:cNvSpPr/>
            <p:nvPr userDrawn="1"/>
          </p:nvSpPr>
          <p:spPr>
            <a:xfrm>
              <a:off x="7467225"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22" name="Oval 21">
              <a:extLst>
                <a:ext uri="{FF2B5EF4-FFF2-40B4-BE49-F238E27FC236}">
                  <a16:creationId xmlns:a16="http://schemas.microsoft.com/office/drawing/2014/main" id="{27FCC6E8-78BC-8D9A-10AF-DC281D4F0BBD}"/>
                </a:ext>
              </a:extLst>
            </p:cNvPr>
            <p:cNvSpPr/>
            <p:nvPr userDrawn="1"/>
          </p:nvSpPr>
          <p:spPr>
            <a:xfrm>
              <a:off x="8231057"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23" name="Oval 22">
              <a:extLst>
                <a:ext uri="{FF2B5EF4-FFF2-40B4-BE49-F238E27FC236}">
                  <a16:creationId xmlns:a16="http://schemas.microsoft.com/office/drawing/2014/main" id="{F67F6FA8-F249-B109-43A6-FA283BA62A2E}"/>
                </a:ext>
              </a:extLst>
            </p:cNvPr>
            <p:cNvSpPr/>
            <p:nvPr userDrawn="1"/>
          </p:nvSpPr>
          <p:spPr>
            <a:xfrm>
              <a:off x="8994889"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
          <p:nvSpPr>
            <p:cNvPr id="24" name="Oval 23">
              <a:extLst>
                <a:ext uri="{FF2B5EF4-FFF2-40B4-BE49-F238E27FC236}">
                  <a16:creationId xmlns:a16="http://schemas.microsoft.com/office/drawing/2014/main" id="{C8D0DB71-9EB7-D205-E1DA-8BB9D58262E8}"/>
                </a:ext>
              </a:extLst>
            </p:cNvPr>
            <p:cNvSpPr/>
            <p:nvPr userDrawn="1"/>
          </p:nvSpPr>
          <p:spPr>
            <a:xfrm>
              <a:off x="9758722"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5</a:t>
              </a:r>
            </a:p>
          </p:txBody>
        </p:sp>
        <p:sp>
          <p:nvSpPr>
            <p:cNvPr id="25" name="Oval 24">
              <a:extLst>
                <a:ext uri="{FF2B5EF4-FFF2-40B4-BE49-F238E27FC236}">
                  <a16:creationId xmlns:a16="http://schemas.microsoft.com/office/drawing/2014/main" id="{7ED01D03-F4D7-61CA-622A-916A669D18AE}"/>
                </a:ext>
              </a:extLst>
            </p:cNvPr>
            <p:cNvSpPr/>
            <p:nvPr userDrawn="1"/>
          </p:nvSpPr>
          <p:spPr>
            <a:xfrm>
              <a:off x="10522554"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6</a:t>
              </a:r>
            </a:p>
          </p:txBody>
        </p:sp>
        <p:sp>
          <p:nvSpPr>
            <p:cNvPr id="26" name="Oval 25">
              <a:extLst>
                <a:ext uri="{FF2B5EF4-FFF2-40B4-BE49-F238E27FC236}">
                  <a16:creationId xmlns:a16="http://schemas.microsoft.com/office/drawing/2014/main" id="{19506484-18F4-520C-CC39-01AFC8D4C54F}"/>
                </a:ext>
              </a:extLst>
            </p:cNvPr>
            <p:cNvSpPr/>
            <p:nvPr userDrawn="1"/>
          </p:nvSpPr>
          <p:spPr>
            <a:xfrm>
              <a:off x="11286388"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7</a:t>
              </a:r>
            </a:p>
          </p:txBody>
        </p:sp>
      </p:grpSp>
      <p:sp>
        <p:nvSpPr>
          <p:cNvPr id="27" name="Oval 26">
            <a:extLst>
              <a:ext uri="{FF2B5EF4-FFF2-40B4-BE49-F238E27FC236}">
                <a16:creationId xmlns:a16="http://schemas.microsoft.com/office/drawing/2014/main" id="{A7876024-06DA-0E59-2614-61860D320B15}"/>
              </a:ext>
            </a:extLst>
          </p:cNvPr>
          <p:cNvSpPr/>
          <p:nvPr/>
        </p:nvSpPr>
        <p:spPr>
          <a:xfrm>
            <a:off x="10522554" y="348138"/>
            <a:ext cx="1199913" cy="1199913"/>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X</a:t>
            </a:r>
          </a:p>
        </p:txBody>
      </p:sp>
      <p:sp>
        <p:nvSpPr>
          <p:cNvPr id="28" name="Title 1">
            <a:extLst>
              <a:ext uri="{FF2B5EF4-FFF2-40B4-BE49-F238E27FC236}">
                <a16:creationId xmlns:a16="http://schemas.microsoft.com/office/drawing/2014/main" id="{B8511877-3D87-FF5F-8F62-0A835463B0A4}"/>
              </a:ext>
            </a:extLst>
          </p:cNvPr>
          <p:cNvSpPr txBox="1">
            <a:spLocks/>
          </p:cNvSpPr>
          <p:nvPr/>
        </p:nvSpPr>
        <p:spPr>
          <a:xfrm>
            <a:off x="306214" y="1642937"/>
            <a:ext cx="5826849" cy="1325563"/>
          </a:xfrm>
          <a:prstGeom prst="rect">
            <a:avLst/>
          </a:prstGeom>
          <a:ln>
            <a:noFill/>
          </a:ln>
        </p:spPr>
        <p:txBody>
          <a:bodyP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How well do the homes in my place meet the needs of my community?</a:t>
            </a:r>
            <a:endParaRPr lang="en-GB" dirty="0">
              <a:latin typeface="Franklin Gothic Medium Cond" panose="020B0606030402020204" pitchFamily="34" charset="0"/>
            </a:endParaRPr>
          </a:p>
        </p:txBody>
      </p:sp>
      <p:sp>
        <p:nvSpPr>
          <p:cNvPr id="30" name="Title 1">
            <a:extLst>
              <a:ext uri="{FF2B5EF4-FFF2-40B4-BE49-F238E27FC236}">
                <a16:creationId xmlns:a16="http://schemas.microsoft.com/office/drawing/2014/main" id="{70313393-1D6F-1155-1C42-DB872AE339F4}"/>
              </a:ext>
            </a:extLst>
          </p:cNvPr>
          <p:cNvSpPr txBox="1">
            <a:spLocks/>
          </p:cNvSpPr>
          <p:nvPr/>
        </p:nvSpPr>
        <p:spPr>
          <a:xfrm>
            <a:off x="299945" y="2585379"/>
            <a:ext cx="5839387" cy="394892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endParaRPr lang="en-GB" sz="1800" b="0" i="1" dirty="0">
              <a:solidFill>
                <a:srgbClr val="1A1A1A"/>
              </a:solidFill>
              <a:effectLst/>
              <a:latin typeface="Montserrat Light" panose="00000400000000000000" pitchFamily="2" charset="0"/>
            </a:endParaRPr>
          </a:p>
          <a:p>
            <a:r>
              <a:rPr lang="en-GB" sz="1800" b="0" i="1" dirty="0">
                <a:solidFill>
                  <a:srgbClr val="1A1A1A"/>
                </a:solidFill>
                <a:effectLst/>
                <a:latin typeface="Montserrat Light" panose="00000400000000000000" pitchFamily="2" charset="0"/>
              </a:rPr>
              <a:t>Things to Think About...</a:t>
            </a:r>
          </a:p>
          <a:p>
            <a:endParaRPr lang="en-GB" sz="1800" b="0" dirty="0">
              <a:latin typeface="Montserrat Light" panose="00000400000000000000" pitchFamily="2" charset="0"/>
            </a:endParaRP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Is there a good mix of housing types? </a:t>
            </a: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Are residential areas attractive? </a:t>
            </a: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Are homes and places able to adapt to changing circumstances? </a:t>
            </a: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Is there a good community spirit? </a:t>
            </a: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Are there any challenges?</a:t>
            </a:r>
          </a:p>
        </p:txBody>
      </p:sp>
      <p:sp>
        <p:nvSpPr>
          <p:cNvPr id="29" name="Title 1">
            <a:extLst>
              <a:ext uri="{FF2B5EF4-FFF2-40B4-BE49-F238E27FC236}">
                <a16:creationId xmlns:a16="http://schemas.microsoft.com/office/drawing/2014/main" id="{75D7B56D-E87D-7E66-FAA8-87BC49CDAE32}"/>
              </a:ext>
            </a:extLst>
          </p:cNvPr>
          <p:cNvSpPr txBox="1">
            <a:spLocks/>
          </p:cNvSpPr>
          <p:nvPr/>
        </p:nvSpPr>
        <p:spPr>
          <a:xfrm>
            <a:off x="1632456" y="5123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en-US" dirty="0">
                <a:latin typeface="Franklin Gothic Medium Cond" panose="020B0606030402020204" pitchFamily="34" charset="0"/>
              </a:rPr>
              <a:t>09 </a:t>
            </a:r>
            <a:br>
              <a:rPr lang="en-US" dirty="0">
                <a:latin typeface="Franklin Gothic Medium Cond" panose="020B0606030402020204" pitchFamily="34" charset="0"/>
              </a:rPr>
            </a:br>
            <a:r>
              <a:rPr lang="en-US" dirty="0">
                <a:latin typeface="Franklin Gothic Medium Cond" panose="020B0606030402020204" pitchFamily="34" charset="0"/>
              </a:rPr>
              <a:t>Housing &amp; Community </a:t>
            </a:r>
            <a:endParaRPr lang="en-GB" dirty="0">
              <a:latin typeface="Franklin Gothic Medium Cond" panose="020B0606030402020204" pitchFamily="34" charset="0"/>
            </a:endParaRPr>
          </a:p>
        </p:txBody>
      </p:sp>
      <p:pic>
        <p:nvPicPr>
          <p:cNvPr id="32" name="Graphic 31">
            <a:extLst>
              <a:ext uri="{FF2B5EF4-FFF2-40B4-BE49-F238E27FC236}">
                <a16:creationId xmlns:a16="http://schemas.microsoft.com/office/drawing/2014/main" id="{9DEC91C3-1197-BB02-2DF5-3C8FB74467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2322" y="511829"/>
            <a:ext cx="1038225" cy="942975"/>
          </a:xfrm>
          <a:prstGeom prst="rect">
            <a:avLst/>
          </a:prstGeom>
        </p:spPr>
      </p:pic>
    </p:spTree>
    <p:extLst>
      <p:ext uri="{BB962C8B-B14F-4D97-AF65-F5344CB8AC3E}">
        <p14:creationId xmlns:p14="http://schemas.microsoft.com/office/powerpoint/2010/main" val="2829640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C88923-C60B-0E71-67E6-944C09D3014B}"/>
              </a:ext>
            </a:extLst>
          </p:cNvPr>
          <p:cNvSpPr/>
          <p:nvPr/>
        </p:nvSpPr>
        <p:spPr>
          <a:xfrm>
            <a:off x="196344" y="217380"/>
            <a:ext cx="6221285" cy="6423239"/>
          </a:xfrm>
          <a:prstGeom prst="rect">
            <a:avLst/>
          </a:prstGeom>
          <a:solidFill>
            <a:srgbClr val="6086A7">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559DF4A5-9CF6-6E10-728D-C48AA8FF3C2F}"/>
              </a:ext>
            </a:extLst>
          </p:cNvPr>
          <p:cNvSpPr/>
          <p:nvPr/>
        </p:nvSpPr>
        <p:spPr>
          <a:xfrm>
            <a:off x="376734" y="411584"/>
            <a:ext cx="1143467" cy="114346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A77C894-8F34-C049-C0BF-47E08F0CB79D}"/>
              </a:ext>
            </a:extLst>
          </p:cNvPr>
          <p:cNvSpPr/>
          <p:nvPr/>
        </p:nvSpPr>
        <p:spPr>
          <a:xfrm>
            <a:off x="6639094" y="1204654"/>
            <a:ext cx="1212051" cy="1212113"/>
          </a:xfrm>
          <a:prstGeom prst="rect">
            <a:avLst/>
          </a:prstGeom>
          <a:solidFill>
            <a:srgbClr val="6086A7">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1" name="Rectangle 10">
            <a:extLst>
              <a:ext uri="{FF2B5EF4-FFF2-40B4-BE49-F238E27FC236}">
                <a16:creationId xmlns:a16="http://schemas.microsoft.com/office/drawing/2014/main" id="{B15362A6-EBD9-CD4F-4144-DBA1885EC02E}"/>
              </a:ext>
            </a:extLst>
          </p:cNvPr>
          <p:cNvSpPr/>
          <p:nvPr/>
        </p:nvSpPr>
        <p:spPr>
          <a:xfrm>
            <a:off x="8013054" y="1204653"/>
            <a:ext cx="1212051" cy="1212113"/>
          </a:xfrm>
          <a:prstGeom prst="rect">
            <a:avLst/>
          </a:prstGeom>
          <a:solidFill>
            <a:srgbClr val="6086A7">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2" name="Rectangle 11">
            <a:extLst>
              <a:ext uri="{FF2B5EF4-FFF2-40B4-BE49-F238E27FC236}">
                <a16:creationId xmlns:a16="http://schemas.microsoft.com/office/drawing/2014/main" id="{40041CBC-7815-54B7-E655-A31EF69F4156}"/>
              </a:ext>
            </a:extLst>
          </p:cNvPr>
          <p:cNvSpPr/>
          <p:nvPr/>
        </p:nvSpPr>
        <p:spPr>
          <a:xfrm>
            <a:off x="9387014" y="1204653"/>
            <a:ext cx="1212051" cy="1212113"/>
          </a:xfrm>
          <a:prstGeom prst="rect">
            <a:avLst/>
          </a:prstGeom>
          <a:solidFill>
            <a:srgbClr val="6086A7">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3" name="Rectangle 12">
            <a:extLst>
              <a:ext uri="{FF2B5EF4-FFF2-40B4-BE49-F238E27FC236}">
                <a16:creationId xmlns:a16="http://schemas.microsoft.com/office/drawing/2014/main" id="{25D47173-75D7-7655-29D1-209EE42B7C57}"/>
              </a:ext>
            </a:extLst>
          </p:cNvPr>
          <p:cNvSpPr/>
          <p:nvPr/>
        </p:nvSpPr>
        <p:spPr>
          <a:xfrm>
            <a:off x="10760974" y="1204653"/>
            <a:ext cx="1212051" cy="1212113"/>
          </a:xfrm>
          <a:prstGeom prst="rect">
            <a:avLst/>
          </a:prstGeom>
          <a:solidFill>
            <a:srgbClr val="6086A7">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4" name="Rectangle 13">
            <a:extLst>
              <a:ext uri="{FF2B5EF4-FFF2-40B4-BE49-F238E27FC236}">
                <a16:creationId xmlns:a16="http://schemas.microsoft.com/office/drawing/2014/main" id="{2DB792EF-11D9-3B0F-C012-380D0274FDC6}"/>
              </a:ext>
            </a:extLst>
          </p:cNvPr>
          <p:cNvSpPr/>
          <p:nvPr/>
        </p:nvSpPr>
        <p:spPr>
          <a:xfrm>
            <a:off x="6671112" y="2624689"/>
            <a:ext cx="1212051" cy="1212113"/>
          </a:xfrm>
          <a:prstGeom prst="rect">
            <a:avLst/>
          </a:prstGeom>
          <a:solidFill>
            <a:srgbClr val="6086A7">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5" name="Rectangle 14">
            <a:extLst>
              <a:ext uri="{FF2B5EF4-FFF2-40B4-BE49-F238E27FC236}">
                <a16:creationId xmlns:a16="http://schemas.microsoft.com/office/drawing/2014/main" id="{EEB75556-952C-C7AA-EC00-21F3C3885A42}"/>
              </a:ext>
            </a:extLst>
          </p:cNvPr>
          <p:cNvSpPr/>
          <p:nvPr/>
        </p:nvSpPr>
        <p:spPr>
          <a:xfrm>
            <a:off x="8045072" y="2624688"/>
            <a:ext cx="1212051" cy="1212113"/>
          </a:xfrm>
          <a:prstGeom prst="rect">
            <a:avLst/>
          </a:prstGeom>
          <a:solidFill>
            <a:srgbClr val="6086A7">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6" name="Rectangle 15">
            <a:extLst>
              <a:ext uri="{FF2B5EF4-FFF2-40B4-BE49-F238E27FC236}">
                <a16:creationId xmlns:a16="http://schemas.microsoft.com/office/drawing/2014/main" id="{78685732-CCEC-0E0D-DDA9-7EF6A3ADEDD0}"/>
              </a:ext>
            </a:extLst>
          </p:cNvPr>
          <p:cNvSpPr/>
          <p:nvPr/>
        </p:nvSpPr>
        <p:spPr>
          <a:xfrm>
            <a:off x="9419032" y="2624688"/>
            <a:ext cx="1212051" cy="1212113"/>
          </a:xfrm>
          <a:prstGeom prst="rect">
            <a:avLst/>
          </a:prstGeom>
          <a:solidFill>
            <a:srgbClr val="6086A7">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7" name="Rectangle 16">
            <a:extLst>
              <a:ext uri="{FF2B5EF4-FFF2-40B4-BE49-F238E27FC236}">
                <a16:creationId xmlns:a16="http://schemas.microsoft.com/office/drawing/2014/main" id="{044E9F21-EC88-6980-E984-BA7953DA2EA1}"/>
              </a:ext>
            </a:extLst>
          </p:cNvPr>
          <p:cNvSpPr/>
          <p:nvPr/>
        </p:nvSpPr>
        <p:spPr>
          <a:xfrm>
            <a:off x="10792992" y="2624688"/>
            <a:ext cx="1212051" cy="1212113"/>
          </a:xfrm>
          <a:prstGeom prst="rect">
            <a:avLst/>
          </a:prstGeom>
          <a:solidFill>
            <a:srgbClr val="6086A7">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28" name="Rectangle 27">
            <a:extLst>
              <a:ext uri="{FF2B5EF4-FFF2-40B4-BE49-F238E27FC236}">
                <a16:creationId xmlns:a16="http://schemas.microsoft.com/office/drawing/2014/main" id="{54F83C37-3648-93EC-B73C-AEF414EC1910}"/>
              </a:ext>
            </a:extLst>
          </p:cNvPr>
          <p:cNvSpPr/>
          <p:nvPr/>
        </p:nvSpPr>
        <p:spPr>
          <a:xfrm>
            <a:off x="6671112" y="4019208"/>
            <a:ext cx="1212051" cy="1212113"/>
          </a:xfrm>
          <a:prstGeom prst="rect">
            <a:avLst/>
          </a:prstGeom>
          <a:solidFill>
            <a:srgbClr val="6086A7">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29" name="Rectangle 28">
            <a:extLst>
              <a:ext uri="{FF2B5EF4-FFF2-40B4-BE49-F238E27FC236}">
                <a16:creationId xmlns:a16="http://schemas.microsoft.com/office/drawing/2014/main" id="{2A404E86-AF16-47BF-A36C-1237594176EE}"/>
              </a:ext>
            </a:extLst>
          </p:cNvPr>
          <p:cNvSpPr/>
          <p:nvPr/>
        </p:nvSpPr>
        <p:spPr>
          <a:xfrm>
            <a:off x="8045072" y="4019207"/>
            <a:ext cx="1212051" cy="1212113"/>
          </a:xfrm>
          <a:prstGeom prst="rect">
            <a:avLst/>
          </a:prstGeom>
          <a:solidFill>
            <a:srgbClr val="6086A7">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0" name="Rectangle 29">
            <a:extLst>
              <a:ext uri="{FF2B5EF4-FFF2-40B4-BE49-F238E27FC236}">
                <a16:creationId xmlns:a16="http://schemas.microsoft.com/office/drawing/2014/main" id="{3A497C44-D892-AFA3-C4E7-29B824A03650}"/>
              </a:ext>
            </a:extLst>
          </p:cNvPr>
          <p:cNvSpPr/>
          <p:nvPr/>
        </p:nvSpPr>
        <p:spPr>
          <a:xfrm>
            <a:off x="9419032" y="4019207"/>
            <a:ext cx="1212051" cy="1212113"/>
          </a:xfrm>
          <a:prstGeom prst="rect">
            <a:avLst/>
          </a:prstGeom>
          <a:solidFill>
            <a:srgbClr val="6086A7">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1" name="Rectangle 30">
            <a:extLst>
              <a:ext uri="{FF2B5EF4-FFF2-40B4-BE49-F238E27FC236}">
                <a16:creationId xmlns:a16="http://schemas.microsoft.com/office/drawing/2014/main" id="{9D3872B0-70C2-D092-52C6-9A816C996B2A}"/>
              </a:ext>
            </a:extLst>
          </p:cNvPr>
          <p:cNvSpPr/>
          <p:nvPr/>
        </p:nvSpPr>
        <p:spPr>
          <a:xfrm>
            <a:off x="10792992" y="4019207"/>
            <a:ext cx="1212051" cy="1212113"/>
          </a:xfrm>
          <a:prstGeom prst="rect">
            <a:avLst/>
          </a:prstGeom>
          <a:solidFill>
            <a:srgbClr val="6086A7">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2" name="Rectangle 31">
            <a:extLst>
              <a:ext uri="{FF2B5EF4-FFF2-40B4-BE49-F238E27FC236}">
                <a16:creationId xmlns:a16="http://schemas.microsoft.com/office/drawing/2014/main" id="{9EF0DBF1-7AE4-61B9-2FCE-ACE6F30B51F4}"/>
              </a:ext>
            </a:extLst>
          </p:cNvPr>
          <p:cNvSpPr/>
          <p:nvPr/>
        </p:nvSpPr>
        <p:spPr>
          <a:xfrm>
            <a:off x="6671112" y="5428507"/>
            <a:ext cx="1212051" cy="1212113"/>
          </a:xfrm>
          <a:prstGeom prst="rect">
            <a:avLst/>
          </a:prstGeom>
          <a:solidFill>
            <a:srgbClr val="6086A7">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3" name="Rectangle 32">
            <a:extLst>
              <a:ext uri="{FF2B5EF4-FFF2-40B4-BE49-F238E27FC236}">
                <a16:creationId xmlns:a16="http://schemas.microsoft.com/office/drawing/2014/main" id="{B9EB8AAB-F686-3632-B89F-0E8A31E6197D}"/>
              </a:ext>
            </a:extLst>
          </p:cNvPr>
          <p:cNvSpPr/>
          <p:nvPr/>
        </p:nvSpPr>
        <p:spPr>
          <a:xfrm>
            <a:off x="8045072" y="5428506"/>
            <a:ext cx="1212051" cy="1212113"/>
          </a:xfrm>
          <a:prstGeom prst="rect">
            <a:avLst/>
          </a:prstGeom>
          <a:solidFill>
            <a:srgbClr val="6086A7">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4" name="Rectangle 33">
            <a:extLst>
              <a:ext uri="{FF2B5EF4-FFF2-40B4-BE49-F238E27FC236}">
                <a16:creationId xmlns:a16="http://schemas.microsoft.com/office/drawing/2014/main" id="{D8FE7C21-DCEE-D39F-3D10-FE11022C1220}"/>
              </a:ext>
            </a:extLst>
          </p:cNvPr>
          <p:cNvSpPr/>
          <p:nvPr/>
        </p:nvSpPr>
        <p:spPr>
          <a:xfrm>
            <a:off x="9419032" y="5428506"/>
            <a:ext cx="1212051" cy="1212113"/>
          </a:xfrm>
          <a:prstGeom prst="rect">
            <a:avLst/>
          </a:prstGeom>
          <a:solidFill>
            <a:srgbClr val="6086A7">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5" name="Rectangle 34">
            <a:extLst>
              <a:ext uri="{FF2B5EF4-FFF2-40B4-BE49-F238E27FC236}">
                <a16:creationId xmlns:a16="http://schemas.microsoft.com/office/drawing/2014/main" id="{6765ECC7-4E25-7BB9-AE51-B2D38ED3E7A5}"/>
              </a:ext>
            </a:extLst>
          </p:cNvPr>
          <p:cNvSpPr/>
          <p:nvPr/>
        </p:nvSpPr>
        <p:spPr>
          <a:xfrm>
            <a:off x="10792992" y="5428506"/>
            <a:ext cx="1212051" cy="1212113"/>
          </a:xfrm>
          <a:prstGeom prst="rect">
            <a:avLst/>
          </a:prstGeom>
          <a:solidFill>
            <a:srgbClr val="6086A7">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25" name="Title 1">
            <a:extLst>
              <a:ext uri="{FF2B5EF4-FFF2-40B4-BE49-F238E27FC236}">
                <a16:creationId xmlns:a16="http://schemas.microsoft.com/office/drawing/2014/main" id="{1E0C37A0-2E21-8499-8FE6-761BBCBB6E62}"/>
              </a:ext>
            </a:extLst>
          </p:cNvPr>
          <p:cNvSpPr txBox="1">
            <a:spLocks/>
          </p:cNvSpPr>
          <p:nvPr/>
        </p:nvSpPr>
        <p:spPr>
          <a:xfrm>
            <a:off x="1632456" y="5123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en-US" dirty="0">
                <a:latin typeface="Franklin Gothic Medium Cond" panose="020B0606030402020204" pitchFamily="34" charset="0"/>
              </a:rPr>
              <a:t>09 </a:t>
            </a:r>
            <a:br>
              <a:rPr lang="en-US" dirty="0">
                <a:latin typeface="Franklin Gothic Medium Cond" panose="020B0606030402020204" pitchFamily="34" charset="0"/>
              </a:rPr>
            </a:br>
            <a:r>
              <a:rPr lang="en-US" dirty="0">
                <a:latin typeface="Franklin Gothic Medium Cond" panose="020B0606030402020204" pitchFamily="34" charset="0"/>
              </a:rPr>
              <a:t>Housing &amp; Community </a:t>
            </a:r>
            <a:endParaRPr lang="en-GB" dirty="0">
              <a:latin typeface="Franklin Gothic Medium Cond" panose="020B0606030402020204" pitchFamily="34" charset="0"/>
            </a:endParaRPr>
          </a:p>
        </p:txBody>
      </p:sp>
      <p:pic>
        <p:nvPicPr>
          <p:cNvPr id="26" name="Graphic 25">
            <a:extLst>
              <a:ext uri="{FF2B5EF4-FFF2-40B4-BE49-F238E27FC236}">
                <a16:creationId xmlns:a16="http://schemas.microsoft.com/office/drawing/2014/main" id="{37BF9E87-E856-2AFA-7003-BE5204EEB8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2322" y="511829"/>
            <a:ext cx="1038225" cy="942975"/>
          </a:xfrm>
          <a:prstGeom prst="rect">
            <a:avLst/>
          </a:prstGeom>
        </p:spPr>
      </p:pic>
      <p:sp>
        <p:nvSpPr>
          <p:cNvPr id="27" name="Speech Bubble: Rectangle with Corners Rounded 26">
            <a:extLst>
              <a:ext uri="{FF2B5EF4-FFF2-40B4-BE49-F238E27FC236}">
                <a16:creationId xmlns:a16="http://schemas.microsoft.com/office/drawing/2014/main" id="{42458454-9D7B-4225-4E77-8E3EDCADB93F}"/>
              </a:ext>
            </a:extLst>
          </p:cNvPr>
          <p:cNvSpPr/>
          <p:nvPr/>
        </p:nvSpPr>
        <p:spPr>
          <a:xfrm>
            <a:off x="559558" y="2067576"/>
            <a:ext cx="5117911" cy="2159721"/>
          </a:xfrm>
          <a:prstGeom prst="wedgeRoundRectCallout">
            <a:avLst/>
          </a:prstGeom>
          <a:solidFill>
            <a:schemeClr val="bg1"/>
          </a:solidFill>
          <a:ln w="38100">
            <a:solidFill>
              <a:srgbClr val="F9E4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400" dirty="0">
                <a:solidFill>
                  <a:schemeClr val="tx1"/>
                </a:solidFill>
                <a:latin typeface="Montserrat Light" panose="00000400000000000000" pitchFamily="2" charset="0"/>
              </a:rPr>
              <a:t>Are homes energy efficient, easy/ affordable to heat?</a:t>
            </a:r>
          </a:p>
          <a:p>
            <a:pPr marL="171450" indent="-171450">
              <a:buFont typeface="Arial" panose="020B0604020202020204" pitchFamily="34" charset="0"/>
              <a:buChar char="•"/>
            </a:pPr>
            <a:r>
              <a:rPr lang="en-GB" sz="1400" dirty="0">
                <a:solidFill>
                  <a:schemeClr val="tx1"/>
                </a:solidFill>
                <a:latin typeface="Montserrat Light" panose="00000400000000000000" pitchFamily="2" charset="0"/>
              </a:rPr>
              <a:t>Are there local renewable energy or low carbon energy resources to heat or power homes? For example, wind, wave, rivers, forestry, solar, district heat networks.</a:t>
            </a:r>
          </a:p>
          <a:p>
            <a:pPr marL="171450" indent="-171450">
              <a:buFont typeface="Arial" panose="020B0604020202020204" pitchFamily="34" charset="0"/>
              <a:buChar char="•"/>
            </a:pPr>
            <a:r>
              <a:rPr lang="en-GB" sz="1400" dirty="0">
                <a:solidFill>
                  <a:schemeClr val="tx1"/>
                </a:solidFill>
                <a:latin typeface="Montserrat Light" panose="00000400000000000000" pitchFamily="2" charset="0"/>
              </a:rPr>
              <a:t>Do homes have space for cycle storage, charging electric vehicles and for recycling facilities?</a:t>
            </a:r>
          </a:p>
        </p:txBody>
      </p:sp>
      <p:sp>
        <p:nvSpPr>
          <p:cNvPr id="38" name="Speech Bubble: Rectangle with Corners Rounded 37">
            <a:extLst>
              <a:ext uri="{FF2B5EF4-FFF2-40B4-BE49-F238E27FC236}">
                <a16:creationId xmlns:a16="http://schemas.microsoft.com/office/drawing/2014/main" id="{AA03EF62-DFAF-15EE-7E04-BD21913884D0}"/>
              </a:ext>
            </a:extLst>
          </p:cNvPr>
          <p:cNvSpPr/>
          <p:nvPr/>
        </p:nvSpPr>
        <p:spPr>
          <a:xfrm flipH="1">
            <a:off x="593678" y="4610420"/>
            <a:ext cx="5117910" cy="1537686"/>
          </a:xfrm>
          <a:prstGeom prst="wedgeRoundRectCallout">
            <a:avLst/>
          </a:prstGeom>
          <a:solidFill>
            <a:schemeClr val="bg1"/>
          </a:solidFill>
          <a:ln w="38100">
            <a:solidFill>
              <a:srgbClr val="F39A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400" dirty="0">
                <a:solidFill>
                  <a:schemeClr val="tx1"/>
                </a:solidFill>
                <a:latin typeface="Montserrat Light" panose="00000400000000000000" pitchFamily="2" charset="0"/>
              </a:rPr>
              <a:t>Are homes healthy places to live? Are they prone to flooding, damp/ mould, draughts, cold, or over-heating?</a:t>
            </a:r>
          </a:p>
        </p:txBody>
      </p:sp>
      <p:sp>
        <p:nvSpPr>
          <p:cNvPr id="2" name="Title 1">
            <a:extLst>
              <a:ext uri="{FF2B5EF4-FFF2-40B4-BE49-F238E27FC236}">
                <a16:creationId xmlns:a16="http://schemas.microsoft.com/office/drawing/2014/main" id="{21834F48-29A1-5C42-21A0-176182256C05}"/>
              </a:ext>
            </a:extLst>
          </p:cNvPr>
          <p:cNvSpPr txBox="1">
            <a:spLocks/>
          </p:cNvSpPr>
          <p:nvPr/>
        </p:nvSpPr>
        <p:spPr>
          <a:xfrm>
            <a:off x="6574980" y="74079"/>
            <a:ext cx="53980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General Feedback</a:t>
            </a:r>
            <a:endParaRPr lang="en-GB" dirty="0">
              <a:latin typeface="Franklin Gothic Medium Cond" panose="020B0606030402020204" pitchFamily="34" charset="0"/>
            </a:endParaRPr>
          </a:p>
        </p:txBody>
      </p:sp>
    </p:spTree>
    <p:extLst>
      <p:ext uri="{BB962C8B-B14F-4D97-AF65-F5344CB8AC3E}">
        <p14:creationId xmlns:p14="http://schemas.microsoft.com/office/powerpoint/2010/main" val="4023515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C35C-8A41-1DFE-99BE-6758EC49BCF5}"/>
              </a:ext>
            </a:extLst>
          </p:cNvPr>
          <p:cNvSpPr txBox="1">
            <a:spLocks noGrp="1" noRot="1" noMove="1" noResize="1" noEditPoints="1" noAdjustHandles="1" noChangeArrowheads="1" noChangeShapeType="1"/>
          </p:cNvSpPr>
          <p:nvPr/>
        </p:nvSpPr>
        <p:spPr>
          <a:xfrm>
            <a:off x="6574980" y="778760"/>
            <a:ext cx="58268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Voting</a:t>
            </a:r>
            <a:endParaRPr lang="en-GB" dirty="0">
              <a:latin typeface="Franklin Gothic Medium Cond" panose="020B0606030402020204" pitchFamily="34" charset="0"/>
            </a:endParaRPr>
          </a:p>
        </p:txBody>
      </p:sp>
      <p:sp>
        <p:nvSpPr>
          <p:cNvPr id="3" name="Rectangle 2">
            <a:extLst>
              <a:ext uri="{FF2B5EF4-FFF2-40B4-BE49-F238E27FC236}">
                <a16:creationId xmlns:a16="http://schemas.microsoft.com/office/drawing/2014/main" id="{38C88923-C60B-0E71-67E6-944C09D3014B}"/>
              </a:ext>
            </a:extLst>
          </p:cNvPr>
          <p:cNvSpPr>
            <a:spLocks noGrp="1" noRot="1" noMove="1" noResize="1" noEditPoints="1" noAdjustHandles="1" noChangeArrowheads="1" noChangeShapeType="1"/>
          </p:cNvSpPr>
          <p:nvPr/>
        </p:nvSpPr>
        <p:spPr>
          <a:xfrm>
            <a:off x="196344" y="217380"/>
            <a:ext cx="6221285" cy="6423239"/>
          </a:xfrm>
          <a:prstGeom prst="rect">
            <a:avLst/>
          </a:prstGeom>
          <a:solidFill>
            <a:srgbClr val="F39A92">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559DF4A5-9CF6-6E10-728D-C48AA8FF3C2F}"/>
              </a:ext>
            </a:extLst>
          </p:cNvPr>
          <p:cNvSpPr/>
          <p:nvPr/>
        </p:nvSpPr>
        <p:spPr>
          <a:xfrm>
            <a:off x="376734" y="411584"/>
            <a:ext cx="1143467" cy="114346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a:extLst>
              <a:ext uri="{FF2B5EF4-FFF2-40B4-BE49-F238E27FC236}">
                <a16:creationId xmlns:a16="http://schemas.microsoft.com/office/drawing/2014/main" id="{FC86395D-FFD2-AC16-CC8B-43213666B3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217" y="511830"/>
            <a:ext cx="952500" cy="942975"/>
          </a:xfrm>
          <a:prstGeom prst="rect">
            <a:avLst/>
          </a:prstGeom>
        </p:spPr>
      </p:pic>
      <p:sp>
        <p:nvSpPr>
          <p:cNvPr id="7" name="Title 1">
            <a:extLst>
              <a:ext uri="{FF2B5EF4-FFF2-40B4-BE49-F238E27FC236}">
                <a16:creationId xmlns:a16="http://schemas.microsoft.com/office/drawing/2014/main" id="{7048A15F-2C05-84B3-C196-F12A0F5A0519}"/>
              </a:ext>
            </a:extLst>
          </p:cNvPr>
          <p:cNvSpPr txBox="1">
            <a:spLocks noGrp="1" noRot="1" noMove="1" noResize="1" noEditPoints="1" noAdjustHandles="1" noChangeArrowheads="1" noChangeShapeType="1"/>
          </p:cNvSpPr>
          <p:nvPr/>
        </p:nvSpPr>
        <p:spPr>
          <a:xfrm>
            <a:off x="1632456" y="5123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en-US" dirty="0">
                <a:latin typeface="Franklin Gothic Medium Cond" panose="020B0606030402020204" pitchFamily="34" charset="0"/>
              </a:rPr>
              <a:t>01 </a:t>
            </a:r>
            <a:br>
              <a:rPr lang="en-US" dirty="0">
                <a:latin typeface="Franklin Gothic Medium Cond" panose="020B0606030402020204" pitchFamily="34" charset="0"/>
              </a:rPr>
            </a:br>
            <a:r>
              <a:rPr lang="en-US" dirty="0">
                <a:latin typeface="Franklin Gothic Medium Cond" panose="020B0606030402020204" pitchFamily="34" charset="0"/>
              </a:rPr>
              <a:t>Moving Around</a:t>
            </a:r>
            <a:endParaRPr lang="en-GB" dirty="0">
              <a:latin typeface="Franklin Gothic Medium Cond" panose="020B0606030402020204" pitchFamily="34" charset="0"/>
            </a:endParaRPr>
          </a:p>
        </p:txBody>
      </p:sp>
      <p:sp>
        <p:nvSpPr>
          <p:cNvPr id="8" name="Rectangle 7">
            <a:extLst>
              <a:ext uri="{FF2B5EF4-FFF2-40B4-BE49-F238E27FC236}">
                <a16:creationId xmlns:a16="http://schemas.microsoft.com/office/drawing/2014/main" id="{7A77C894-8F34-C049-C0BF-47E08F0CB79D}"/>
              </a:ext>
            </a:extLst>
          </p:cNvPr>
          <p:cNvSpPr/>
          <p:nvPr/>
        </p:nvSpPr>
        <p:spPr>
          <a:xfrm>
            <a:off x="6639094" y="3802119"/>
            <a:ext cx="1212051" cy="1212113"/>
          </a:xfrm>
          <a:prstGeom prst="rect">
            <a:avLst/>
          </a:prstGeom>
          <a:solidFill>
            <a:srgbClr val="F39A92">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0" name="Title 1">
            <a:extLst>
              <a:ext uri="{FF2B5EF4-FFF2-40B4-BE49-F238E27FC236}">
                <a16:creationId xmlns:a16="http://schemas.microsoft.com/office/drawing/2014/main" id="{35C78BB9-56F6-174F-AE81-7E79CA43D6FB}"/>
              </a:ext>
            </a:extLst>
          </p:cNvPr>
          <p:cNvSpPr txBox="1">
            <a:spLocks noGrp="1" noRot="1" noMove="1" noResize="1" noEditPoints="1" noAdjustHandles="1" noChangeArrowheads="1" noChangeShapeType="1"/>
          </p:cNvSpPr>
          <p:nvPr/>
        </p:nvSpPr>
        <p:spPr>
          <a:xfrm>
            <a:off x="6574979" y="2671544"/>
            <a:ext cx="58268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General Feedback</a:t>
            </a:r>
            <a:endParaRPr lang="en-GB" dirty="0">
              <a:latin typeface="Franklin Gothic Medium Cond" panose="020B0606030402020204" pitchFamily="34" charset="0"/>
            </a:endParaRPr>
          </a:p>
        </p:txBody>
      </p:sp>
      <p:sp>
        <p:nvSpPr>
          <p:cNvPr id="11" name="Rectangle 10">
            <a:extLst>
              <a:ext uri="{FF2B5EF4-FFF2-40B4-BE49-F238E27FC236}">
                <a16:creationId xmlns:a16="http://schemas.microsoft.com/office/drawing/2014/main" id="{B15362A6-EBD9-CD4F-4144-DBA1885EC02E}"/>
              </a:ext>
            </a:extLst>
          </p:cNvPr>
          <p:cNvSpPr/>
          <p:nvPr/>
        </p:nvSpPr>
        <p:spPr>
          <a:xfrm>
            <a:off x="8013054" y="3802118"/>
            <a:ext cx="1212051" cy="1212113"/>
          </a:xfrm>
          <a:prstGeom prst="rect">
            <a:avLst/>
          </a:prstGeom>
          <a:solidFill>
            <a:srgbClr val="F39A92">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2" name="Rectangle 11">
            <a:extLst>
              <a:ext uri="{FF2B5EF4-FFF2-40B4-BE49-F238E27FC236}">
                <a16:creationId xmlns:a16="http://schemas.microsoft.com/office/drawing/2014/main" id="{40041CBC-7815-54B7-E655-A31EF69F4156}"/>
              </a:ext>
            </a:extLst>
          </p:cNvPr>
          <p:cNvSpPr/>
          <p:nvPr/>
        </p:nvSpPr>
        <p:spPr>
          <a:xfrm>
            <a:off x="9387014" y="3802118"/>
            <a:ext cx="1212051" cy="1212113"/>
          </a:xfrm>
          <a:prstGeom prst="rect">
            <a:avLst/>
          </a:prstGeom>
          <a:solidFill>
            <a:srgbClr val="F39A92">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3" name="Rectangle 12">
            <a:extLst>
              <a:ext uri="{FF2B5EF4-FFF2-40B4-BE49-F238E27FC236}">
                <a16:creationId xmlns:a16="http://schemas.microsoft.com/office/drawing/2014/main" id="{25D47173-75D7-7655-29D1-209EE42B7C57}"/>
              </a:ext>
            </a:extLst>
          </p:cNvPr>
          <p:cNvSpPr/>
          <p:nvPr/>
        </p:nvSpPr>
        <p:spPr>
          <a:xfrm>
            <a:off x="10760974" y="3802118"/>
            <a:ext cx="1212051" cy="1212113"/>
          </a:xfrm>
          <a:prstGeom prst="rect">
            <a:avLst/>
          </a:prstGeom>
          <a:solidFill>
            <a:srgbClr val="F39A92">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4" name="Rectangle 13">
            <a:extLst>
              <a:ext uri="{FF2B5EF4-FFF2-40B4-BE49-F238E27FC236}">
                <a16:creationId xmlns:a16="http://schemas.microsoft.com/office/drawing/2014/main" id="{2DB792EF-11D9-3B0F-C012-380D0274FDC6}"/>
              </a:ext>
            </a:extLst>
          </p:cNvPr>
          <p:cNvSpPr/>
          <p:nvPr/>
        </p:nvSpPr>
        <p:spPr>
          <a:xfrm>
            <a:off x="6671112" y="5222154"/>
            <a:ext cx="1212051" cy="1212113"/>
          </a:xfrm>
          <a:prstGeom prst="rect">
            <a:avLst/>
          </a:prstGeom>
          <a:solidFill>
            <a:srgbClr val="F39A92">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5" name="Rectangle 14">
            <a:extLst>
              <a:ext uri="{FF2B5EF4-FFF2-40B4-BE49-F238E27FC236}">
                <a16:creationId xmlns:a16="http://schemas.microsoft.com/office/drawing/2014/main" id="{EEB75556-952C-C7AA-EC00-21F3C3885A42}"/>
              </a:ext>
            </a:extLst>
          </p:cNvPr>
          <p:cNvSpPr/>
          <p:nvPr/>
        </p:nvSpPr>
        <p:spPr>
          <a:xfrm>
            <a:off x="8045072" y="5222153"/>
            <a:ext cx="1212051" cy="1212113"/>
          </a:xfrm>
          <a:prstGeom prst="rect">
            <a:avLst/>
          </a:prstGeom>
          <a:solidFill>
            <a:srgbClr val="F39A92">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6" name="Rectangle 15">
            <a:extLst>
              <a:ext uri="{FF2B5EF4-FFF2-40B4-BE49-F238E27FC236}">
                <a16:creationId xmlns:a16="http://schemas.microsoft.com/office/drawing/2014/main" id="{78685732-CCEC-0E0D-DDA9-7EF6A3ADEDD0}"/>
              </a:ext>
            </a:extLst>
          </p:cNvPr>
          <p:cNvSpPr/>
          <p:nvPr/>
        </p:nvSpPr>
        <p:spPr>
          <a:xfrm>
            <a:off x="9419032" y="5222153"/>
            <a:ext cx="1212051" cy="1212113"/>
          </a:xfrm>
          <a:prstGeom prst="rect">
            <a:avLst/>
          </a:prstGeom>
          <a:solidFill>
            <a:srgbClr val="F39A92">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7" name="Rectangle 16">
            <a:extLst>
              <a:ext uri="{FF2B5EF4-FFF2-40B4-BE49-F238E27FC236}">
                <a16:creationId xmlns:a16="http://schemas.microsoft.com/office/drawing/2014/main" id="{044E9F21-EC88-6980-E984-BA7953DA2EA1}"/>
              </a:ext>
            </a:extLst>
          </p:cNvPr>
          <p:cNvSpPr/>
          <p:nvPr/>
        </p:nvSpPr>
        <p:spPr>
          <a:xfrm>
            <a:off x="10792992" y="5222153"/>
            <a:ext cx="1212051" cy="1212113"/>
          </a:xfrm>
          <a:prstGeom prst="rect">
            <a:avLst/>
          </a:prstGeom>
          <a:solidFill>
            <a:srgbClr val="F39A92">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grpSp>
        <p:nvGrpSpPr>
          <p:cNvPr id="18" name="Group 17">
            <a:extLst>
              <a:ext uri="{FF2B5EF4-FFF2-40B4-BE49-F238E27FC236}">
                <a16:creationId xmlns:a16="http://schemas.microsoft.com/office/drawing/2014/main" id="{58591544-9B9E-36C8-3249-81F20EA2E108}"/>
              </a:ext>
            </a:extLst>
          </p:cNvPr>
          <p:cNvGrpSpPr>
            <a:grpSpLocks noGrp="1" noUngrp="1" noRot="1" noMove="1" noResize="1"/>
          </p:cNvGrpSpPr>
          <p:nvPr/>
        </p:nvGrpSpPr>
        <p:grpSpPr>
          <a:xfrm>
            <a:off x="6639094" y="1945228"/>
            <a:ext cx="5281227" cy="1023272"/>
            <a:chOff x="6639094" y="2270444"/>
            <a:chExt cx="5281227" cy="1023272"/>
          </a:xfrm>
        </p:grpSpPr>
        <p:pic>
          <p:nvPicPr>
            <p:cNvPr id="19" name="Picture 18">
              <a:extLst>
                <a:ext uri="{FF2B5EF4-FFF2-40B4-BE49-F238E27FC236}">
                  <a16:creationId xmlns:a16="http://schemas.microsoft.com/office/drawing/2014/main" id="{F686D63C-3D22-B10E-283E-5B9F0DC52002}"/>
                </a:ext>
              </a:extLst>
            </p:cNvPr>
            <p:cNvPicPr>
              <a:picLocks noGrp="1" noRot="1" noChangeAspec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tretch>
              <a:fillRect/>
            </a:stretch>
          </p:blipFill>
          <p:spPr>
            <a:xfrm>
              <a:off x="6639094" y="2860161"/>
              <a:ext cx="5281227" cy="433555"/>
            </a:xfrm>
            <a:prstGeom prst="rect">
              <a:avLst/>
            </a:prstGeom>
          </p:spPr>
        </p:pic>
        <p:sp>
          <p:nvSpPr>
            <p:cNvPr id="20" name="Oval 19">
              <a:extLst>
                <a:ext uri="{FF2B5EF4-FFF2-40B4-BE49-F238E27FC236}">
                  <a16:creationId xmlns:a16="http://schemas.microsoft.com/office/drawing/2014/main" id="{41C26A93-5387-DBFD-5295-49B9B92603FE}"/>
                </a:ext>
              </a:extLst>
            </p:cNvPr>
            <p:cNvSpPr>
              <a:spLocks noGrp="1" noRot="1" noMove="1" noResize="1" noEditPoints="1" noAdjustHandles="1" noChangeArrowheads="1" noChangeShapeType="1"/>
            </p:cNvSpPr>
            <p:nvPr userDrawn="1"/>
          </p:nvSpPr>
          <p:spPr>
            <a:xfrm>
              <a:off x="6703393"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1" name="Oval 20">
              <a:extLst>
                <a:ext uri="{FF2B5EF4-FFF2-40B4-BE49-F238E27FC236}">
                  <a16:creationId xmlns:a16="http://schemas.microsoft.com/office/drawing/2014/main" id="{040DDF38-2796-C127-21D7-0F137A8B2E09}"/>
                </a:ext>
              </a:extLst>
            </p:cNvPr>
            <p:cNvSpPr>
              <a:spLocks noGrp="1" noRot="1" noMove="1" noResize="1" noEditPoints="1" noAdjustHandles="1" noChangeArrowheads="1" noChangeShapeType="1"/>
            </p:cNvSpPr>
            <p:nvPr userDrawn="1"/>
          </p:nvSpPr>
          <p:spPr>
            <a:xfrm>
              <a:off x="7467225"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22" name="Oval 21">
              <a:extLst>
                <a:ext uri="{FF2B5EF4-FFF2-40B4-BE49-F238E27FC236}">
                  <a16:creationId xmlns:a16="http://schemas.microsoft.com/office/drawing/2014/main" id="{27FCC6E8-78BC-8D9A-10AF-DC281D4F0BBD}"/>
                </a:ext>
              </a:extLst>
            </p:cNvPr>
            <p:cNvSpPr>
              <a:spLocks noGrp="1" noRot="1" noMove="1" noResize="1" noEditPoints="1" noAdjustHandles="1" noChangeArrowheads="1" noChangeShapeType="1"/>
            </p:cNvSpPr>
            <p:nvPr userDrawn="1"/>
          </p:nvSpPr>
          <p:spPr>
            <a:xfrm>
              <a:off x="8231057"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23" name="Oval 22">
              <a:extLst>
                <a:ext uri="{FF2B5EF4-FFF2-40B4-BE49-F238E27FC236}">
                  <a16:creationId xmlns:a16="http://schemas.microsoft.com/office/drawing/2014/main" id="{F67F6FA8-F249-B109-43A6-FA283BA62A2E}"/>
                </a:ext>
              </a:extLst>
            </p:cNvPr>
            <p:cNvSpPr>
              <a:spLocks noGrp="1" noRot="1" noMove="1" noResize="1" noEditPoints="1" noAdjustHandles="1" noChangeArrowheads="1" noChangeShapeType="1"/>
            </p:cNvSpPr>
            <p:nvPr userDrawn="1"/>
          </p:nvSpPr>
          <p:spPr>
            <a:xfrm>
              <a:off x="8994889"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
          <p:nvSpPr>
            <p:cNvPr id="24" name="Oval 23">
              <a:extLst>
                <a:ext uri="{FF2B5EF4-FFF2-40B4-BE49-F238E27FC236}">
                  <a16:creationId xmlns:a16="http://schemas.microsoft.com/office/drawing/2014/main" id="{C8D0DB71-9EB7-D205-E1DA-8BB9D58262E8}"/>
                </a:ext>
              </a:extLst>
            </p:cNvPr>
            <p:cNvSpPr>
              <a:spLocks noGrp="1" noRot="1" noMove="1" noResize="1" noEditPoints="1" noAdjustHandles="1" noChangeArrowheads="1" noChangeShapeType="1"/>
            </p:cNvSpPr>
            <p:nvPr userDrawn="1"/>
          </p:nvSpPr>
          <p:spPr>
            <a:xfrm>
              <a:off x="9758722"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5</a:t>
              </a:r>
            </a:p>
          </p:txBody>
        </p:sp>
        <p:sp>
          <p:nvSpPr>
            <p:cNvPr id="25" name="Oval 24">
              <a:extLst>
                <a:ext uri="{FF2B5EF4-FFF2-40B4-BE49-F238E27FC236}">
                  <a16:creationId xmlns:a16="http://schemas.microsoft.com/office/drawing/2014/main" id="{7ED01D03-F4D7-61CA-622A-916A669D18AE}"/>
                </a:ext>
              </a:extLst>
            </p:cNvPr>
            <p:cNvSpPr>
              <a:spLocks noGrp="1" noRot="1" noMove="1" noResize="1" noEditPoints="1" noAdjustHandles="1" noChangeArrowheads="1" noChangeShapeType="1"/>
            </p:cNvSpPr>
            <p:nvPr userDrawn="1"/>
          </p:nvSpPr>
          <p:spPr>
            <a:xfrm>
              <a:off x="10522554"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6</a:t>
              </a:r>
            </a:p>
          </p:txBody>
        </p:sp>
        <p:sp>
          <p:nvSpPr>
            <p:cNvPr id="26" name="Oval 25">
              <a:extLst>
                <a:ext uri="{FF2B5EF4-FFF2-40B4-BE49-F238E27FC236}">
                  <a16:creationId xmlns:a16="http://schemas.microsoft.com/office/drawing/2014/main" id="{19506484-18F4-520C-CC39-01AFC8D4C54F}"/>
                </a:ext>
              </a:extLst>
            </p:cNvPr>
            <p:cNvSpPr>
              <a:spLocks noGrp="1" noRot="1" noMove="1" noResize="1" noEditPoints="1" noAdjustHandles="1" noChangeArrowheads="1" noChangeShapeType="1"/>
            </p:cNvSpPr>
            <p:nvPr userDrawn="1"/>
          </p:nvSpPr>
          <p:spPr>
            <a:xfrm>
              <a:off x="11286388"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7</a:t>
              </a:r>
            </a:p>
          </p:txBody>
        </p:sp>
      </p:grpSp>
      <p:sp>
        <p:nvSpPr>
          <p:cNvPr id="27" name="Oval 26">
            <a:extLst>
              <a:ext uri="{FF2B5EF4-FFF2-40B4-BE49-F238E27FC236}">
                <a16:creationId xmlns:a16="http://schemas.microsoft.com/office/drawing/2014/main" id="{A7876024-06DA-0E59-2614-61860D320B15}"/>
              </a:ext>
            </a:extLst>
          </p:cNvPr>
          <p:cNvSpPr>
            <a:spLocks noGrp="1" noRot="1" noMove="1" noResize="1" noEditPoints="1" noAdjustHandles="1" noChangeArrowheads="1" noChangeShapeType="1"/>
          </p:cNvSpPr>
          <p:nvPr/>
        </p:nvSpPr>
        <p:spPr>
          <a:xfrm>
            <a:off x="10522554" y="348138"/>
            <a:ext cx="1199913" cy="1199913"/>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a:solidFill>
                  <a:schemeClr val="tx1"/>
                </a:solidFill>
              </a:rPr>
              <a:t>X</a:t>
            </a:r>
            <a:endParaRPr lang="en-GB" sz="3600" b="1" dirty="0">
              <a:solidFill>
                <a:schemeClr val="tx1"/>
              </a:solidFill>
            </a:endParaRPr>
          </a:p>
        </p:txBody>
      </p:sp>
      <p:sp>
        <p:nvSpPr>
          <p:cNvPr id="31" name="Title 1">
            <a:extLst>
              <a:ext uri="{FF2B5EF4-FFF2-40B4-BE49-F238E27FC236}">
                <a16:creationId xmlns:a16="http://schemas.microsoft.com/office/drawing/2014/main" id="{3D839647-0E82-D57C-A5AF-A3738273C7C7}"/>
              </a:ext>
            </a:extLst>
          </p:cNvPr>
          <p:cNvSpPr txBox="1">
            <a:spLocks/>
          </p:cNvSpPr>
          <p:nvPr/>
        </p:nvSpPr>
        <p:spPr>
          <a:xfrm>
            <a:off x="299945" y="2585379"/>
            <a:ext cx="5839387" cy="394892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endParaRPr lang="en-GB" sz="1800" b="0" i="1" dirty="0">
              <a:solidFill>
                <a:srgbClr val="1A1A1A"/>
              </a:solidFill>
              <a:effectLst/>
              <a:latin typeface="Montserrat Light" panose="00000400000000000000" pitchFamily="2" charset="0"/>
            </a:endParaRPr>
          </a:p>
          <a:p>
            <a:r>
              <a:rPr lang="en-GB" sz="1800" b="0" i="1" dirty="0">
                <a:solidFill>
                  <a:srgbClr val="1A1A1A"/>
                </a:solidFill>
                <a:effectLst/>
                <a:latin typeface="Montserrat Light" panose="00000400000000000000" pitchFamily="2" charset="0"/>
              </a:rPr>
              <a:t>Things to Think About...</a:t>
            </a:r>
          </a:p>
          <a:p>
            <a:endParaRPr lang="en-GB" sz="1800" b="0" dirty="0">
              <a:latin typeface="Montserrat Light" panose="00000400000000000000" pitchFamily="2" charset="0"/>
            </a:endParaRPr>
          </a:p>
          <a:p>
            <a:pPr marL="285750" indent="-285750">
              <a:lnSpc>
                <a:spcPct val="150000"/>
              </a:lnSpc>
              <a:buFont typeface="Arial" panose="020B0604020202020204" pitchFamily="34" charset="0"/>
              <a:buChar char="•"/>
            </a:pPr>
            <a:r>
              <a:rPr lang="en-GB" sz="1800" b="0" dirty="0">
                <a:solidFill>
                  <a:srgbClr val="1A1A1A"/>
                </a:solidFill>
                <a:effectLst/>
                <a:latin typeface="Montserrat Light" panose="00000400000000000000" pitchFamily="2" charset="0"/>
              </a:rPr>
              <a:t>Are paths and routes suitable? </a:t>
            </a:r>
          </a:p>
          <a:p>
            <a:pPr marL="285750" indent="-285750">
              <a:lnSpc>
                <a:spcPct val="150000"/>
              </a:lnSpc>
              <a:buFont typeface="Arial" panose="020B0604020202020204" pitchFamily="34" charset="0"/>
              <a:buChar char="•"/>
            </a:pPr>
            <a:r>
              <a:rPr lang="en-GB" sz="1800" b="0" dirty="0">
                <a:solidFill>
                  <a:srgbClr val="1A1A1A"/>
                </a:solidFill>
                <a:effectLst/>
                <a:latin typeface="Montserrat Light" panose="00000400000000000000" pitchFamily="2" charset="0"/>
              </a:rPr>
              <a:t>Are there enough routes for people to get to where they want to go?</a:t>
            </a:r>
          </a:p>
          <a:p>
            <a:pPr marL="285750" indent="-285750">
              <a:lnSpc>
                <a:spcPct val="150000"/>
              </a:lnSpc>
              <a:buFont typeface="Arial" panose="020B0604020202020204" pitchFamily="34" charset="0"/>
              <a:buChar char="•"/>
            </a:pPr>
            <a:r>
              <a:rPr lang="en-GB" sz="1800" b="0" dirty="0">
                <a:solidFill>
                  <a:srgbClr val="1A1A1A"/>
                </a:solidFill>
                <a:effectLst/>
                <a:latin typeface="Montserrat Light" panose="00000400000000000000" pitchFamily="2" charset="0"/>
              </a:rPr>
              <a:t>Are routes attractive and safe? </a:t>
            </a:r>
          </a:p>
          <a:p>
            <a:pPr marL="285750" indent="-285750">
              <a:lnSpc>
                <a:spcPct val="150000"/>
              </a:lnSpc>
              <a:buFont typeface="Arial" panose="020B0604020202020204" pitchFamily="34" charset="0"/>
              <a:buChar char="•"/>
            </a:pPr>
            <a:r>
              <a:rPr lang="en-GB" sz="1800" b="0" dirty="0">
                <a:solidFill>
                  <a:srgbClr val="1A1A1A"/>
                </a:solidFill>
                <a:effectLst/>
                <a:latin typeface="Montserrat Light" panose="00000400000000000000" pitchFamily="2" charset="0"/>
              </a:rPr>
              <a:t>Can everyone use them? </a:t>
            </a:r>
          </a:p>
          <a:p>
            <a:pPr marL="285750" indent="-285750">
              <a:lnSpc>
                <a:spcPct val="150000"/>
              </a:lnSpc>
              <a:buFont typeface="Arial" panose="020B0604020202020204" pitchFamily="34" charset="0"/>
              <a:buChar char="•"/>
            </a:pPr>
            <a:r>
              <a:rPr lang="en-GB" sz="1800" b="0" dirty="0">
                <a:solidFill>
                  <a:srgbClr val="1A1A1A"/>
                </a:solidFill>
                <a:effectLst/>
                <a:latin typeface="Montserrat Light" panose="00000400000000000000" pitchFamily="2" charset="0"/>
              </a:rPr>
              <a:t>Are there any barriers? </a:t>
            </a:r>
            <a:endParaRPr lang="en-GB" sz="1800" b="0" dirty="0">
              <a:latin typeface="Montserrat Light" panose="00000400000000000000" pitchFamily="2" charset="0"/>
            </a:endParaRPr>
          </a:p>
        </p:txBody>
      </p:sp>
      <p:sp>
        <p:nvSpPr>
          <p:cNvPr id="30" name="Title 1">
            <a:extLst>
              <a:ext uri="{FF2B5EF4-FFF2-40B4-BE49-F238E27FC236}">
                <a16:creationId xmlns:a16="http://schemas.microsoft.com/office/drawing/2014/main" id="{F5FAA119-672F-E68A-1E49-44AC0EEAC88B}"/>
              </a:ext>
            </a:extLst>
          </p:cNvPr>
          <p:cNvSpPr txBox="1">
            <a:spLocks/>
          </p:cNvSpPr>
          <p:nvPr/>
        </p:nvSpPr>
        <p:spPr>
          <a:xfrm>
            <a:off x="306214" y="1642937"/>
            <a:ext cx="5826849" cy="1325563"/>
          </a:xfrm>
          <a:prstGeom prst="rect">
            <a:avLst/>
          </a:prstGeom>
          <a:ln>
            <a:noFill/>
          </a:ln>
        </p:spPr>
        <p:txBody>
          <a:bodyP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How easy is it to move around and get to where I want to go?</a:t>
            </a:r>
            <a:endParaRPr lang="en-GB" dirty="0">
              <a:latin typeface="Franklin Gothic Medium Cond" panose="020B0606030402020204" pitchFamily="34" charset="0"/>
            </a:endParaRPr>
          </a:p>
        </p:txBody>
      </p:sp>
    </p:spTree>
    <p:extLst>
      <p:ext uri="{BB962C8B-B14F-4D97-AF65-F5344CB8AC3E}">
        <p14:creationId xmlns:p14="http://schemas.microsoft.com/office/powerpoint/2010/main" val="2651504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C35C-8A41-1DFE-99BE-6758EC49BCF5}"/>
              </a:ext>
            </a:extLst>
          </p:cNvPr>
          <p:cNvSpPr txBox="1">
            <a:spLocks/>
          </p:cNvSpPr>
          <p:nvPr/>
        </p:nvSpPr>
        <p:spPr>
          <a:xfrm>
            <a:off x="6574980" y="778760"/>
            <a:ext cx="58268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Voting</a:t>
            </a:r>
            <a:endParaRPr lang="en-GB" dirty="0">
              <a:latin typeface="Franklin Gothic Medium Cond" panose="020B0606030402020204" pitchFamily="34" charset="0"/>
            </a:endParaRPr>
          </a:p>
        </p:txBody>
      </p:sp>
      <p:sp>
        <p:nvSpPr>
          <p:cNvPr id="3" name="Rectangle 2">
            <a:extLst>
              <a:ext uri="{FF2B5EF4-FFF2-40B4-BE49-F238E27FC236}">
                <a16:creationId xmlns:a16="http://schemas.microsoft.com/office/drawing/2014/main" id="{38C88923-C60B-0E71-67E6-944C09D3014B}"/>
              </a:ext>
            </a:extLst>
          </p:cNvPr>
          <p:cNvSpPr/>
          <p:nvPr/>
        </p:nvSpPr>
        <p:spPr>
          <a:xfrm>
            <a:off x="196344" y="217380"/>
            <a:ext cx="6221285" cy="6423239"/>
          </a:xfrm>
          <a:prstGeom prst="rect">
            <a:avLst/>
          </a:prstGeom>
          <a:solidFill>
            <a:srgbClr val="5B327F">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7D083"/>
              </a:solidFill>
            </a:endParaRPr>
          </a:p>
        </p:txBody>
      </p:sp>
      <p:sp>
        <p:nvSpPr>
          <p:cNvPr id="4" name="Rectangle 3">
            <a:extLst>
              <a:ext uri="{FF2B5EF4-FFF2-40B4-BE49-F238E27FC236}">
                <a16:creationId xmlns:a16="http://schemas.microsoft.com/office/drawing/2014/main" id="{559DF4A5-9CF6-6E10-728D-C48AA8FF3C2F}"/>
              </a:ext>
            </a:extLst>
          </p:cNvPr>
          <p:cNvSpPr>
            <a:spLocks noGrp="1" noRot="1" noMove="1" noResize="1" noEditPoints="1" noAdjustHandles="1" noChangeArrowheads="1" noChangeShapeType="1"/>
          </p:cNvSpPr>
          <p:nvPr/>
        </p:nvSpPr>
        <p:spPr>
          <a:xfrm>
            <a:off x="376734" y="411584"/>
            <a:ext cx="1143467" cy="114346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7A77C894-8F34-C049-C0BF-47E08F0CB79D}"/>
              </a:ext>
            </a:extLst>
          </p:cNvPr>
          <p:cNvSpPr/>
          <p:nvPr/>
        </p:nvSpPr>
        <p:spPr>
          <a:xfrm>
            <a:off x="6639094" y="3802119"/>
            <a:ext cx="1212051" cy="1212113"/>
          </a:xfrm>
          <a:prstGeom prst="rect">
            <a:avLst/>
          </a:prstGeom>
          <a:solidFill>
            <a:srgbClr val="5B327F">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0" name="Title 1">
            <a:extLst>
              <a:ext uri="{FF2B5EF4-FFF2-40B4-BE49-F238E27FC236}">
                <a16:creationId xmlns:a16="http://schemas.microsoft.com/office/drawing/2014/main" id="{35C78BB9-56F6-174F-AE81-7E79CA43D6FB}"/>
              </a:ext>
            </a:extLst>
          </p:cNvPr>
          <p:cNvSpPr txBox="1">
            <a:spLocks/>
          </p:cNvSpPr>
          <p:nvPr/>
        </p:nvSpPr>
        <p:spPr>
          <a:xfrm>
            <a:off x="6574979" y="2671544"/>
            <a:ext cx="58268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General Feedback</a:t>
            </a:r>
            <a:endParaRPr lang="en-GB" dirty="0">
              <a:latin typeface="Franklin Gothic Medium Cond" panose="020B0606030402020204" pitchFamily="34" charset="0"/>
            </a:endParaRPr>
          </a:p>
        </p:txBody>
      </p:sp>
      <p:sp>
        <p:nvSpPr>
          <p:cNvPr id="11" name="Rectangle 10">
            <a:extLst>
              <a:ext uri="{FF2B5EF4-FFF2-40B4-BE49-F238E27FC236}">
                <a16:creationId xmlns:a16="http://schemas.microsoft.com/office/drawing/2014/main" id="{B15362A6-EBD9-CD4F-4144-DBA1885EC02E}"/>
              </a:ext>
            </a:extLst>
          </p:cNvPr>
          <p:cNvSpPr/>
          <p:nvPr/>
        </p:nvSpPr>
        <p:spPr>
          <a:xfrm>
            <a:off x="8013054" y="3802118"/>
            <a:ext cx="1212051" cy="1212113"/>
          </a:xfrm>
          <a:prstGeom prst="rect">
            <a:avLst/>
          </a:prstGeom>
          <a:solidFill>
            <a:srgbClr val="5B327F">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2" name="Rectangle 11">
            <a:extLst>
              <a:ext uri="{FF2B5EF4-FFF2-40B4-BE49-F238E27FC236}">
                <a16:creationId xmlns:a16="http://schemas.microsoft.com/office/drawing/2014/main" id="{40041CBC-7815-54B7-E655-A31EF69F4156}"/>
              </a:ext>
            </a:extLst>
          </p:cNvPr>
          <p:cNvSpPr/>
          <p:nvPr/>
        </p:nvSpPr>
        <p:spPr>
          <a:xfrm>
            <a:off x="9387014" y="3802118"/>
            <a:ext cx="1212051" cy="1212113"/>
          </a:xfrm>
          <a:prstGeom prst="rect">
            <a:avLst/>
          </a:prstGeom>
          <a:solidFill>
            <a:srgbClr val="5B327F">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3" name="Rectangle 12">
            <a:extLst>
              <a:ext uri="{FF2B5EF4-FFF2-40B4-BE49-F238E27FC236}">
                <a16:creationId xmlns:a16="http://schemas.microsoft.com/office/drawing/2014/main" id="{25D47173-75D7-7655-29D1-209EE42B7C57}"/>
              </a:ext>
            </a:extLst>
          </p:cNvPr>
          <p:cNvSpPr/>
          <p:nvPr/>
        </p:nvSpPr>
        <p:spPr>
          <a:xfrm>
            <a:off x="10760974" y="3802118"/>
            <a:ext cx="1212051" cy="1212113"/>
          </a:xfrm>
          <a:prstGeom prst="rect">
            <a:avLst/>
          </a:prstGeom>
          <a:solidFill>
            <a:srgbClr val="5B327F">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4" name="Rectangle 13">
            <a:extLst>
              <a:ext uri="{FF2B5EF4-FFF2-40B4-BE49-F238E27FC236}">
                <a16:creationId xmlns:a16="http://schemas.microsoft.com/office/drawing/2014/main" id="{2DB792EF-11D9-3B0F-C012-380D0274FDC6}"/>
              </a:ext>
            </a:extLst>
          </p:cNvPr>
          <p:cNvSpPr/>
          <p:nvPr/>
        </p:nvSpPr>
        <p:spPr>
          <a:xfrm>
            <a:off x="6671112" y="5222154"/>
            <a:ext cx="1212051" cy="1212113"/>
          </a:xfrm>
          <a:prstGeom prst="rect">
            <a:avLst/>
          </a:prstGeom>
          <a:solidFill>
            <a:srgbClr val="5B327F">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5" name="Rectangle 14">
            <a:extLst>
              <a:ext uri="{FF2B5EF4-FFF2-40B4-BE49-F238E27FC236}">
                <a16:creationId xmlns:a16="http://schemas.microsoft.com/office/drawing/2014/main" id="{EEB75556-952C-C7AA-EC00-21F3C3885A42}"/>
              </a:ext>
            </a:extLst>
          </p:cNvPr>
          <p:cNvSpPr/>
          <p:nvPr/>
        </p:nvSpPr>
        <p:spPr>
          <a:xfrm>
            <a:off x="8045072" y="5222153"/>
            <a:ext cx="1212051" cy="1212113"/>
          </a:xfrm>
          <a:prstGeom prst="rect">
            <a:avLst/>
          </a:prstGeom>
          <a:solidFill>
            <a:srgbClr val="5B327F">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6" name="Rectangle 15">
            <a:extLst>
              <a:ext uri="{FF2B5EF4-FFF2-40B4-BE49-F238E27FC236}">
                <a16:creationId xmlns:a16="http://schemas.microsoft.com/office/drawing/2014/main" id="{78685732-CCEC-0E0D-DDA9-7EF6A3ADEDD0}"/>
              </a:ext>
            </a:extLst>
          </p:cNvPr>
          <p:cNvSpPr/>
          <p:nvPr/>
        </p:nvSpPr>
        <p:spPr>
          <a:xfrm>
            <a:off x="9419032" y="5222153"/>
            <a:ext cx="1212051" cy="1212113"/>
          </a:xfrm>
          <a:prstGeom prst="rect">
            <a:avLst/>
          </a:prstGeom>
          <a:solidFill>
            <a:srgbClr val="5B327F">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7" name="Rectangle 16">
            <a:extLst>
              <a:ext uri="{FF2B5EF4-FFF2-40B4-BE49-F238E27FC236}">
                <a16:creationId xmlns:a16="http://schemas.microsoft.com/office/drawing/2014/main" id="{044E9F21-EC88-6980-E984-BA7953DA2EA1}"/>
              </a:ext>
            </a:extLst>
          </p:cNvPr>
          <p:cNvSpPr/>
          <p:nvPr/>
        </p:nvSpPr>
        <p:spPr>
          <a:xfrm>
            <a:off x="10792992" y="5222153"/>
            <a:ext cx="1212051" cy="1212113"/>
          </a:xfrm>
          <a:prstGeom prst="rect">
            <a:avLst/>
          </a:prstGeom>
          <a:solidFill>
            <a:srgbClr val="5B327F">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grpSp>
        <p:nvGrpSpPr>
          <p:cNvPr id="18" name="Group 17">
            <a:extLst>
              <a:ext uri="{FF2B5EF4-FFF2-40B4-BE49-F238E27FC236}">
                <a16:creationId xmlns:a16="http://schemas.microsoft.com/office/drawing/2014/main" id="{58591544-9B9E-36C8-3249-81F20EA2E108}"/>
              </a:ext>
            </a:extLst>
          </p:cNvPr>
          <p:cNvGrpSpPr/>
          <p:nvPr/>
        </p:nvGrpSpPr>
        <p:grpSpPr>
          <a:xfrm>
            <a:off x="6639094" y="1945228"/>
            <a:ext cx="5281227" cy="1023272"/>
            <a:chOff x="6639094" y="2270444"/>
            <a:chExt cx="5281227" cy="1023272"/>
          </a:xfrm>
        </p:grpSpPr>
        <p:pic>
          <p:nvPicPr>
            <p:cNvPr id="19" name="Picture 18">
              <a:extLst>
                <a:ext uri="{FF2B5EF4-FFF2-40B4-BE49-F238E27FC236}">
                  <a16:creationId xmlns:a16="http://schemas.microsoft.com/office/drawing/2014/main" id="{F686D63C-3D22-B10E-283E-5B9F0DC520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39094" y="2860161"/>
              <a:ext cx="5281227" cy="433555"/>
            </a:xfrm>
            <a:prstGeom prst="rect">
              <a:avLst/>
            </a:prstGeom>
          </p:spPr>
        </p:pic>
        <p:sp>
          <p:nvSpPr>
            <p:cNvPr id="20" name="Oval 19">
              <a:extLst>
                <a:ext uri="{FF2B5EF4-FFF2-40B4-BE49-F238E27FC236}">
                  <a16:creationId xmlns:a16="http://schemas.microsoft.com/office/drawing/2014/main" id="{41C26A93-5387-DBFD-5295-49B9B92603FE}"/>
                </a:ext>
              </a:extLst>
            </p:cNvPr>
            <p:cNvSpPr/>
            <p:nvPr userDrawn="1"/>
          </p:nvSpPr>
          <p:spPr>
            <a:xfrm>
              <a:off x="6703393"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1" name="Oval 20">
              <a:extLst>
                <a:ext uri="{FF2B5EF4-FFF2-40B4-BE49-F238E27FC236}">
                  <a16:creationId xmlns:a16="http://schemas.microsoft.com/office/drawing/2014/main" id="{040DDF38-2796-C127-21D7-0F137A8B2E09}"/>
                </a:ext>
              </a:extLst>
            </p:cNvPr>
            <p:cNvSpPr/>
            <p:nvPr userDrawn="1"/>
          </p:nvSpPr>
          <p:spPr>
            <a:xfrm>
              <a:off x="7467225"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22" name="Oval 21">
              <a:extLst>
                <a:ext uri="{FF2B5EF4-FFF2-40B4-BE49-F238E27FC236}">
                  <a16:creationId xmlns:a16="http://schemas.microsoft.com/office/drawing/2014/main" id="{27FCC6E8-78BC-8D9A-10AF-DC281D4F0BBD}"/>
                </a:ext>
              </a:extLst>
            </p:cNvPr>
            <p:cNvSpPr/>
            <p:nvPr userDrawn="1"/>
          </p:nvSpPr>
          <p:spPr>
            <a:xfrm>
              <a:off x="8231057"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23" name="Oval 22">
              <a:extLst>
                <a:ext uri="{FF2B5EF4-FFF2-40B4-BE49-F238E27FC236}">
                  <a16:creationId xmlns:a16="http://schemas.microsoft.com/office/drawing/2014/main" id="{F67F6FA8-F249-B109-43A6-FA283BA62A2E}"/>
                </a:ext>
              </a:extLst>
            </p:cNvPr>
            <p:cNvSpPr/>
            <p:nvPr userDrawn="1"/>
          </p:nvSpPr>
          <p:spPr>
            <a:xfrm>
              <a:off x="8994889"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
          <p:nvSpPr>
            <p:cNvPr id="24" name="Oval 23">
              <a:extLst>
                <a:ext uri="{FF2B5EF4-FFF2-40B4-BE49-F238E27FC236}">
                  <a16:creationId xmlns:a16="http://schemas.microsoft.com/office/drawing/2014/main" id="{C8D0DB71-9EB7-D205-E1DA-8BB9D58262E8}"/>
                </a:ext>
              </a:extLst>
            </p:cNvPr>
            <p:cNvSpPr/>
            <p:nvPr userDrawn="1"/>
          </p:nvSpPr>
          <p:spPr>
            <a:xfrm>
              <a:off x="9758722"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5</a:t>
              </a:r>
            </a:p>
          </p:txBody>
        </p:sp>
        <p:sp>
          <p:nvSpPr>
            <p:cNvPr id="25" name="Oval 24">
              <a:extLst>
                <a:ext uri="{FF2B5EF4-FFF2-40B4-BE49-F238E27FC236}">
                  <a16:creationId xmlns:a16="http://schemas.microsoft.com/office/drawing/2014/main" id="{7ED01D03-F4D7-61CA-622A-916A669D18AE}"/>
                </a:ext>
              </a:extLst>
            </p:cNvPr>
            <p:cNvSpPr/>
            <p:nvPr userDrawn="1"/>
          </p:nvSpPr>
          <p:spPr>
            <a:xfrm>
              <a:off x="10522554"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6</a:t>
              </a:r>
            </a:p>
          </p:txBody>
        </p:sp>
        <p:sp>
          <p:nvSpPr>
            <p:cNvPr id="26" name="Oval 25">
              <a:extLst>
                <a:ext uri="{FF2B5EF4-FFF2-40B4-BE49-F238E27FC236}">
                  <a16:creationId xmlns:a16="http://schemas.microsoft.com/office/drawing/2014/main" id="{19506484-18F4-520C-CC39-01AFC8D4C54F}"/>
                </a:ext>
              </a:extLst>
            </p:cNvPr>
            <p:cNvSpPr/>
            <p:nvPr userDrawn="1"/>
          </p:nvSpPr>
          <p:spPr>
            <a:xfrm>
              <a:off x="11286388"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7</a:t>
              </a:r>
            </a:p>
          </p:txBody>
        </p:sp>
      </p:grpSp>
      <p:sp>
        <p:nvSpPr>
          <p:cNvPr id="27" name="Oval 26">
            <a:extLst>
              <a:ext uri="{FF2B5EF4-FFF2-40B4-BE49-F238E27FC236}">
                <a16:creationId xmlns:a16="http://schemas.microsoft.com/office/drawing/2014/main" id="{A7876024-06DA-0E59-2614-61860D320B15}"/>
              </a:ext>
            </a:extLst>
          </p:cNvPr>
          <p:cNvSpPr/>
          <p:nvPr/>
        </p:nvSpPr>
        <p:spPr>
          <a:xfrm>
            <a:off x="10522554" y="348138"/>
            <a:ext cx="1199913" cy="1199913"/>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X</a:t>
            </a:r>
          </a:p>
        </p:txBody>
      </p:sp>
      <p:sp>
        <p:nvSpPr>
          <p:cNvPr id="28" name="Title 1">
            <a:extLst>
              <a:ext uri="{FF2B5EF4-FFF2-40B4-BE49-F238E27FC236}">
                <a16:creationId xmlns:a16="http://schemas.microsoft.com/office/drawing/2014/main" id="{B8511877-3D87-FF5F-8F62-0A835463B0A4}"/>
              </a:ext>
            </a:extLst>
          </p:cNvPr>
          <p:cNvSpPr txBox="1">
            <a:spLocks/>
          </p:cNvSpPr>
          <p:nvPr/>
        </p:nvSpPr>
        <p:spPr>
          <a:xfrm>
            <a:off x="306214" y="1642937"/>
            <a:ext cx="5826849" cy="1325563"/>
          </a:xfrm>
          <a:prstGeom prst="rect">
            <a:avLst/>
          </a:prstGeom>
          <a:ln>
            <a:noFill/>
          </a:ln>
        </p:spPr>
        <p:txBody>
          <a:bodyP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How good is the range of opportunities which allow me to meet and spend time with other people?</a:t>
            </a:r>
            <a:endParaRPr lang="en-GB" dirty="0">
              <a:latin typeface="Franklin Gothic Medium Cond" panose="020B0606030402020204" pitchFamily="34" charset="0"/>
            </a:endParaRPr>
          </a:p>
        </p:txBody>
      </p:sp>
      <p:sp>
        <p:nvSpPr>
          <p:cNvPr id="30" name="Title 1">
            <a:extLst>
              <a:ext uri="{FF2B5EF4-FFF2-40B4-BE49-F238E27FC236}">
                <a16:creationId xmlns:a16="http://schemas.microsoft.com/office/drawing/2014/main" id="{70313393-1D6F-1155-1C42-DB872AE339F4}"/>
              </a:ext>
            </a:extLst>
          </p:cNvPr>
          <p:cNvSpPr txBox="1">
            <a:spLocks/>
          </p:cNvSpPr>
          <p:nvPr/>
        </p:nvSpPr>
        <p:spPr>
          <a:xfrm>
            <a:off x="299945" y="2585379"/>
            <a:ext cx="5839387" cy="394892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endParaRPr lang="en-GB" sz="1800" b="0" i="1" dirty="0">
              <a:solidFill>
                <a:srgbClr val="1A1A1A"/>
              </a:solidFill>
              <a:effectLst/>
              <a:latin typeface="Montserrat Light" panose="00000400000000000000" pitchFamily="2" charset="0"/>
            </a:endParaRPr>
          </a:p>
          <a:p>
            <a:endParaRPr lang="en-GB" sz="1800" b="0" i="1" dirty="0">
              <a:solidFill>
                <a:srgbClr val="1A1A1A"/>
              </a:solidFill>
              <a:latin typeface="Montserrat Light" panose="00000400000000000000" pitchFamily="2" charset="0"/>
            </a:endParaRPr>
          </a:p>
          <a:p>
            <a:r>
              <a:rPr lang="en-GB" sz="1800" b="0" i="1" dirty="0">
                <a:solidFill>
                  <a:srgbClr val="1A1A1A"/>
                </a:solidFill>
                <a:effectLst/>
                <a:latin typeface="Montserrat Light" panose="00000400000000000000" pitchFamily="2" charset="0"/>
              </a:rPr>
              <a:t>Things to Think About...</a:t>
            </a:r>
          </a:p>
          <a:p>
            <a:endParaRPr lang="en-GB" sz="1800" b="0" dirty="0">
              <a:latin typeface="Montserrat Light" panose="00000400000000000000" pitchFamily="2" charset="0"/>
            </a:endParaRP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Where do people get together? </a:t>
            </a: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How do people find out what’s happening? </a:t>
            </a: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Can everyone join in and mix? </a:t>
            </a: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Is there a mix of activities? </a:t>
            </a: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Would people come together in a crisis? </a:t>
            </a: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Are there any gaps?</a:t>
            </a:r>
          </a:p>
        </p:txBody>
      </p:sp>
      <p:sp>
        <p:nvSpPr>
          <p:cNvPr id="29" name="Title 1">
            <a:extLst>
              <a:ext uri="{FF2B5EF4-FFF2-40B4-BE49-F238E27FC236}">
                <a16:creationId xmlns:a16="http://schemas.microsoft.com/office/drawing/2014/main" id="{75D7B56D-E87D-7E66-FAA8-87BC49CDAE32}"/>
              </a:ext>
            </a:extLst>
          </p:cNvPr>
          <p:cNvSpPr txBox="1">
            <a:spLocks/>
          </p:cNvSpPr>
          <p:nvPr/>
        </p:nvSpPr>
        <p:spPr>
          <a:xfrm>
            <a:off x="1632456" y="5123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en-US" dirty="0">
                <a:latin typeface="Franklin Gothic Medium Cond" panose="020B0606030402020204" pitchFamily="34" charset="0"/>
              </a:rPr>
              <a:t>10 </a:t>
            </a:r>
          </a:p>
          <a:p>
            <a:r>
              <a:rPr lang="en-US" dirty="0">
                <a:latin typeface="Franklin Gothic Medium Cond" panose="020B0606030402020204" pitchFamily="34" charset="0"/>
              </a:rPr>
              <a:t>Social Interaction</a:t>
            </a:r>
            <a:endParaRPr lang="en-GB" dirty="0">
              <a:latin typeface="Franklin Gothic Medium Cond" panose="020B0606030402020204" pitchFamily="34" charset="0"/>
            </a:endParaRPr>
          </a:p>
        </p:txBody>
      </p:sp>
      <p:pic>
        <p:nvPicPr>
          <p:cNvPr id="31" name="Graphic 30">
            <a:extLst>
              <a:ext uri="{FF2B5EF4-FFF2-40B4-BE49-F238E27FC236}">
                <a16:creationId xmlns:a16="http://schemas.microsoft.com/office/drawing/2014/main" id="{EB930C9B-27D0-7BBC-13DA-18250476E5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9533" y="492779"/>
            <a:ext cx="990600" cy="981075"/>
          </a:xfrm>
          <a:prstGeom prst="rect">
            <a:avLst/>
          </a:prstGeom>
        </p:spPr>
      </p:pic>
    </p:spTree>
    <p:extLst>
      <p:ext uri="{BB962C8B-B14F-4D97-AF65-F5344CB8AC3E}">
        <p14:creationId xmlns:p14="http://schemas.microsoft.com/office/powerpoint/2010/main" val="3118246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C88923-C60B-0E71-67E6-944C09D3014B}"/>
              </a:ext>
            </a:extLst>
          </p:cNvPr>
          <p:cNvSpPr/>
          <p:nvPr/>
        </p:nvSpPr>
        <p:spPr>
          <a:xfrm>
            <a:off x="196344" y="217380"/>
            <a:ext cx="6221285" cy="6423239"/>
          </a:xfrm>
          <a:prstGeom prst="rect">
            <a:avLst/>
          </a:prstGeom>
          <a:solidFill>
            <a:srgbClr val="5B327F">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559DF4A5-9CF6-6E10-728D-C48AA8FF3C2F}"/>
              </a:ext>
            </a:extLst>
          </p:cNvPr>
          <p:cNvSpPr/>
          <p:nvPr/>
        </p:nvSpPr>
        <p:spPr>
          <a:xfrm>
            <a:off x="376734" y="411584"/>
            <a:ext cx="1143467" cy="114346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A77C894-8F34-C049-C0BF-47E08F0CB79D}"/>
              </a:ext>
            </a:extLst>
          </p:cNvPr>
          <p:cNvSpPr/>
          <p:nvPr/>
        </p:nvSpPr>
        <p:spPr>
          <a:xfrm>
            <a:off x="6639094" y="1204654"/>
            <a:ext cx="1212051" cy="1212113"/>
          </a:xfrm>
          <a:prstGeom prst="rect">
            <a:avLst/>
          </a:prstGeom>
          <a:solidFill>
            <a:srgbClr val="5B327F">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1" name="Rectangle 10">
            <a:extLst>
              <a:ext uri="{FF2B5EF4-FFF2-40B4-BE49-F238E27FC236}">
                <a16:creationId xmlns:a16="http://schemas.microsoft.com/office/drawing/2014/main" id="{B15362A6-EBD9-CD4F-4144-DBA1885EC02E}"/>
              </a:ext>
            </a:extLst>
          </p:cNvPr>
          <p:cNvSpPr/>
          <p:nvPr/>
        </p:nvSpPr>
        <p:spPr>
          <a:xfrm>
            <a:off x="8013054" y="1204653"/>
            <a:ext cx="1212051" cy="1212113"/>
          </a:xfrm>
          <a:prstGeom prst="rect">
            <a:avLst/>
          </a:prstGeom>
          <a:solidFill>
            <a:srgbClr val="5B327F">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2" name="Rectangle 11">
            <a:extLst>
              <a:ext uri="{FF2B5EF4-FFF2-40B4-BE49-F238E27FC236}">
                <a16:creationId xmlns:a16="http://schemas.microsoft.com/office/drawing/2014/main" id="{40041CBC-7815-54B7-E655-A31EF69F4156}"/>
              </a:ext>
            </a:extLst>
          </p:cNvPr>
          <p:cNvSpPr/>
          <p:nvPr/>
        </p:nvSpPr>
        <p:spPr>
          <a:xfrm>
            <a:off x="9387014" y="1204653"/>
            <a:ext cx="1212051" cy="1212113"/>
          </a:xfrm>
          <a:prstGeom prst="rect">
            <a:avLst/>
          </a:prstGeom>
          <a:solidFill>
            <a:srgbClr val="5B327F">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3" name="Rectangle 12">
            <a:extLst>
              <a:ext uri="{FF2B5EF4-FFF2-40B4-BE49-F238E27FC236}">
                <a16:creationId xmlns:a16="http://schemas.microsoft.com/office/drawing/2014/main" id="{25D47173-75D7-7655-29D1-209EE42B7C57}"/>
              </a:ext>
            </a:extLst>
          </p:cNvPr>
          <p:cNvSpPr/>
          <p:nvPr/>
        </p:nvSpPr>
        <p:spPr>
          <a:xfrm>
            <a:off x="10760974" y="1204653"/>
            <a:ext cx="1212051" cy="1212113"/>
          </a:xfrm>
          <a:prstGeom prst="rect">
            <a:avLst/>
          </a:prstGeom>
          <a:solidFill>
            <a:srgbClr val="5B327F">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4" name="Rectangle 13">
            <a:extLst>
              <a:ext uri="{FF2B5EF4-FFF2-40B4-BE49-F238E27FC236}">
                <a16:creationId xmlns:a16="http://schemas.microsoft.com/office/drawing/2014/main" id="{2DB792EF-11D9-3B0F-C012-380D0274FDC6}"/>
              </a:ext>
            </a:extLst>
          </p:cNvPr>
          <p:cNvSpPr/>
          <p:nvPr/>
        </p:nvSpPr>
        <p:spPr>
          <a:xfrm>
            <a:off x="6671112" y="2624689"/>
            <a:ext cx="1212051" cy="1212113"/>
          </a:xfrm>
          <a:prstGeom prst="rect">
            <a:avLst/>
          </a:prstGeom>
          <a:solidFill>
            <a:srgbClr val="5B327F">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5" name="Rectangle 14">
            <a:extLst>
              <a:ext uri="{FF2B5EF4-FFF2-40B4-BE49-F238E27FC236}">
                <a16:creationId xmlns:a16="http://schemas.microsoft.com/office/drawing/2014/main" id="{EEB75556-952C-C7AA-EC00-21F3C3885A42}"/>
              </a:ext>
            </a:extLst>
          </p:cNvPr>
          <p:cNvSpPr/>
          <p:nvPr/>
        </p:nvSpPr>
        <p:spPr>
          <a:xfrm>
            <a:off x="8045072" y="2624688"/>
            <a:ext cx="1212051" cy="1212113"/>
          </a:xfrm>
          <a:prstGeom prst="rect">
            <a:avLst/>
          </a:prstGeom>
          <a:solidFill>
            <a:srgbClr val="5B327F">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6" name="Rectangle 15">
            <a:extLst>
              <a:ext uri="{FF2B5EF4-FFF2-40B4-BE49-F238E27FC236}">
                <a16:creationId xmlns:a16="http://schemas.microsoft.com/office/drawing/2014/main" id="{78685732-CCEC-0E0D-DDA9-7EF6A3ADEDD0}"/>
              </a:ext>
            </a:extLst>
          </p:cNvPr>
          <p:cNvSpPr/>
          <p:nvPr/>
        </p:nvSpPr>
        <p:spPr>
          <a:xfrm>
            <a:off x="9419032" y="2624688"/>
            <a:ext cx="1212051" cy="1212113"/>
          </a:xfrm>
          <a:prstGeom prst="rect">
            <a:avLst/>
          </a:prstGeom>
          <a:solidFill>
            <a:srgbClr val="5B327F">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7" name="Rectangle 16">
            <a:extLst>
              <a:ext uri="{FF2B5EF4-FFF2-40B4-BE49-F238E27FC236}">
                <a16:creationId xmlns:a16="http://schemas.microsoft.com/office/drawing/2014/main" id="{044E9F21-EC88-6980-E984-BA7953DA2EA1}"/>
              </a:ext>
            </a:extLst>
          </p:cNvPr>
          <p:cNvSpPr/>
          <p:nvPr/>
        </p:nvSpPr>
        <p:spPr>
          <a:xfrm>
            <a:off x="10792992" y="2624688"/>
            <a:ext cx="1212051" cy="1212113"/>
          </a:xfrm>
          <a:prstGeom prst="rect">
            <a:avLst/>
          </a:prstGeom>
          <a:solidFill>
            <a:srgbClr val="5B327F">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28" name="Rectangle 27">
            <a:extLst>
              <a:ext uri="{FF2B5EF4-FFF2-40B4-BE49-F238E27FC236}">
                <a16:creationId xmlns:a16="http://schemas.microsoft.com/office/drawing/2014/main" id="{54F83C37-3648-93EC-B73C-AEF414EC1910}"/>
              </a:ext>
            </a:extLst>
          </p:cNvPr>
          <p:cNvSpPr/>
          <p:nvPr/>
        </p:nvSpPr>
        <p:spPr>
          <a:xfrm>
            <a:off x="6671112" y="4019208"/>
            <a:ext cx="1212051" cy="1212113"/>
          </a:xfrm>
          <a:prstGeom prst="rect">
            <a:avLst/>
          </a:prstGeom>
          <a:solidFill>
            <a:srgbClr val="5B327F">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29" name="Rectangle 28">
            <a:extLst>
              <a:ext uri="{FF2B5EF4-FFF2-40B4-BE49-F238E27FC236}">
                <a16:creationId xmlns:a16="http://schemas.microsoft.com/office/drawing/2014/main" id="{2A404E86-AF16-47BF-A36C-1237594176EE}"/>
              </a:ext>
            </a:extLst>
          </p:cNvPr>
          <p:cNvSpPr/>
          <p:nvPr/>
        </p:nvSpPr>
        <p:spPr>
          <a:xfrm>
            <a:off x="8045072" y="4019207"/>
            <a:ext cx="1212051" cy="1212113"/>
          </a:xfrm>
          <a:prstGeom prst="rect">
            <a:avLst/>
          </a:prstGeom>
          <a:solidFill>
            <a:srgbClr val="5B327F">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0" name="Rectangle 29">
            <a:extLst>
              <a:ext uri="{FF2B5EF4-FFF2-40B4-BE49-F238E27FC236}">
                <a16:creationId xmlns:a16="http://schemas.microsoft.com/office/drawing/2014/main" id="{3A497C44-D892-AFA3-C4E7-29B824A03650}"/>
              </a:ext>
            </a:extLst>
          </p:cNvPr>
          <p:cNvSpPr/>
          <p:nvPr/>
        </p:nvSpPr>
        <p:spPr>
          <a:xfrm>
            <a:off x="9419032" y="4019207"/>
            <a:ext cx="1212051" cy="1212113"/>
          </a:xfrm>
          <a:prstGeom prst="rect">
            <a:avLst/>
          </a:prstGeom>
          <a:solidFill>
            <a:srgbClr val="5B327F">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1" name="Rectangle 30">
            <a:extLst>
              <a:ext uri="{FF2B5EF4-FFF2-40B4-BE49-F238E27FC236}">
                <a16:creationId xmlns:a16="http://schemas.microsoft.com/office/drawing/2014/main" id="{9D3872B0-70C2-D092-52C6-9A816C996B2A}"/>
              </a:ext>
            </a:extLst>
          </p:cNvPr>
          <p:cNvSpPr/>
          <p:nvPr/>
        </p:nvSpPr>
        <p:spPr>
          <a:xfrm>
            <a:off x="10792992" y="4019207"/>
            <a:ext cx="1212051" cy="1212113"/>
          </a:xfrm>
          <a:prstGeom prst="rect">
            <a:avLst/>
          </a:prstGeom>
          <a:solidFill>
            <a:srgbClr val="5B327F">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2" name="Rectangle 31">
            <a:extLst>
              <a:ext uri="{FF2B5EF4-FFF2-40B4-BE49-F238E27FC236}">
                <a16:creationId xmlns:a16="http://schemas.microsoft.com/office/drawing/2014/main" id="{9EF0DBF1-7AE4-61B9-2FCE-ACE6F30B51F4}"/>
              </a:ext>
            </a:extLst>
          </p:cNvPr>
          <p:cNvSpPr/>
          <p:nvPr/>
        </p:nvSpPr>
        <p:spPr>
          <a:xfrm>
            <a:off x="6671112" y="5428507"/>
            <a:ext cx="1212051" cy="1212113"/>
          </a:xfrm>
          <a:prstGeom prst="rect">
            <a:avLst/>
          </a:prstGeom>
          <a:solidFill>
            <a:srgbClr val="5B327F">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3" name="Rectangle 32">
            <a:extLst>
              <a:ext uri="{FF2B5EF4-FFF2-40B4-BE49-F238E27FC236}">
                <a16:creationId xmlns:a16="http://schemas.microsoft.com/office/drawing/2014/main" id="{B9EB8AAB-F686-3632-B89F-0E8A31E6197D}"/>
              </a:ext>
            </a:extLst>
          </p:cNvPr>
          <p:cNvSpPr/>
          <p:nvPr/>
        </p:nvSpPr>
        <p:spPr>
          <a:xfrm>
            <a:off x="8045072" y="5428506"/>
            <a:ext cx="1212051" cy="1212113"/>
          </a:xfrm>
          <a:prstGeom prst="rect">
            <a:avLst/>
          </a:prstGeom>
          <a:solidFill>
            <a:srgbClr val="5B327F">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4" name="Rectangle 33">
            <a:extLst>
              <a:ext uri="{FF2B5EF4-FFF2-40B4-BE49-F238E27FC236}">
                <a16:creationId xmlns:a16="http://schemas.microsoft.com/office/drawing/2014/main" id="{D8FE7C21-DCEE-D39F-3D10-FE11022C1220}"/>
              </a:ext>
            </a:extLst>
          </p:cNvPr>
          <p:cNvSpPr/>
          <p:nvPr/>
        </p:nvSpPr>
        <p:spPr>
          <a:xfrm>
            <a:off x="9419032" y="5428506"/>
            <a:ext cx="1212051" cy="1212113"/>
          </a:xfrm>
          <a:prstGeom prst="rect">
            <a:avLst/>
          </a:prstGeom>
          <a:solidFill>
            <a:srgbClr val="5B327F">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5" name="Rectangle 34">
            <a:extLst>
              <a:ext uri="{FF2B5EF4-FFF2-40B4-BE49-F238E27FC236}">
                <a16:creationId xmlns:a16="http://schemas.microsoft.com/office/drawing/2014/main" id="{6765ECC7-4E25-7BB9-AE51-B2D38ED3E7A5}"/>
              </a:ext>
            </a:extLst>
          </p:cNvPr>
          <p:cNvSpPr/>
          <p:nvPr/>
        </p:nvSpPr>
        <p:spPr>
          <a:xfrm>
            <a:off x="10792992" y="5428506"/>
            <a:ext cx="1212051" cy="1212113"/>
          </a:xfrm>
          <a:prstGeom prst="rect">
            <a:avLst/>
          </a:prstGeom>
          <a:solidFill>
            <a:srgbClr val="5B327F">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25" name="Title 1">
            <a:extLst>
              <a:ext uri="{FF2B5EF4-FFF2-40B4-BE49-F238E27FC236}">
                <a16:creationId xmlns:a16="http://schemas.microsoft.com/office/drawing/2014/main" id="{1E0C37A0-2E21-8499-8FE6-761BBCBB6E62}"/>
              </a:ext>
            </a:extLst>
          </p:cNvPr>
          <p:cNvSpPr txBox="1">
            <a:spLocks/>
          </p:cNvSpPr>
          <p:nvPr/>
        </p:nvSpPr>
        <p:spPr>
          <a:xfrm>
            <a:off x="1632456" y="5123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en-US" dirty="0">
                <a:latin typeface="Franklin Gothic Medium Cond" panose="020B0606030402020204" pitchFamily="34" charset="0"/>
              </a:rPr>
              <a:t>10 </a:t>
            </a:r>
          </a:p>
          <a:p>
            <a:r>
              <a:rPr lang="en-US" dirty="0">
                <a:latin typeface="Franklin Gothic Medium Cond" panose="020B0606030402020204" pitchFamily="34" charset="0"/>
              </a:rPr>
              <a:t>Social Interaction</a:t>
            </a:r>
            <a:endParaRPr lang="en-GB" dirty="0">
              <a:latin typeface="Franklin Gothic Medium Cond" panose="020B0606030402020204" pitchFamily="34" charset="0"/>
            </a:endParaRPr>
          </a:p>
        </p:txBody>
      </p:sp>
      <p:pic>
        <p:nvPicPr>
          <p:cNvPr id="27" name="Graphic 26">
            <a:extLst>
              <a:ext uri="{FF2B5EF4-FFF2-40B4-BE49-F238E27FC236}">
                <a16:creationId xmlns:a16="http://schemas.microsoft.com/office/drawing/2014/main" id="{3D9D9361-0F97-712A-789E-A9B37A0F86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9533" y="492779"/>
            <a:ext cx="990600" cy="981075"/>
          </a:xfrm>
          <a:prstGeom prst="rect">
            <a:avLst/>
          </a:prstGeom>
        </p:spPr>
      </p:pic>
      <p:sp>
        <p:nvSpPr>
          <p:cNvPr id="26" name="Speech Bubble: Rectangle with Corners Rounded 25">
            <a:extLst>
              <a:ext uri="{FF2B5EF4-FFF2-40B4-BE49-F238E27FC236}">
                <a16:creationId xmlns:a16="http://schemas.microsoft.com/office/drawing/2014/main" id="{D483F09F-C756-92CF-37FC-12AA625B91A2}"/>
              </a:ext>
            </a:extLst>
          </p:cNvPr>
          <p:cNvSpPr/>
          <p:nvPr/>
        </p:nvSpPr>
        <p:spPr>
          <a:xfrm>
            <a:off x="559558" y="2067577"/>
            <a:ext cx="5117911" cy="1769224"/>
          </a:xfrm>
          <a:prstGeom prst="wedgeRoundRectCallout">
            <a:avLst/>
          </a:prstGeom>
          <a:solidFill>
            <a:schemeClr val="bg1"/>
          </a:solidFill>
          <a:ln w="38100">
            <a:solidFill>
              <a:srgbClr val="F9E4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latin typeface="Montserrat Light" panose="00000400000000000000" pitchFamily="2" charset="0"/>
              </a:rPr>
              <a:t>Are there opportunities for people to support each other to reduce their emissions? For example, informal sharing of bikes, cars, excess food, and other items to reduce waste?</a:t>
            </a:r>
          </a:p>
        </p:txBody>
      </p:sp>
      <p:sp>
        <p:nvSpPr>
          <p:cNvPr id="38" name="Speech Bubble: Rectangle with Corners Rounded 37">
            <a:extLst>
              <a:ext uri="{FF2B5EF4-FFF2-40B4-BE49-F238E27FC236}">
                <a16:creationId xmlns:a16="http://schemas.microsoft.com/office/drawing/2014/main" id="{B5756418-84D3-131A-B9AC-BB760407EA9C}"/>
              </a:ext>
            </a:extLst>
          </p:cNvPr>
          <p:cNvSpPr/>
          <p:nvPr/>
        </p:nvSpPr>
        <p:spPr>
          <a:xfrm flipH="1">
            <a:off x="593678" y="4376317"/>
            <a:ext cx="5117910" cy="1771789"/>
          </a:xfrm>
          <a:prstGeom prst="wedgeRoundRectCallout">
            <a:avLst/>
          </a:prstGeom>
          <a:solidFill>
            <a:schemeClr val="bg1"/>
          </a:solidFill>
          <a:ln w="38100">
            <a:solidFill>
              <a:srgbClr val="F39A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latin typeface="Montserrat Light" panose="00000400000000000000" pitchFamily="2" charset="0"/>
              </a:rPr>
              <a:t>In an emergency - such as flooding, heatwave - is everybody looked after? Think about vulnerable groups and their support needs (some effects can be long-lasting).</a:t>
            </a:r>
          </a:p>
        </p:txBody>
      </p:sp>
      <p:sp>
        <p:nvSpPr>
          <p:cNvPr id="2" name="Title 1">
            <a:extLst>
              <a:ext uri="{FF2B5EF4-FFF2-40B4-BE49-F238E27FC236}">
                <a16:creationId xmlns:a16="http://schemas.microsoft.com/office/drawing/2014/main" id="{74F79EF6-EF87-08E0-429F-3C822AF2D8CD}"/>
              </a:ext>
            </a:extLst>
          </p:cNvPr>
          <p:cNvSpPr txBox="1">
            <a:spLocks/>
          </p:cNvSpPr>
          <p:nvPr/>
        </p:nvSpPr>
        <p:spPr>
          <a:xfrm>
            <a:off x="6574980" y="74079"/>
            <a:ext cx="53980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General Feedback</a:t>
            </a:r>
            <a:endParaRPr lang="en-GB" dirty="0">
              <a:latin typeface="Franklin Gothic Medium Cond" panose="020B0606030402020204" pitchFamily="34" charset="0"/>
            </a:endParaRPr>
          </a:p>
        </p:txBody>
      </p:sp>
    </p:spTree>
    <p:extLst>
      <p:ext uri="{BB962C8B-B14F-4D97-AF65-F5344CB8AC3E}">
        <p14:creationId xmlns:p14="http://schemas.microsoft.com/office/powerpoint/2010/main" val="989013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C35C-8A41-1DFE-99BE-6758EC49BCF5}"/>
              </a:ext>
            </a:extLst>
          </p:cNvPr>
          <p:cNvSpPr txBox="1">
            <a:spLocks/>
          </p:cNvSpPr>
          <p:nvPr/>
        </p:nvSpPr>
        <p:spPr>
          <a:xfrm>
            <a:off x="6574980" y="778760"/>
            <a:ext cx="58268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Voting</a:t>
            </a:r>
            <a:endParaRPr lang="en-GB" dirty="0">
              <a:latin typeface="Franklin Gothic Medium Cond" panose="020B0606030402020204" pitchFamily="34" charset="0"/>
            </a:endParaRPr>
          </a:p>
        </p:txBody>
      </p:sp>
      <p:sp>
        <p:nvSpPr>
          <p:cNvPr id="3" name="Rectangle 2">
            <a:extLst>
              <a:ext uri="{FF2B5EF4-FFF2-40B4-BE49-F238E27FC236}">
                <a16:creationId xmlns:a16="http://schemas.microsoft.com/office/drawing/2014/main" id="{38C88923-C60B-0E71-67E6-944C09D3014B}"/>
              </a:ext>
            </a:extLst>
          </p:cNvPr>
          <p:cNvSpPr/>
          <p:nvPr/>
        </p:nvSpPr>
        <p:spPr>
          <a:xfrm>
            <a:off x="196344" y="217380"/>
            <a:ext cx="6221285" cy="6423239"/>
          </a:xfrm>
          <a:prstGeom prst="rect">
            <a:avLst/>
          </a:prstGeom>
          <a:solidFill>
            <a:srgbClr val="8E2061">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7D083"/>
              </a:solidFill>
            </a:endParaRPr>
          </a:p>
        </p:txBody>
      </p:sp>
      <p:sp>
        <p:nvSpPr>
          <p:cNvPr id="4" name="Rectangle 3">
            <a:extLst>
              <a:ext uri="{FF2B5EF4-FFF2-40B4-BE49-F238E27FC236}">
                <a16:creationId xmlns:a16="http://schemas.microsoft.com/office/drawing/2014/main" id="{559DF4A5-9CF6-6E10-728D-C48AA8FF3C2F}"/>
              </a:ext>
            </a:extLst>
          </p:cNvPr>
          <p:cNvSpPr>
            <a:spLocks noGrp="1" noRot="1" noMove="1" noResize="1" noEditPoints="1" noAdjustHandles="1" noChangeArrowheads="1" noChangeShapeType="1"/>
          </p:cNvSpPr>
          <p:nvPr/>
        </p:nvSpPr>
        <p:spPr>
          <a:xfrm>
            <a:off x="376734" y="411584"/>
            <a:ext cx="1143467" cy="114346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7A77C894-8F34-C049-C0BF-47E08F0CB79D}"/>
              </a:ext>
            </a:extLst>
          </p:cNvPr>
          <p:cNvSpPr/>
          <p:nvPr/>
        </p:nvSpPr>
        <p:spPr>
          <a:xfrm>
            <a:off x="6639094" y="3802119"/>
            <a:ext cx="1212051" cy="1212113"/>
          </a:xfrm>
          <a:prstGeom prst="rect">
            <a:avLst/>
          </a:prstGeom>
          <a:solidFill>
            <a:srgbClr val="8E2061">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0" name="Title 1">
            <a:extLst>
              <a:ext uri="{FF2B5EF4-FFF2-40B4-BE49-F238E27FC236}">
                <a16:creationId xmlns:a16="http://schemas.microsoft.com/office/drawing/2014/main" id="{35C78BB9-56F6-174F-AE81-7E79CA43D6FB}"/>
              </a:ext>
            </a:extLst>
          </p:cNvPr>
          <p:cNvSpPr txBox="1">
            <a:spLocks/>
          </p:cNvSpPr>
          <p:nvPr/>
        </p:nvSpPr>
        <p:spPr>
          <a:xfrm>
            <a:off x="6574979" y="2671544"/>
            <a:ext cx="58268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General Feedback</a:t>
            </a:r>
            <a:endParaRPr lang="en-GB" dirty="0">
              <a:latin typeface="Franklin Gothic Medium Cond" panose="020B0606030402020204" pitchFamily="34" charset="0"/>
            </a:endParaRPr>
          </a:p>
        </p:txBody>
      </p:sp>
      <p:sp>
        <p:nvSpPr>
          <p:cNvPr id="11" name="Rectangle 10">
            <a:extLst>
              <a:ext uri="{FF2B5EF4-FFF2-40B4-BE49-F238E27FC236}">
                <a16:creationId xmlns:a16="http://schemas.microsoft.com/office/drawing/2014/main" id="{B15362A6-EBD9-CD4F-4144-DBA1885EC02E}"/>
              </a:ext>
            </a:extLst>
          </p:cNvPr>
          <p:cNvSpPr/>
          <p:nvPr/>
        </p:nvSpPr>
        <p:spPr>
          <a:xfrm>
            <a:off x="8013054" y="3802118"/>
            <a:ext cx="1212051" cy="1212113"/>
          </a:xfrm>
          <a:prstGeom prst="rect">
            <a:avLst/>
          </a:prstGeom>
          <a:solidFill>
            <a:srgbClr val="8E2061">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2" name="Rectangle 11">
            <a:extLst>
              <a:ext uri="{FF2B5EF4-FFF2-40B4-BE49-F238E27FC236}">
                <a16:creationId xmlns:a16="http://schemas.microsoft.com/office/drawing/2014/main" id="{40041CBC-7815-54B7-E655-A31EF69F4156}"/>
              </a:ext>
            </a:extLst>
          </p:cNvPr>
          <p:cNvSpPr/>
          <p:nvPr/>
        </p:nvSpPr>
        <p:spPr>
          <a:xfrm>
            <a:off x="9387014" y="3802118"/>
            <a:ext cx="1212051" cy="1212113"/>
          </a:xfrm>
          <a:prstGeom prst="rect">
            <a:avLst/>
          </a:prstGeom>
          <a:solidFill>
            <a:srgbClr val="8E2061">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3" name="Rectangle 12">
            <a:extLst>
              <a:ext uri="{FF2B5EF4-FFF2-40B4-BE49-F238E27FC236}">
                <a16:creationId xmlns:a16="http://schemas.microsoft.com/office/drawing/2014/main" id="{25D47173-75D7-7655-29D1-209EE42B7C57}"/>
              </a:ext>
            </a:extLst>
          </p:cNvPr>
          <p:cNvSpPr/>
          <p:nvPr/>
        </p:nvSpPr>
        <p:spPr>
          <a:xfrm>
            <a:off x="10760974" y="3802118"/>
            <a:ext cx="1212051" cy="1212113"/>
          </a:xfrm>
          <a:prstGeom prst="rect">
            <a:avLst/>
          </a:prstGeom>
          <a:solidFill>
            <a:srgbClr val="8E2061">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4" name="Rectangle 13">
            <a:extLst>
              <a:ext uri="{FF2B5EF4-FFF2-40B4-BE49-F238E27FC236}">
                <a16:creationId xmlns:a16="http://schemas.microsoft.com/office/drawing/2014/main" id="{2DB792EF-11D9-3B0F-C012-380D0274FDC6}"/>
              </a:ext>
            </a:extLst>
          </p:cNvPr>
          <p:cNvSpPr/>
          <p:nvPr/>
        </p:nvSpPr>
        <p:spPr>
          <a:xfrm>
            <a:off x="6671112" y="5222154"/>
            <a:ext cx="1212051" cy="1212113"/>
          </a:xfrm>
          <a:prstGeom prst="rect">
            <a:avLst/>
          </a:prstGeom>
          <a:solidFill>
            <a:srgbClr val="8E2061">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5" name="Rectangle 14">
            <a:extLst>
              <a:ext uri="{FF2B5EF4-FFF2-40B4-BE49-F238E27FC236}">
                <a16:creationId xmlns:a16="http://schemas.microsoft.com/office/drawing/2014/main" id="{EEB75556-952C-C7AA-EC00-21F3C3885A42}"/>
              </a:ext>
            </a:extLst>
          </p:cNvPr>
          <p:cNvSpPr/>
          <p:nvPr/>
        </p:nvSpPr>
        <p:spPr>
          <a:xfrm>
            <a:off x="8045072" y="5222153"/>
            <a:ext cx="1212051" cy="1212113"/>
          </a:xfrm>
          <a:prstGeom prst="rect">
            <a:avLst/>
          </a:prstGeom>
          <a:solidFill>
            <a:srgbClr val="8E2061">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6" name="Rectangle 15">
            <a:extLst>
              <a:ext uri="{FF2B5EF4-FFF2-40B4-BE49-F238E27FC236}">
                <a16:creationId xmlns:a16="http://schemas.microsoft.com/office/drawing/2014/main" id="{78685732-CCEC-0E0D-DDA9-7EF6A3ADEDD0}"/>
              </a:ext>
            </a:extLst>
          </p:cNvPr>
          <p:cNvSpPr/>
          <p:nvPr/>
        </p:nvSpPr>
        <p:spPr>
          <a:xfrm>
            <a:off x="9419032" y="5222153"/>
            <a:ext cx="1212051" cy="1212113"/>
          </a:xfrm>
          <a:prstGeom prst="rect">
            <a:avLst/>
          </a:prstGeom>
          <a:solidFill>
            <a:srgbClr val="8E2061">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7" name="Rectangle 16">
            <a:extLst>
              <a:ext uri="{FF2B5EF4-FFF2-40B4-BE49-F238E27FC236}">
                <a16:creationId xmlns:a16="http://schemas.microsoft.com/office/drawing/2014/main" id="{044E9F21-EC88-6980-E984-BA7953DA2EA1}"/>
              </a:ext>
            </a:extLst>
          </p:cNvPr>
          <p:cNvSpPr/>
          <p:nvPr/>
        </p:nvSpPr>
        <p:spPr>
          <a:xfrm>
            <a:off x="10792992" y="5222153"/>
            <a:ext cx="1212051" cy="1212113"/>
          </a:xfrm>
          <a:prstGeom prst="rect">
            <a:avLst/>
          </a:prstGeom>
          <a:solidFill>
            <a:srgbClr val="8E2061">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grpSp>
        <p:nvGrpSpPr>
          <p:cNvPr id="18" name="Group 17">
            <a:extLst>
              <a:ext uri="{FF2B5EF4-FFF2-40B4-BE49-F238E27FC236}">
                <a16:creationId xmlns:a16="http://schemas.microsoft.com/office/drawing/2014/main" id="{58591544-9B9E-36C8-3249-81F20EA2E108}"/>
              </a:ext>
            </a:extLst>
          </p:cNvPr>
          <p:cNvGrpSpPr/>
          <p:nvPr/>
        </p:nvGrpSpPr>
        <p:grpSpPr>
          <a:xfrm>
            <a:off x="6639094" y="1945228"/>
            <a:ext cx="5281227" cy="1023272"/>
            <a:chOff x="6639094" y="2270444"/>
            <a:chExt cx="5281227" cy="1023272"/>
          </a:xfrm>
        </p:grpSpPr>
        <p:pic>
          <p:nvPicPr>
            <p:cNvPr id="19" name="Picture 18">
              <a:extLst>
                <a:ext uri="{FF2B5EF4-FFF2-40B4-BE49-F238E27FC236}">
                  <a16:creationId xmlns:a16="http://schemas.microsoft.com/office/drawing/2014/main" id="{F686D63C-3D22-B10E-283E-5B9F0DC520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39094" y="2860161"/>
              <a:ext cx="5281227" cy="433555"/>
            </a:xfrm>
            <a:prstGeom prst="rect">
              <a:avLst/>
            </a:prstGeom>
          </p:spPr>
        </p:pic>
        <p:sp>
          <p:nvSpPr>
            <p:cNvPr id="20" name="Oval 19">
              <a:extLst>
                <a:ext uri="{FF2B5EF4-FFF2-40B4-BE49-F238E27FC236}">
                  <a16:creationId xmlns:a16="http://schemas.microsoft.com/office/drawing/2014/main" id="{41C26A93-5387-DBFD-5295-49B9B92603FE}"/>
                </a:ext>
              </a:extLst>
            </p:cNvPr>
            <p:cNvSpPr/>
            <p:nvPr userDrawn="1"/>
          </p:nvSpPr>
          <p:spPr>
            <a:xfrm>
              <a:off x="6703393"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1" name="Oval 20">
              <a:extLst>
                <a:ext uri="{FF2B5EF4-FFF2-40B4-BE49-F238E27FC236}">
                  <a16:creationId xmlns:a16="http://schemas.microsoft.com/office/drawing/2014/main" id="{040DDF38-2796-C127-21D7-0F137A8B2E09}"/>
                </a:ext>
              </a:extLst>
            </p:cNvPr>
            <p:cNvSpPr/>
            <p:nvPr userDrawn="1"/>
          </p:nvSpPr>
          <p:spPr>
            <a:xfrm>
              <a:off x="7467225"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22" name="Oval 21">
              <a:extLst>
                <a:ext uri="{FF2B5EF4-FFF2-40B4-BE49-F238E27FC236}">
                  <a16:creationId xmlns:a16="http://schemas.microsoft.com/office/drawing/2014/main" id="{27FCC6E8-78BC-8D9A-10AF-DC281D4F0BBD}"/>
                </a:ext>
              </a:extLst>
            </p:cNvPr>
            <p:cNvSpPr/>
            <p:nvPr userDrawn="1"/>
          </p:nvSpPr>
          <p:spPr>
            <a:xfrm>
              <a:off x="8231057"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23" name="Oval 22">
              <a:extLst>
                <a:ext uri="{FF2B5EF4-FFF2-40B4-BE49-F238E27FC236}">
                  <a16:creationId xmlns:a16="http://schemas.microsoft.com/office/drawing/2014/main" id="{F67F6FA8-F249-B109-43A6-FA283BA62A2E}"/>
                </a:ext>
              </a:extLst>
            </p:cNvPr>
            <p:cNvSpPr/>
            <p:nvPr userDrawn="1"/>
          </p:nvSpPr>
          <p:spPr>
            <a:xfrm>
              <a:off x="8994889"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
          <p:nvSpPr>
            <p:cNvPr id="24" name="Oval 23">
              <a:extLst>
                <a:ext uri="{FF2B5EF4-FFF2-40B4-BE49-F238E27FC236}">
                  <a16:creationId xmlns:a16="http://schemas.microsoft.com/office/drawing/2014/main" id="{C8D0DB71-9EB7-D205-E1DA-8BB9D58262E8}"/>
                </a:ext>
              </a:extLst>
            </p:cNvPr>
            <p:cNvSpPr/>
            <p:nvPr userDrawn="1"/>
          </p:nvSpPr>
          <p:spPr>
            <a:xfrm>
              <a:off x="9758722"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5</a:t>
              </a:r>
            </a:p>
          </p:txBody>
        </p:sp>
        <p:sp>
          <p:nvSpPr>
            <p:cNvPr id="25" name="Oval 24">
              <a:extLst>
                <a:ext uri="{FF2B5EF4-FFF2-40B4-BE49-F238E27FC236}">
                  <a16:creationId xmlns:a16="http://schemas.microsoft.com/office/drawing/2014/main" id="{7ED01D03-F4D7-61CA-622A-916A669D18AE}"/>
                </a:ext>
              </a:extLst>
            </p:cNvPr>
            <p:cNvSpPr/>
            <p:nvPr userDrawn="1"/>
          </p:nvSpPr>
          <p:spPr>
            <a:xfrm>
              <a:off x="10522554"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6</a:t>
              </a:r>
            </a:p>
          </p:txBody>
        </p:sp>
        <p:sp>
          <p:nvSpPr>
            <p:cNvPr id="26" name="Oval 25">
              <a:extLst>
                <a:ext uri="{FF2B5EF4-FFF2-40B4-BE49-F238E27FC236}">
                  <a16:creationId xmlns:a16="http://schemas.microsoft.com/office/drawing/2014/main" id="{19506484-18F4-520C-CC39-01AFC8D4C54F}"/>
                </a:ext>
              </a:extLst>
            </p:cNvPr>
            <p:cNvSpPr/>
            <p:nvPr userDrawn="1"/>
          </p:nvSpPr>
          <p:spPr>
            <a:xfrm>
              <a:off x="11286388"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7</a:t>
              </a:r>
            </a:p>
          </p:txBody>
        </p:sp>
      </p:grpSp>
      <p:sp>
        <p:nvSpPr>
          <p:cNvPr id="27" name="Oval 26">
            <a:extLst>
              <a:ext uri="{FF2B5EF4-FFF2-40B4-BE49-F238E27FC236}">
                <a16:creationId xmlns:a16="http://schemas.microsoft.com/office/drawing/2014/main" id="{A7876024-06DA-0E59-2614-61860D320B15}"/>
              </a:ext>
            </a:extLst>
          </p:cNvPr>
          <p:cNvSpPr/>
          <p:nvPr/>
        </p:nvSpPr>
        <p:spPr>
          <a:xfrm>
            <a:off x="10522554" y="348138"/>
            <a:ext cx="1199913" cy="1199913"/>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X</a:t>
            </a:r>
          </a:p>
        </p:txBody>
      </p:sp>
      <p:sp>
        <p:nvSpPr>
          <p:cNvPr id="28" name="Title 1">
            <a:extLst>
              <a:ext uri="{FF2B5EF4-FFF2-40B4-BE49-F238E27FC236}">
                <a16:creationId xmlns:a16="http://schemas.microsoft.com/office/drawing/2014/main" id="{B8511877-3D87-FF5F-8F62-0A835463B0A4}"/>
              </a:ext>
            </a:extLst>
          </p:cNvPr>
          <p:cNvSpPr txBox="1">
            <a:spLocks/>
          </p:cNvSpPr>
          <p:nvPr/>
        </p:nvSpPr>
        <p:spPr>
          <a:xfrm>
            <a:off x="306214" y="1642937"/>
            <a:ext cx="5826849" cy="1325563"/>
          </a:xfrm>
          <a:prstGeom prst="rect">
            <a:avLst/>
          </a:prstGeom>
          <a:ln>
            <a:noFill/>
          </a:ln>
        </p:spPr>
        <p:txBody>
          <a:bodyP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To what extent does my place have a positive identity that supports a strong sense of belonging?</a:t>
            </a:r>
            <a:endParaRPr lang="en-GB" dirty="0">
              <a:latin typeface="Franklin Gothic Medium Cond" panose="020B0606030402020204" pitchFamily="34" charset="0"/>
            </a:endParaRPr>
          </a:p>
        </p:txBody>
      </p:sp>
      <p:sp>
        <p:nvSpPr>
          <p:cNvPr id="30" name="Title 1">
            <a:extLst>
              <a:ext uri="{FF2B5EF4-FFF2-40B4-BE49-F238E27FC236}">
                <a16:creationId xmlns:a16="http://schemas.microsoft.com/office/drawing/2014/main" id="{70313393-1D6F-1155-1C42-DB872AE339F4}"/>
              </a:ext>
            </a:extLst>
          </p:cNvPr>
          <p:cNvSpPr txBox="1">
            <a:spLocks/>
          </p:cNvSpPr>
          <p:nvPr/>
        </p:nvSpPr>
        <p:spPr>
          <a:xfrm>
            <a:off x="299945" y="2585379"/>
            <a:ext cx="5839387" cy="3948923"/>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endParaRPr lang="en-GB" sz="1800" b="0" i="1" dirty="0">
              <a:solidFill>
                <a:srgbClr val="1A1A1A"/>
              </a:solidFill>
              <a:effectLst/>
              <a:latin typeface="Montserrat Light" panose="00000400000000000000" pitchFamily="2" charset="0"/>
            </a:endParaRPr>
          </a:p>
          <a:p>
            <a:endParaRPr lang="en-GB" sz="1800" b="0" i="1" dirty="0">
              <a:solidFill>
                <a:srgbClr val="1A1A1A"/>
              </a:solidFill>
              <a:latin typeface="Montserrat Light" panose="00000400000000000000" pitchFamily="2" charset="0"/>
            </a:endParaRPr>
          </a:p>
          <a:p>
            <a:r>
              <a:rPr lang="en-GB" sz="1800" b="0" i="1" dirty="0">
                <a:solidFill>
                  <a:srgbClr val="1A1A1A"/>
                </a:solidFill>
                <a:effectLst/>
                <a:latin typeface="Montserrat Light" panose="00000400000000000000" pitchFamily="2" charset="0"/>
              </a:rPr>
              <a:t>Things to Think About...</a:t>
            </a:r>
          </a:p>
          <a:p>
            <a:endParaRPr lang="en-GB" sz="1800" b="0" dirty="0">
              <a:latin typeface="Montserrat Light" panose="00000400000000000000" pitchFamily="2" charset="0"/>
            </a:endParaRP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How strong is the sense of identity and belonging? </a:t>
            </a: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How does the community celebrate? </a:t>
            </a: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How involved are people in the community? </a:t>
            </a: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How welcoming are people in this place? </a:t>
            </a: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What do others think of the place and community? </a:t>
            </a:r>
          </a:p>
        </p:txBody>
      </p:sp>
      <p:sp>
        <p:nvSpPr>
          <p:cNvPr id="29" name="Title 1">
            <a:extLst>
              <a:ext uri="{FF2B5EF4-FFF2-40B4-BE49-F238E27FC236}">
                <a16:creationId xmlns:a16="http://schemas.microsoft.com/office/drawing/2014/main" id="{75D7B56D-E87D-7E66-FAA8-87BC49CDAE32}"/>
              </a:ext>
            </a:extLst>
          </p:cNvPr>
          <p:cNvSpPr txBox="1">
            <a:spLocks/>
          </p:cNvSpPr>
          <p:nvPr/>
        </p:nvSpPr>
        <p:spPr>
          <a:xfrm>
            <a:off x="1632456" y="5123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en-US" dirty="0">
                <a:latin typeface="Franklin Gothic Medium Cond" panose="020B0606030402020204" pitchFamily="34" charset="0"/>
              </a:rPr>
              <a:t>11 </a:t>
            </a:r>
          </a:p>
          <a:p>
            <a:r>
              <a:rPr lang="en-US" dirty="0">
                <a:latin typeface="Franklin Gothic Medium Cond" panose="020B0606030402020204" pitchFamily="34" charset="0"/>
              </a:rPr>
              <a:t>Identity &amp; Belonging</a:t>
            </a:r>
            <a:endParaRPr lang="en-GB" dirty="0">
              <a:latin typeface="Franklin Gothic Medium Cond" panose="020B0606030402020204" pitchFamily="34" charset="0"/>
            </a:endParaRPr>
          </a:p>
        </p:txBody>
      </p:sp>
      <p:pic>
        <p:nvPicPr>
          <p:cNvPr id="32" name="Graphic 31">
            <a:extLst>
              <a:ext uri="{FF2B5EF4-FFF2-40B4-BE49-F238E27FC236}">
                <a16:creationId xmlns:a16="http://schemas.microsoft.com/office/drawing/2014/main" id="{4C8201E6-4EDF-7AED-3D15-72249D0A1F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9113" y="502304"/>
            <a:ext cx="790575" cy="962025"/>
          </a:xfrm>
          <a:prstGeom prst="rect">
            <a:avLst/>
          </a:prstGeom>
        </p:spPr>
      </p:pic>
    </p:spTree>
    <p:extLst>
      <p:ext uri="{BB962C8B-B14F-4D97-AF65-F5344CB8AC3E}">
        <p14:creationId xmlns:p14="http://schemas.microsoft.com/office/powerpoint/2010/main" val="255706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C88923-C60B-0E71-67E6-944C09D3014B}"/>
              </a:ext>
            </a:extLst>
          </p:cNvPr>
          <p:cNvSpPr/>
          <p:nvPr/>
        </p:nvSpPr>
        <p:spPr>
          <a:xfrm>
            <a:off x="196344" y="217380"/>
            <a:ext cx="6221285" cy="6423239"/>
          </a:xfrm>
          <a:prstGeom prst="rect">
            <a:avLst/>
          </a:prstGeom>
          <a:solidFill>
            <a:srgbClr val="8E2061">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559DF4A5-9CF6-6E10-728D-C48AA8FF3C2F}"/>
              </a:ext>
            </a:extLst>
          </p:cNvPr>
          <p:cNvSpPr/>
          <p:nvPr/>
        </p:nvSpPr>
        <p:spPr>
          <a:xfrm>
            <a:off x="376734" y="411584"/>
            <a:ext cx="1143467" cy="114346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A77C894-8F34-C049-C0BF-47E08F0CB79D}"/>
              </a:ext>
            </a:extLst>
          </p:cNvPr>
          <p:cNvSpPr/>
          <p:nvPr/>
        </p:nvSpPr>
        <p:spPr>
          <a:xfrm>
            <a:off x="6639094" y="1204654"/>
            <a:ext cx="1212051" cy="1212113"/>
          </a:xfrm>
          <a:prstGeom prst="rect">
            <a:avLst/>
          </a:prstGeom>
          <a:solidFill>
            <a:srgbClr val="8E2061">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1" name="Rectangle 10">
            <a:extLst>
              <a:ext uri="{FF2B5EF4-FFF2-40B4-BE49-F238E27FC236}">
                <a16:creationId xmlns:a16="http://schemas.microsoft.com/office/drawing/2014/main" id="{B15362A6-EBD9-CD4F-4144-DBA1885EC02E}"/>
              </a:ext>
            </a:extLst>
          </p:cNvPr>
          <p:cNvSpPr/>
          <p:nvPr/>
        </p:nvSpPr>
        <p:spPr>
          <a:xfrm>
            <a:off x="8013054" y="1204653"/>
            <a:ext cx="1212051" cy="1212113"/>
          </a:xfrm>
          <a:prstGeom prst="rect">
            <a:avLst/>
          </a:prstGeom>
          <a:solidFill>
            <a:srgbClr val="8E2061">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2" name="Rectangle 11">
            <a:extLst>
              <a:ext uri="{FF2B5EF4-FFF2-40B4-BE49-F238E27FC236}">
                <a16:creationId xmlns:a16="http://schemas.microsoft.com/office/drawing/2014/main" id="{40041CBC-7815-54B7-E655-A31EF69F4156}"/>
              </a:ext>
            </a:extLst>
          </p:cNvPr>
          <p:cNvSpPr/>
          <p:nvPr/>
        </p:nvSpPr>
        <p:spPr>
          <a:xfrm>
            <a:off x="9387014" y="1204653"/>
            <a:ext cx="1212051" cy="1212113"/>
          </a:xfrm>
          <a:prstGeom prst="rect">
            <a:avLst/>
          </a:prstGeom>
          <a:solidFill>
            <a:srgbClr val="8E2061">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3" name="Rectangle 12">
            <a:extLst>
              <a:ext uri="{FF2B5EF4-FFF2-40B4-BE49-F238E27FC236}">
                <a16:creationId xmlns:a16="http://schemas.microsoft.com/office/drawing/2014/main" id="{25D47173-75D7-7655-29D1-209EE42B7C57}"/>
              </a:ext>
            </a:extLst>
          </p:cNvPr>
          <p:cNvSpPr/>
          <p:nvPr/>
        </p:nvSpPr>
        <p:spPr>
          <a:xfrm>
            <a:off x="10760974" y="1204653"/>
            <a:ext cx="1212051" cy="1212113"/>
          </a:xfrm>
          <a:prstGeom prst="rect">
            <a:avLst/>
          </a:prstGeom>
          <a:solidFill>
            <a:srgbClr val="8E2061">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4" name="Rectangle 13">
            <a:extLst>
              <a:ext uri="{FF2B5EF4-FFF2-40B4-BE49-F238E27FC236}">
                <a16:creationId xmlns:a16="http://schemas.microsoft.com/office/drawing/2014/main" id="{2DB792EF-11D9-3B0F-C012-380D0274FDC6}"/>
              </a:ext>
            </a:extLst>
          </p:cNvPr>
          <p:cNvSpPr/>
          <p:nvPr/>
        </p:nvSpPr>
        <p:spPr>
          <a:xfrm>
            <a:off x="6671112" y="2624689"/>
            <a:ext cx="1212051" cy="1212113"/>
          </a:xfrm>
          <a:prstGeom prst="rect">
            <a:avLst/>
          </a:prstGeom>
          <a:solidFill>
            <a:srgbClr val="8E2061">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5" name="Rectangle 14">
            <a:extLst>
              <a:ext uri="{FF2B5EF4-FFF2-40B4-BE49-F238E27FC236}">
                <a16:creationId xmlns:a16="http://schemas.microsoft.com/office/drawing/2014/main" id="{EEB75556-952C-C7AA-EC00-21F3C3885A42}"/>
              </a:ext>
            </a:extLst>
          </p:cNvPr>
          <p:cNvSpPr/>
          <p:nvPr/>
        </p:nvSpPr>
        <p:spPr>
          <a:xfrm>
            <a:off x="8045072" y="2624688"/>
            <a:ext cx="1212051" cy="1212113"/>
          </a:xfrm>
          <a:prstGeom prst="rect">
            <a:avLst/>
          </a:prstGeom>
          <a:solidFill>
            <a:srgbClr val="8E2061">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6" name="Rectangle 15">
            <a:extLst>
              <a:ext uri="{FF2B5EF4-FFF2-40B4-BE49-F238E27FC236}">
                <a16:creationId xmlns:a16="http://schemas.microsoft.com/office/drawing/2014/main" id="{78685732-CCEC-0E0D-DDA9-7EF6A3ADEDD0}"/>
              </a:ext>
            </a:extLst>
          </p:cNvPr>
          <p:cNvSpPr/>
          <p:nvPr/>
        </p:nvSpPr>
        <p:spPr>
          <a:xfrm>
            <a:off x="9419032" y="2624688"/>
            <a:ext cx="1212051" cy="1212113"/>
          </a:xfrm>
          <a:prstGeom prst="rect">
            <a:avLst/>
          </a:prstGeom>
          <a:solidFill>
            <a:srgbClr val="8E2061">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7" name="Rectangle 16">
            <a:extLst>
              <a:ext uri="{FF2B5EF4-FFF2-40B4-BE49-F238E27FC236}">
                <a16:creationId xmlns:a16="http://schemas.microsoft.com/office/drawing/2014/main" id="{044E9F21-EC88-6980-E984-BA7953DA2EA1}"/>
              </a:ext>
            </a:extLst>
          </p:cNvPr>
          <p:cNvSpPr/>
          <p:nvPr/>
        </p:nvSpPr>
        <p:spPr>
          <a:xfrm>
            <a:off x="10792992" y="2624688"/>
            <a:ext cx="1212051" cy="1212113"/>
          </a:xfrm>
          <a:prstGeom prst="rect">
            <a:avLst/>
          </a:prstGeom>
          <a:solidFill>
            <a:srgbClr val="8E2061">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28" name="Rectangle 27">
            <a:extLst>
              <a:ext uri="{FF2B5EF4-FFF2-40B4-BE49-F238E27FC236}">
                <a16:creationId xmlns:a16="http://schemas.microsoft.com/office/drawing/2014/main" id="{54F83C37-3648-93EC-B73C-AEF414EC1910}"/>
              </a:ext>
            </a:extLst>
          </p:cNvPr>
          <p:cNvSpPr/>
          <p:nvPr/>
        </p:nvSpPr>
        <p:spPr>
          <a:xfrm>
            <a:off x="6671112" y="4019208"/>
            <a:ext cx="1212051" cy="1212113"/>
          </a:xfrm>
          <a:prstGeom prst="rect">
            <a:avLst/>
          </a:prstGeom>
          <a:solidFill>
            <a:srgbClr val="8E2061">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29" name="Rectangle 28">
            <a:extLst>
              <a:ext uri="{FF2B5EF4-FFF2-40B4-BE49-F238E27FC236}">
                <a16:creationId xmlns:a16="http://schemas.microsoft.com/office/drawing/2014/main" id="{2A404E86-AF16-47BF-A36C-1237594176EE}"/>
              </a:ext>
            </a:extLst>
          </p:cNvPr>
          <p:cNvSpPr/>
          <p:nvPr/>
        </p:nvSpPr>
        <p:spPr>
          <a:xfrm>
            <a:off x="8045072" y="4019207"/>
            <a:ext cx="1212051" cy="1212113"/>
          </a:xfrm>
          <a:prstGeom prst="rect">
            <a:avLst/>
          </a:prstGeom>
          <a:solidFill>
            <a:srgbClr val="8E2061">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0" name="Rectangle 29">
            <a:extLst>
              <a:ext uri="{FF2B5EF4-FFF2-40B4-BE49-F238E27FC236}">
                <a16:creationId xmlns:a16="http://schemas.microsoft.com/office/drawing/2014/main" id="{3A497C44-D892-AFA3-C4E7-29B824A03650}"/>
              </a:ext>
            </a:extLst>
          </p:cNvPr>
          <p:cNvSpPr/>
          <p:nvPr/>
        </p:nvSpPr>
        <p:spPr>
          <a:xfrm>
            <a:off x="9419032" y="4019207"/>
            <a:ext cx="1212051" cy="1212113"/>
          </a:xfrm>
          <a:prstGeom prst="rect">
            <a:avLst/>
          </a:prstGeom>
          <a:solidFill>
            <a:srgbClr val="8E2061">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1" name="Rectangle 30">
            <a:extLst>
              <a:ext uri="{FF2B5EF4-FFF2-40B4-BE49-F238E27FC236}">
                <a16:creationId xmlns:a16="http://schemas.microsoft.com/office/drawing/2014/main" id="{9D3872B0-70C2-D092-52C6-9A816C996B2A}"/>
              </a:ext>
            </a:extLst>
          </p:cNvPr>
          <p:cNvSpPr/>
          <p:nvPr/>
        </p:nvSpPr>
        <p:spPr>
          <a:xfrm>
            <a:off x="10792992" y="4019207"/>
            <a:ext cx="1212051" cy="1212113"/>
          </a:xfrm>
          <a:prstGeom prst="rect">
            <a:avLst/>
          </a:prstGeom>
          <a:solidFill>
            <a:srgbClr val="8E2061">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2" name="Rectangle 31">
            <a:extLst>
              <a:ext uri="{FF2B5EF4-FFF2-40B4-BE49-F238E27FC236}">
                <a16:creationId xmlns:a16="http://schemas.microsoft.com/office/drawing/2014/main" id="{9EF0DBF1-7AE4-61B9-2FCE-ACE6F30B51F4}"/>
              </a:ext>
            </a:extLst>
          </p:cNvPr>
          <p:cNvSpPr/>
          <p:nvPr/>
        </p:nvSpPr>
        <p:spPr>
          <a:xfrm>
            <a:off x="6671112" y="5428507"/>
            <a:ext cx="1212051" cy="1212113"/>
          </a:xfrm>
          <a:prstGeom prst="rect">
            <a:avLst/>
          </a:prstGeom>
          <a:solidFill>
            <a:srgbClr val="8E2061">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3" name="Rectangle 32">
            <a:extLst>
              <a:ext uri="{FF2B5EF4-FFF2-40B4-BE49-F238E27FC236}">
                <a16:creationId xmlns:a16="http://schemas.microsoft.com/office/drawing/2014/main" id="{B9EB8AAB-F686-3632-B89F-0E8A31E6197D}"/>
              </a:ext>
            </a:extLst>
          </p:cNvPr>
          <p:cNvSpPr/>
          <p:nvPr/>
        </p:nvSpPr>
        <p:spPr>
          <a:xfrm>
            <a:off x="8045072" y="5428506"/>
            <a:ext cx="1212051" cy="1212113"/>
          </a:xfrm>
          <a:prstGeom prst="rect">
            <a:avLst/>
          </a:prstGeom>
          <a:solidFill>
            <a:srgbClr val="8E2061">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4" name="Rectangle 33">
            <a:extLst>
              <a:ext uri="{FF2B5EF4-FFF2-40B4-BE49-F238E27FC236}">
                <a16:creationId xmlns:a16="http://schemas.microsoft.com/office/drawing/2014/main" id="{D8FE7C21-DCEE-D39F-3D10-FE11022C1220}"/>
              </a:ext>
            </a:extLst>
          </p:cNvPr>
          <p:cNvSpPr/>
          <p:nvPr/>
        </p:nvSpPr>
        <p:spPr>
          <a:xfrm>
            <a:off x="9419032" y="5428506"/>
            <a:ext cx="1212051" cy="1212113"/>
          </a:xfrm>
          <a:prstGeom prst="rect">
            <a:avLst/>
          </a:prstGeom>
          <a:solidFill>
            <a:srgbClr val="8E2061">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5" name="Rectangle 34">
            <a:extLst>
              <a:ext uri="{FF2B5EF4-FFF2-40B4-BE49-F238E27FC236}">
                <a16:creationId xmlns:a16="http://schemas.microsoft.com/office/drawing/2014/main" id="{6765ECC7-4E25-7BB9-AE51-B2D38ED3E7A5}"/>
              </a:ext>
            </a:extLst>
          </p:cNvPr>
          <p:cNvSpPr/>
          <p:nvPr/>
        </p:nvSpPr>
        <p:spPr>
          <a:xfrm>
            <a:off x="10792992" y="5428506"/>
            <a:ext cx="1212051" cy="1212113"/>
          </a:xfrm>
          <a:prstGeom prst="rect">
            <a:avLst/>
          </a:prstGeom>
          <a:solidFill>
            <a:srgbClr val="8E2061">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25" name="Title 1">
            <a:extLst>
              <a:ext uri="{FF2B5EF4-FFF2-40B4-BE49-F238E27FC236}">
                <a16:creationId xmlns:a16="http://schemas.microsoft.com/office/drawing/2014/main" id="{1E0C37A0-2E21-8499-8FE6-761BBCBB6E62}"/>
              </a:ext>
            </a:extLst>
          </p:cNvPr>
          <p:cNvSpPr txBox="1">
            <a:spLocks/>
          </p:cNvSpPr>
          <p:nvPr/>
        </p:nvSpPr>
        <p:spPr>
          <a:xfrm>
            <a:off x="1632456" y="5123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en-US" dirty="0">
                <a:latin typeface="Franklin Gothic Medium Cond" panose="020B0606030402020204" pitchFamily="34" charset="0"/>
              </a:rPr>
              <a:t>11 </a:t>
            </a:r>
          </a:p>
          <a:p>
            <a:r>
              <a:rPr lang="en-US" dirty="0">
                <a:latin typeface="Franklin Gothic Medium Cond" panose="020B0606030402020204" pitchFamily="34" charset="0"/>
              </a:rPr>
              <a:t>Identity &amp; Belonging</a:t>
            </a:r>
            <a:endParaRPr lang="en-GB" dirty="0">
              <a:latin typeface="Franklin Gothic Medium Cond" panose="020B0606030402020204" pitchFamily="34" charset="0"/>
            </a:endParaRPr>
          </a:p>
        </p:txBody>
      </p:sp>
      <p:pic>
        <p:nvPicPr>
          <p:cNvPr id="26" name="Graphic 25">
            <a:extLst>
              <a:ext uri="{FF2B5EF4-FFF2-40B4-BE49-F238E27FC236}">
                <a16:creationId xmlns:a16="http://schemas.microsoft.com/office/drawing/2014/main" id="{5C0E28FF-D939-2489-2AB9-56E05A882C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9113" y="502304"/>
            <a:ext cx="790575" cy="962025"/>
          </a:xfrm>
          <a:prstGeom prst="rect">
            <a:avLst/>
          </a:prstGeom>
        </p:spPr>
      </p:pic>
      <p:sp>
        <p:nvSpPr>
          <p:cNvPr id="27" name="Speech Bubble: Rectangle with Corners Rounded 26">
            <a:extLst>
              <a:ext uri="{FF2B5EF4-FFF2-40B4-BE49-F238E27FC236}">
                <a16:creationId xmlns:a16="http://schemas.microsoft.com/office/drawing/2014/main" id="{D6E67775-F7D3-3409-D47E-0DD5B8480523}"/>
              </a:ext>
            </a:extLst>
          </p:cNvPr>
          <p:cNvSpPr/>
          <p:nvPr/>
        </p:nvSpPr>
        <p:spPr>
          <a:xfrm>
            <a:off x="559558" y="2067577"/>
            <a:ext cx="5117911" cy="1769224"/>
          </a:xfrm>
          <a:prstGeom prst="wedgeRoundRectCallout">
            <a:avLst/>
          </a:prstGeom>
          <a:solidFill>
            <a:schemeClr val="bg1"/>
          </a:solidFill>
          <a:ln w="38100">
            <a:solidFill>
              <a:srgbClr val="F9E4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latin typeface="Montserrat Light" panose="00000400000000000000" pitchFamily="2" charset="0"/>
              </a:rPr>
              <a:t>Does everyone feel that they can contribute to action taken to address climate change at a local level?</a:t>
            </a:r>
          </a:p>
          <a:p>
            <a:endParaRPr lang="en-GB" sz="1400" dirty="0">
              <a:solidFill>
                <a:schemeClr val="tx1"/>
              </a:solidFill>
              <a:latin typeface="Montserrat Light" panose="00000400000000000000" pitchFamily="2" charset="0"/>
            </a:endParaRPr>
          </a:p>
        </p:txBody>
      </p:sp>
      <p:sp>
        <p:nvSpPr>
          <p:cNvPr id="38" name="Speech Bubble: Rectangle with Corners Rounded 37">
            <a:extLst>
              <a:ext uri="{FF2B5EF4-FFF2-40B4-BE49-F238E27FC236}">
                <a16:creationId xmlns:a16="http://schemas.microsoft.com/office/drawing/2014/main" id="{0731FC41-8F85-5258-4931-E61E8FA0567D}"/>
              </a:ext>
            </a:extLst>
          </p:cNvPr>
          <p:cNvSpPr/>
          <p:nvPr/>
        </p:nvSpPr>
        <p:spPr>
          <a:xfrm flipH="1">
            <a:off x="593678" y="4376317"/>
            <a:ext cx="5117910" cy="1771789"/>
          </a:xfrm>
          <a:prstGeom prst="wedgeRoundRectCallout">
            <a:avLst/>
          </a:prstGeom>
          <a:solidFill>
            <a:schemeClr val="bg1"/>
          </a:solidFill>
          <a:ln w="38100">
            <a:solidFill>
              <a:srgbClr val="F39A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latin typeface="Montserrat Light" panose="00000400000000000000" pitchFamily="2" charset="0"/>
              </a:rPr>
              <a:t>Is there a shared sense within the community that climate change is an issue that will affect everyone?</a:t>
            </a:r>
            <a:endParaRPr lang="en-GB" dirty="0">
              <a:solidFill>
                <a:schemeClr val="tx1"/>
              </a:solidFill>
              <a:latin typeface="Montserrat Light" panose="00000400000000000000" pitchFamily="2" charset="0"/>
            </a:endParaRPr>
          </a:p>
        </p:txBody>
      </p:sp>
      <p:sp>
        <p:nvSpPr>
          <p:cNvPr id="2" name="Title 1">
            <a:extLst>
              <a:ext uri="{FF2B5EF4-FFF2-40B4-BE49-F238E27FC236}">
                <a16:creationId xmlns:a16="http://schemas.microsoft.com/office/drawing/2014/main" id="{16021C64-86F9-8027-91B0-398BB8FA4723}"/>
              </a:ext>
            </a:extLst>
          </p:cNvPr>
          <p:cNvSpPr txBox="1">
            <a:spLocks/>
          </p:cNvSpPr>
          <p:nvPr/>
        </p:nvSpPr>
        <p:spPr>
          <a:xfrm>
            <a:off x="6574980" y="74079"/>
            <a:ext cx="53980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General Feedback</a:t>
            </a:r>
            <a:endParaRPr lang="en-GB" dirty="0">
              <a:latin typeface="Franklin Gothic Medium Cond" panose="020B0606030402020204" pitchFamily="34" charset="0"/>
            </a:endParaRPr>
          </a:p>
        </p:txBody>
      </p:sp>
    </p:spTree>
    <p:extLst>
      <p:ext uri="{BB962C8B-B14F-4D97-AF65-F5344CB8AC3E}">
        <p14:creationId xmlns:p14="http://schemas.microsoft.com/office/powerpoint/2010/main" val="2737967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C35C-8A41-1DFE-99BE-6758EC49BCF5}"/>
              </a:ext>
            </a:extLst>
          </p:cNvPr>
          <p:cNvSpPr txBox="1">
            <a:spLocks/>
          </p:cNvSpPr>
          <p:nvPr/>
        </p:nvSpPr>
        <p:spPr>
          <a:xfrm>
            <a:off x="6574980" y="778760"/>
            <a:ext cx="58268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Voting</a:t>
            </a:r>
            <a:endParaRPr lang="en-GB" dirty="0">
              <a:latin typeface="Franklin Gothic Medium Cond" panose="020B0606030402020204" pitchFamily="34" charset="0"/>
            </a:endParaRPr>
          </a:p>
        </p:txBody>
      </p:sp>
      <p:sp>
        <p:nvSpPr>
          <p:cNvPr id="3" name="Rectangle 2">
            <a:extLst>
              <a:ext uri="{FF2B5EF4-FFF2-40B4-BE49-F238E27FC236}">
                <a16:creationId xmlns:a16="http://schemas.microsoft.com/office/drawing/2014/main" id="{38C88923-C60B-0E71-67E6-944C09D3014B}"/>
              </a:ext>
            </a:extLst>
          </p:cNvPr>
          <p:cNvSpPr/>
          <p:nvPr/>
        </p:nvSpPr>
        <p:spPr>
          <a:xfrm>
            <a:off x="196344" y="217380"/>
            <a:ext cx="6221285" cy="6423239"/>
          </a:xfrm>
          <a:prstGeom prst="rect">
            <a:avLst/>
          </a:prstGeom>
          <a:solidFill>
            <a:srgbClr val="CC3E9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7D083"/>
              </a:solidFill>
            </a:endParaRPr>
          </a:p>
        </p:txBody>
      </p:sp>
      <p:sp>
        <p:nvSpPr>
          <p:cNvPr id="4" name="Rectangle 3">
            <a:extLst>
              <a:ext uri="{FF2B5EF4-FFF2-40B4-BE49-F238E27FC236}">
                <a16:creationId xmlns:a16="http://schemas.microsoft.com/office/drawing/2014/main" id="{559DF4A5-9CF6-6E10-728D-C48AA8FF3C2F}"/>
              </a:ext>
            </a:extLst>
          </p:cNvPr>
          <p:cNvSpPr>
            <a:spLocks noGrp="1" noRot="1" noMove="1" noResize="1" noEditPoints="1" noAdjustHandles="1" noChangeArrowheads="1" noChangeShapeType="1"/>
          </p:cNvSpPr>
          <p:nvPr/>
        </p:nvSpPr>
        <p:spPr>
          <a:xfrm>
            <a:off x="376734" y="411584"/>
            <a:ext cx="1143467" cy="114346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7A77C894-8F34-C049-C0BF-47E08F0CB79D}"/>
              </a:ext>
            </a:extLst>
          </p:cNvPr>
          <p:cNvSpPr/>
          <p:nvPr/>
        </p:nvSpPr>
        <p:spPr>
          <a:xfrm>
            <a:off x="6639094" y="3802119"/>
            <a:ext cx="1212051" cy="1212113"/>
          </a:xfrm>
          <a:prstGeom prst="rect">
            <a:avLst/>
          </a:prstGeom>
          <a:solidFill>
            <a:srgbClr val="CC3E9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0" name="Title 1">
            <a:extLst>
              <a:ext uri="{FF2B5EF4-FFF2-40B4-BE49-F238E27FC236}">
                <a16:creationId xmlns:a16="http://schemas.microsoft.com/office/drawing/2014/main" id="{35C78BB9-56F6-174F-AE81-7E79CA43D6FB}"/>
              </a:ext>
            </a:extLst>
          </p:cNvPr>
          <p:cNvSpPr txBox="1">
            <a:spLocks/>
          </p:cNvSpPr>
          <p:nvPr/>
        </p:nvSpPr>
        <p:spPr>
          <a:xfrm>
            <a:off x="6574979" y="2671544"/>
            <a:ext cx="58268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General Feedback</a:t>
            </a:r>
            <a:endParaRPr lang="en-GB" dirty="0">
              <a:latin typeface="Franklin Gothic Medium Cond" panose="020B0606030402020204" pitchFamily="34" charset="0"/>
            </a:endParaRPr>
          </a:p>
        </p:txBody>
      </p:sp>
      <p:sp>
        <p:nvSpPr>
          <p:cNvPr id="11" name="Rectangle 10">
            <a:extLst>
              <a:ext uri="{FF2B5EF4-FFF2-40B4-BE49-F238E27FC236}">
                <a16:creationId xmlns:a16="http://schemas.microsoft.com/office/drawing/2014/main" id="{B15362A6-EBD9-CD4F-4144-DBA1885EC02E}"/>
              </a:ext>
            </a:extLst>
          </p:cNvPr>
          <p:cNvSpPr/>
          <p:nvPr/>
        </p:nvSpPr>
        <p:spPr>
          <a:xfrm>
            <a:off x="8013054" y="3802118"/>
            <a:ext cx="1212051" cy="1212113"/>
          </a:xfrm>
          <a:prstGeom prst="rect">
            <a:avLst/>
          </a:prstGeom>
          <a:solidFill>
            <a:srgbClr val="CC3E9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2" name="Rectangle 11">
            <a:extLst>
              <a:ext uri="{FF2B5EF4-FFF2-40B4-BE49-F238E27FC236}">
                <a16:creationId xmlns:a16="http://schemas.microsoft.com/office/drawing/2014/main" id="{40041CBC-7815-54B7-E655-A31EF69F4156}"/>
              </a:ext>
            </a:extLst>
          </p:cNvPr>
          <p:cNvSpPr/>
          <p:nvPr/>
        </p:nvSpPr>
        <p:spPr>
          <a:xfrm>
            <a:off x="9387014" y="3802118"/>
            <a:ext cx="1212051" cy="1212113"/>
          </a:xfrm>
          <a:prstGeom prst="rect">
            <a:avLst/>
          </a:prstGeom>
          <a:solidFill>
            <a:srgbClr val="CC3E9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3" name="Rectangle 12">
            <a:extLst>
              <a:ext uri="{FF2B5EF4-FFF2-40B4-BE49-F238E27FC236}">
                <a16:creationId xmlns:a16="http://schemas.microsoft.com/office/drawing/2014/main" id="{25D47173-75D7-7655-29D1-209EE42B7C57}"/>
              </a:ext>
            </a:extLst>
          </p:cNvPr>
          <p:cNvSpPr/>
          <p:nvPr/>
        </p:nvSpPr>
        <p:spPr>
          <a:xfrm>
            <a:off x="10760974" y="3802118"/>
            <a:ext cx="1212051" cy="1212113"/>
          </a:xfrm>
          <a:prstGeom prst="rect">
            <a:avLst/>
          </a:prstGeom>
          <a:solidFill>
            <a:srgbClr val="CC3E9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4" name="Rectangle 13">
            <a:extLst>
              <a:ext uri="{FF2B5EF4-FFF2-40B4-BE49-F238E27FC236}">
                <a16:creationId xmlns:a16="http://schemas.microsoft.com/office/drawing/2014/main" id="{2DB792EF-11D9-3B0F-C012-380D0274FDC6}"/>
              </a:ext>
            </a:extLst>
          </p:cNvPr>
          <p:cNvSpPr/>
          <p:nvPr/>
        </p:nvSpPr>
        <p:spPr>
          <a:xfrm>
            <a:off x="6671112" y="5222154"/>
            <a:ext cx="1212051" cy="1212113"/>
          </a:xfrm>
          <a:prstGeom prst="rect">
            <a:avLst/>
          </a:prstGeom>
          <a:solidFill>
            <a:srgbClr val="CC3E9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5" name="Rectangle 14">
            <a:extLst>
              <a:ext uri="{FF2B5EF4-FFF2-40B4-BE49-F238E27FC236}">
                <a16:creationId xmlns:a16="http://schemas.microsoft.com/office/drawing/2014/main" id="{EEB75556-952C-C7AA-EC00-21F3C3885A42}"/>
              </a:ext>
            </a:extLst>
          </p:cNvPr>
          <p:cNvSpPr/>
          <p:nvPr/>
        </p:nvSpPr>
        <p:spPr>
          <a:xfrm>
            <a:off x="8045072" y="5222153"/>
            <a:ext cx="1212051" cy="1212113"/>
          </a:xfrm>
          <a:prstGeom prst="rect">
            <a:avLst/>
          </a:prstGeom>
          <a:solidFill>
            <a:srgbClr val="CC3E9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6" name="Rectangle 15">
            <a:extLst>
              <a:ext uri="{FF2B5EF4-FFF2-40B4-BE49-F238E27FC236}">
                <a16:creationId xmlns:a16="http://schemas.microsoft.com/office/drawing/2014/main" id="{78685732-CCEC-0E0D-DDA9-7EF6A3ADEDD0}"/>
              </a:ext>
            </a:extLst>
          </p:cNvPr>
          <p:cNvSpPr/>
          <p:nvPr/>
        </p:nvSpPr>
        <p:spPr>
          <a:xfrm>
            <a:off x="9419032" y="5222153"/>
            <a:ext cx="1212051" cy="1212113"/>
          </a:xfrm>
          <a:prstGeom prst="rect">
            <a:avLst/>
          </a:prstGeom>
          <a:solidFill>
            <a:srgbClr val="CC3E9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7" name="Rectangle 16">
            <a:extLst>
              <a:ext uri="{FF2B5EF4-FFF2-40B4-BE49-F238E27FC236}">
                <a16:creationId xmlns:a16="http://schemas.microsoft.com/office/drawing/2014/main" id="{044E9F21-EC88-6980-E984-BA7953DA2EA1}"/>
              </a:ext>
            </a:extLst>
          </p:cNvPr>
          <p:cNvSpPr/>
          <p:nvPr/>
        </p:nvSpPr>
        <p:spPr>
          <a:xfrm>
            <a:off x="10792992" y="5222153"/>
            <a:ext cx="1212051" cy="1212113"/>
          </a:xfrm>
          <a:prstGeom prst="rect">
            <a:avLst/>
          </a:prstGeom>
          <a:solidFill>
            <a:srgbClr val="CC3E9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grpSp>
        <p:nvGrpSpPr>
          <p:cNvPr id="18" name="Group 17">
            <a:extLst>
              <a:ext uri="{FF2B5EF4-FFF2-40B4-BE49-F238E27FC236}">
                <a16:creationId xmlns:a16="http://schemas.microsoft.com/office/drawing/2014/main" id="{58591544-9B9E-36C8-3249-81F20EA2E108}"/>
              </a:ext>
            </a:extLst>
          </p:cNvPr>
          <p:cNvGrpSpPr/>
          <p:nvPr/>
        </p:nvGrpSpPr>
        <p:grpSpPr>
          <a:xfrm>
            <a:off x="6639094" y="1945228"/>
            <a:ext cx="5281227" cy="1023272"/>
            <a:chOff x="6639094" y="2270444"/>
            <a:chExt cx="5281227" cy="1023272"/>
          </a:xfrm>
        </p:grpSpPr>
        <p:pic>
          <p:nvPicPr>
            <p:cNvPr id="19" name="Picture 18">
              <a:extLst>
                <a:ext uri="{FF2B5EF4-FFF2-40B4-BE49-F238E27FC236}">
                  <a16:creationId xmlns:a16="http://schemas.microsoft.com/office/drawing/2014/main" id="{F686D63C-3D22-B10E-283E-5B9F0DC520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39094" y="2860161"/>
              <a:ext cx="5281227" cy="433555"/>
            </a:xfrm>
            <a:prstGeom prst="rect">
              <a:avLst/>
            </a:prstGeom>
          </p:spPr>
        </p:pic>
        <p:sp>
          <p:nvSpPr>
            <p:cNvPr id="20" name="Oval 19">
              <a:extLst>
                <a:ext uri="{FF2B5EF4-FFF2-40B4-BE49-F238E27FC236}">
                  <a16:creationId xmlns:a16="http://schemas.microsoft.com/office/drawing/2014/main" id="{41C26A93-5387-DBFD-5295-49B9B92603FE}"/>
                </a:ext>
              </a:extLst>
            </p:cNvPr>
            <p:cNvSpPr/>
            <p:nvPr userDrawn="1"/>
          </p:nvSpPr>
          <p:spPr>
            <a:xfrm>
              <a:off x="6703393"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1" name="Oval 20">
              <a:extLst>
                <a:ext uri="{FF2B5EF4-FFF2-40B4-BE49-F238E27FC236}">
                  <a16:creationId xmlns:a16="http://schemas.microsoft.com/office/drawing/2014/main" id="{040DDF38-2796-C127-21D7-0F137A8B2E09}"/>
                </a:ext>
              </a:extLst>
            </p:cNvPr>
            <p:cNvSpPr/>
            <p:nvPr userDrawn="1"/>
          </p:nvSpPr>
          <p:spPr>
            <a:xfrm>
              <a:off x="7467225"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22" name="Oval 21">
              <a:extLst>
                <a:ext uri="{FF2B5EF4-FFF2-40B4-BE49-F238E27FC236}">
                  <a16:creationId xmlns:a16="http://schemas.microsoft.com/office/drawing/2014/main" id="{27FCC6E8-78BC-8D9A-10AF-DC281D4F0BBD}"/>
                </a:ext>
              </a:extLst>
            </p:cNvPr>
            <p:cNvSpPr/>
            <p:nvPr userDrawn="1"/>
          </p:nvSpPr>
          <p:spPr>
            <a:xfrm>
              <a:off x="8231057"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23" name="Oval 22">
              <a:extLst>
                <a:ext uri="{FF2B5EF4-FFF2-40B4-BE49-F238E27FC236}">
                  <a16:creationId xmlns:a16="http://schemas.microsoft.com/office/drawing/2014/main" id="{F67F6FA8-F249-B109-43A6-FA283BA62A2E}"/>
                </a:ext>
              </a:extLst>
            </p:cNvPr>
            <p:cNvSpPr/>
            <p:nvPr userDrawn="1"/>
          </p:nvSpPr>
          <p:spPr>
            <a:xfrm>
              <a:off x="8994889"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
          <p:nvSpPr>
            <p:cNvPr id="24" name="Oval 23">
              <a:extLst>
                <a:ext uri="{FF2B5EF4-FFF2-40B4-BE49-F238E27FC236}">
                  <a16:creationId xmlns:a16="http://schemas.microsoft.com/office/drawing/2014/main" id="{C8D0DB71-9EB7-D205-E1DA-8BB9D58262E8}"/>
                </a:ext>
              </a:extLst>
            </p:cNvPr>
            <p:cNvSpPr/>
            <p:nvPr userDrawn="1"/>
          </p:nvSpPr>
          <p:spPr>
            <a:xfrm>
              <a:off x="9758722"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5</a:t>
              </a:r>
            </a:p>
          </p:txBody>
        </p:sp>
        <p:sp>
          <p:nvSpPr>
            <p:cNvPr id="25" name="Oval 24">
              <a:extLst>
                <a:ext uri="{FF2B5EF4-FFF2-40B4-BE49-F238E27FC236}">
                  <a16:creationId xmlns:a16="http://schemas.microsoft.com/office/drawing/2014/main" id="{7ED01D03-F4D7-61CA-622A-916A669D18AE}"/>
                </a:ext>
              </a:extLst>
            </p:cNvPr>
            <p:cNvSpPr/>
            <p:nvPr userDrawn="1"/>
          </p:nvSpPr>
          <p:spPr>
            <a:xfrm>
              <a:off x="10522554"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6</a:t>
              </a:r>
            </a:p>
          </p:txBody>
        </p:sp>
        <p:sp>
          <p:nvSpPr>
            <p:cNvPr id="26" name="Oval 25">
              <a:extLst>
                <a:ext uri="{FF2B5EF4-FFF2-40B4-BE49-F238E27FC236}">
                  <a16:creationId xmlns:a16="http://schemas.microsoft.com/office/drawing/2014/main" id="{19506484-18F4-520C-CC39-01AFC8D4C54F}"/>
                </a:ext>
              </a:extLst>
            </p:cNvPr>
            <p:cNvSpPr/>
            <p:nvPr userDrawn="1"/>
          </p:nvSpPr>
          <p:spPr>
            <a:xfrm>
              <a:off x="11286388"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7</a:t>
              </a:r>
            </a:p>
          </p:txBody>
        </p:sp>
      </p:grpSp>
      <p:sp>
        <p:nvSpPr>
          <p:cNvPr id="27" name="Oval 26">
            <a:extLst>
              <a:ext uri="{FF2B5EF4-FFF2-40B4-BE49-F238E27FC236}">
                <a16:creationId xmlns:a16="http://schemas.microsoft.com/office/drawing/2014/main" id="{A7876024-06DA-0E59-2614-61860D320B15}"/>
              </a:ext>
            </a:extLst>
          </p:cNvPr>
          <p:cNvSpPr/>
          <p:nvPr/>
        </p:nvSpPr>
        <p:spPr>
          <a:xfrm>
            <a:off x="10522554" y="348138"/>
            <a:ext cx="1199913" cy="1199913"/>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X</a:t>
            </a:r>
          </a:p>
        </p:txBody>
      </p:sp>
      <p:sp>
        <p:nvSpPr>
          <p:cNvPr id="28" name="Title 1">
            <a:extLst>
              <a:ext uri="{FF2B5EF4-FFF2-40B4-BE49-F238E27FC236}">
                <a16:creationId xmlns:a16="http://schemas.microsoft.com/office/drawing/2014/main" id="{B8511877-3D87-FF5F-8F62-0A835463B0A4}"/>
              </a:ext>
            </a:extLst>
          </p:cNvPr>
          <p:cNvSpPr txBox="1">
            <a:spLocks/>
          </p:cNvSpPr>
          <p:nvPr/>
        </p:nvSpPr>
        <p:spPr>
          <a:xfrm>
            <a:off x="306214" y="1642937"/>
            <a:ext cx="5826849" cy="1325563"/>
          </a:xfrm>
          <a:prstGeom prst="rect">
            <a:avLst/>
          </a:prstGeom>
          <a:ln>
            <a:noFill/>
          </a:ln>
        </p:spPr>
        <p:txBody>
          <a:bodyP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How safe does my place make me feel?</a:t>
            </a:r>
            <a:endParaRPr lang="en-GB" dirty="0">
              <a:latin typeface="Franklin Gothic Medium Cond" panose="020B0606030402020204" pitchFamily="34" charset="0"/>
            </a:endParaRPr>
          </a:p>
        </p:txBody>
      </p:sp>
      <p:sp>
        <p:nvSpPr>
          <p:cNvPr id="30" name="Title 1">
            <a:extLst>
              <a:ext uri="{FF2B5EF4-FFF2-40B4-BE49-F238E27FC236}">
                <a16:creationId xmlns:a16="http://schemas.microsoft.com/office/drawing/2014/main" id="{70313393-1D6F-1155-1C42-DB872AE339F4}"/>
              </a:ext>
            </a:extLst>
          </p:cNvPr>
          <p:cNvSpPr txBox="1">
            <a:spLocks/>
          </p:cNvSpPr>
          <p:nvPr/>
        </p:nvSpPr>
        <p:spPr>
          <a:xfrm>
            <a:off x="299945" y="2585379"/>
            <a:ext cx="5839387" cy="394892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sz="1800" b="0" i="1" dirty="0">
                <a:solidFill>
                  <a:srgbClr val="1A1A1A"/>
                </a:solidFill>
                <a:effectLst/>
                <a:latin typeface="Montserrat Light" panose="00000400000000000000" pitchFamily="2" charset="0"/>
              </a:rPr>
              <a:t>Things to Think About...</a:t>
            </a:r>
          </a:p>
          <a:p>
            <a:endParaRPr lang="en-GB" sz="1800" b="0" dirty="0">
              <a:latin typeface="Montserrat Light" panose="00000400000000000000" pitchFamily="2" charset="0"/>
            </a:endParaRPr>
          </a:p>
          <a:p>
            <a:pPr marL="285750" indent="-285750">
              <a:buFont typeface="Arial" panose="020B0604020202020204" pitchFamily="34" charset="0"/>
              <a:buChar char="•"/>
            </a:pPr>
            <a:endParaRPr lang="en-GB" sz="1800" b="0" dirty="0">
              <a:solidFill>
                <a:srgbClr val="1A1A1A"/>
              </a:solidFill>
              <a:effectLst/>
              <a:latin typeface="Montserrat Light" panose="00000400000000000000" pitchFamily="2" charset="0"/>
            </a:endParaRP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Does everyone feel safe in our place? </a:t>
            </a: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Are there physical barriers or areas that feel unsafe? </a:t>
            </a: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Are there social issues? </a:t>
            </a: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How do we share our concerns? </a:t>
            </a: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Are there other issues? </a:t>
            </a:r>
          </a:p>
        </p:txBody>
      </p:sp>
      <p:sp>
        <p:nvSpPr>
          <p:cNvPr id="29" name="Title 1">
            <a:extLst>
              <a:ext uri="{FF2B5EF4-FFF2-40B4-BE49-F238E27FC236}">
                <a16:creationId xmlns:a16="http://schemas.microsoft.com/office/drawing/2014/main" id="{75D7B56D-E87D-7E66-FAA8-87BC49CDAE32}"/>
              </a:ext>
            </a:extLst>
          </p:cNvPr>
          <p:cNvSpPr txBox="1">
            <a:spLocks/>
          </p:cNvSpPr>
          <p:nvPr/>
        </p:nvSpPr>
        <p:spPr>
          <a:xfrm>
            <a:off x="1632456" y="5123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en-US" dirty="0">
                <a:latin typeface="Franklin Gothic Medium Cond" panose="020B0606030402020204" pitchFamily="34" charset="0"/>
              </a:rPr>
              <a:t>12 </a:t>
            </a:r>
          </a:p>
          <a:p>
            <a:r>
              <a:rPr lang="en-US" dirty="0">
                <a:latin typeface="Franklin Gothic Medium Cond" panose="020B0606030402020204" pitchFamily="34" charset="0"/>
              </a:rPr>
              <a:t>Feeling Safe</a:t>
            </a:r>
            <a:endParaRPr lang="en-GB" dirty="0">
              <a:latin typeface="Franklin Gothic Medium Cond" panose="020B0606030402020204" pitchFamily="34" charset="0"/>
            </a:endParaRPr>
          </a:p>
        </p:txBody>
      </p:sp>
      <p:pic>
        <p:nvPicPr>
          <p:cNvPr id="31" name="Graphic 30">
            <a:extLst>
              <a:ext uri="{FF2B5EF4-FFF2-40B4-BE49-F238E27FC236}">
                <a16:creationId xmlns:a16="http://schemas.microsoft.com/office/drawing/2014/main" id="{35BB6ED4-BAD0-E8CC-77F3-A6A1550CBD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7942" y="538006"/>
            <a:ext cx="781050" cy="923925"/>
          </a:xfrm>
          <a:prstGeom prst="rect">
            <a:avLst/>
          </a:prstGeom>
        </p:spPr>
      </p:pic>
    </p:spTree>
    <p:extLst>
      <p:ext uri="{BB962C8B-B14F-4D97-AF65-F5344CB8AC3E}">
        <p14:creationId xmlns:p14="http://schemas.microsoft.com/office/powerpoint/2010/main" val="3980146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C88923-C60B-0E71-67E6-944C09D3014B}"/>
              </a:ext>
            </a:extLst>
          </p:cNvPr>
          <p:cNvSpPr/>
          <p:nvPr/>
        </p:nvSpPr>
        <p:spPr>
          <a:xfrm>
            <a:off x="196344" y="217380"/>
            <a:ext cx="6221285" cy="6423239"/>
          </a:xfrm>
          <a:prstGeom prst="rect">
            <a:avLst/>
          </a:prstGeom>
          <a:solidFill>
            <a:srgbClr val="CC3E9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559DF4A5-9CF6-6E10-728D-C48AA8FF3C2F}"/>
              </a:ext>
            </a:extLst>
          </p:cNvPr>
          <p:cNvSpPr/>
          <p:nvPr/>
        </p:nvSpPr>
        <p:spPr>
          <a:xfrm>
            <a:off x="376734" y="411584"/>
            <a:ext cx="1143467" cy="114346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A77C894-8F34-C049-C0BF-47E08F0CB79D}"/>
              </a:ext>
            </a:extLst>
          </p:cNvPr>
          <p:cNvSpPr/>
          <p:nvPr/>
        </p:nvSpPr>
        <p:spPr>
          <a:xfrm>
            <a:off x="6639094" y="1204654"/>
            <a:ext cx="1212051" cy="1212113"/>
          </a:xfrm>
          <a:prstGeom prst="rect">
            <a:avLst/>
          </a:prstGeom>
          <a:solidFill>
            <a:srgbClr val="CC3E9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1" name="Rectangle 10">
            <a:extLst>
              <a:ext uri="{FF2B5EF4-FFF2-40B4-BE49-F238E27FC236}">
                <a16:creationId xmlns:a16="http://schemas.microsoft.com/office/drawing/2014/main" id="{B15362A6-EBD9-CD4F-4144-DBA1885EC02E}"/>
              </a:ext>
            </a:extLst>
          </p:cNvPr>
          <p:cNvSpPr/>
          <p:nvPr/>
        </p:nvSpPr>
        <p:spPr>
          <a:xfrm>
            <a:off x="8013054" y="1204653"/>
            <a:ext cx="1212051" cy="1212113"/>
          </a:xfrm>
          <a:prstGeom prst="rect">
            <a:avLst/>
          </a:prstGeom>
          <a:solidFill>
            <a:srgbClr val="CC3E9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2" name="Rectangle 11">
            <a:extLst>
              <a:ext uri="{FF2B5EF4-FFF2-40B4-BE49-F238E27FC236}">
                <a16:creationId xmlns:a16="http://schemas.microsoft.com/office/drawing/2014/main" id="{40041CBC-7815-54B7-E655-A31EF69F4156}"/>
              </a:ext>
            </a:extLst>
          </p:cNvPr>
          <p:cNvSpPr/>
          <p:nvPr/>
        </p:nvSpPr>
        <p:spPr>
          <a:xfrm>
            <a:off x="9387014" y="1204653"/>
            <a:ext cx="1212051" cy="1212113"/>
          </a:xfrm>
          <a:prstGeom prst="rect">
            <a:avLst/>
          </a:prstGeom>
          <a:solidFill>
            <a:srgbClr val="CC3E9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3" name="Rectangle 12">
            <a:extLst>
              <a:ext uri="{FF2B5EF4-FFF2-40B4-BE49-F238E27FC236}">
                <a16:creationId xmlns:a16="http://schemas.microsoft.com/office/drawing/2014/main" id="{25D47173-75D7-7655-29D1-209EE42B7C57}"/>
              </a:ext>
            </a:extLst>
          </p:cNvPr>
          <p:cNvSpPr/>
          <p:nvPr/>
        </p:nvSpPr>
        <p:spPr>
          <a:xfrm>
            <a:off x="10760974" y="1204653"/>
            <a:ext cx="1212051" cy="1212113"/>
          </a:xfrm>
          <a:prstGeom prst="rect">
            <a:avLst/>
          </a:prstGeom>
          <a:solidFill>
            <a:srgbClr val="CC3E9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4" name="Rectangle 13">
            <a:extLst>
              <a:ext uri="{FF2B5EF4-FFF2-40B4-BE49-F238E27FC236}">
                <a16:creationId xmlns:a16="http://schemas.microsoft.com/office/drawing/2014/main" id="{2DB792EF-11D9-3B0F-C012-380D0274FDC6}"/>
              </a:ext>
            </a:extLst>
          </p:cNvPr>
          <p:cNvSpPr/>
          <p:nvPr/>
        </p:nvSpPr>
        <p:spPr>
          <a:xfrm>
            <a:off x="6671112" y="2624689"/>
            <a:ext cx="1212051" cy="1212113"/>
          </a:xfrm>
          <a:prstGeom prst="rect">
            <a:avLst/>
          </a:prstGeom>
          <a:solidFill>
            <a:srgbClr val="CC3E9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5" name="Rectangle 14">
            <a:extLst>
              <a:ext uri="{FF2B5EF4-FFF2-40B4-BE49-F238E27FC236}">
                <a16:creationId xmlns:a16="http://schemas.microsoft.com/office/drawing/2014/main" id="{EEB75556-952C-C7AA-EC00-21F3C3885A42}"/>
              </a:ext>
            </a:extLst>
          </p:cNvPr>
          <p:cNvSpPr/>
          <p:nvPr/>
        </p:nvSpPr>
        <p:spPr>
          <a:xfrm>
            <a:off x="8045072" y="2624688"/>
            <a:ext cx="1212051" cy="1212113"/>
          </a:xfrm>
          <a:prstGeom prst="rect">
            <a:avLst/>
          </a:prstGeom>
          <a:solidFill>
            <a:srgbClr val="CC3E9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6" name="Rectangle 15">
            <a:extLst>
              <a:ext uri="{FF2B5EF4-FFF2-40B4-BE49-F238E27FC236}">
                <a16:creationId xmlns:a16="http://schemas.microsoft.com/office/drawing/2014/main" id="{78685732-CCEC-0E0D-DDA9-7EF6A3ADEDD0}"/>
              </a:ext>
            </a:extLst>
          </p:cNvPr>
          <p:cNvSpPr/>
          <p:nvPr/>
        </p:nvSpPr>
        <p:spPr>
          <a:xfrm>
            <a:off x="9419032" y="2624688"/>
            <a:ext cx="1212051" cy="1212113"/>
          </a:xfrm>
          <a:prstGeom prst="rect">
            <a:avLst/>
          </a:prstGeom>
          <a:solidFill>
            <a:srgbClr val="CC3E9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7" name="Rectangle 16">
            <a:extLst>
              <a:ext uri="{FF2B5EF4-FFF2-40B4-BE49-F238E27FC236}">
                <a16:creationId xmlns:a16="http://schemas.microsoft.com/office/drawing/2014/main" id="{044E9F21-EC88-6980-E984-BA7953DA2EA1}"/>
              </a:ext>
            </a:extLst>
          </p:cNvPr>
          <p:cNvSpPr/>
          <p:nvPr/>
        </p:nvSpPr>
        <p:spPr>
          <a:xfrm>
            <a:off x="10792992" y="2624688"/>
            <a:ext cx="1212051" cy="1212113"/>
          </a:xfrm>
          <a:prstGeom prst="rect">
            <a:avLst/>
          </a:prstGeom>
          <a:solidFill>
            <a:srgbClr val="CC3E9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28" name="Rectangle 27">
            <a:extLst>
              <a:ext uri="{FF2B5EF4-FFF2-40B4-BE49-F238E27FC236}">
                <a16:creationId xmlns:a16="http://schemas.microsoft.com/office/drawing/2014/main" id="{54F83C37-3648-93EC-B73C-AEF414EC1910}"/>
              </a:ext>
            </a:extLst>
          </p:cNvPr>
          <p:cNvSpPr/>
          <p:nvPr/>
        </p:nvSpPr>
        <p:spPr>
          <a:xfrm>
            <a:off x="6671112" y="4019208"/>
            <a:ext cx="1212051" cy="1212113"/>
          </a:xfrm>
          <a:prstGeom prst="rect">
            <a:avLst/>
          </a:prstGeom>
          <a:solidFill>
            <a:srgbClr val="CC3E9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29" name="Rectangle 28">
            <a:extLst>
              <a:ext uri="{FF2B5EF4-FFF2-40B4-BE49-F238E27FC236}">
                <a16:creationId xmlns:a16="http://schemas.microsoft.com/office/drawing/2014/main" id="{2A404E86-AF16-47BF-A36C-1237594176EE}"/>
              </a:ext>
            </a:extLst>
          </p:cNvPr>
          <p:cNvSpPr/>
          <p:nvPr/>
        </p:nvSpPr>
        <p:spPr>
          <a:xfrm>
            <a:off x="8045072" y="4019207"/>
            <a:ext cx="1212051" cy="1212113"/>
          </a:xfrm>
          <a:prstGeom prst="rect">
            <a:avLst/>
          </a:prstGeom>
          <a:solidFill>
            <a:srgbClr val="CC3E9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0" name="Rectangle 29">
            <a:extLst>
              <a:ext uri="{FF2B5EF4-FFF2-40B4-BE49-F238E27FC236}">
                <a16:creationId xmlns:a16="http://schemas.microsoft.com/office/drawing/2014/main" id="{3A497C44-D892-AFA3-C4E7-29B824A03650}"/>
              </a:ext>
            </a:extLst>
          </p:cNvPr>
          <p:cNvSpPr/>
          <p:nvPr/>
        </p:nvSpPr>
        <p:spPr>
          <a:xfrm>
            <a:off x="9419032" y="4019207"/>
            <a:ext cx="1212051" cy="1212113"/>
          </a:xfrm>
          <a:prstGeom prst="rect">
            <a:avLst/>
          </a:prstGeom>
          <a:solidFill>
            <a:srgbClr val="CC3E9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1" name="Rectangle 30">
            <a:extLst>
              <a:ext uri="{FF2B5EF4-FFF2-40B4-BE49-F238E27FC236}">
                <a16:creationId xmlns:a16="http://schemas.microsoft.com/office/drawing/2014/main" id="{9D3872B0-70C2-D092-52C6-9A816C996B2A}"/>
              </a:ext>
            </a:extLst>
          </p:cNvPr>
          <p:cNvSpPr/>
          <p:nvPr/>
        </p:nvSpPr>
        <p:spPr>
          <a:xfrm>
            <a:off x="10792992" y="4019207"/>
            <a:ext cx="1212051" cy="1212113"/>
          </a:xfrm>
          <a:prstGeom prst="rect">
            <a:avLst/>
          </a:prstGeom>
          <a:solidFill>
            <a:srgbClr val="CC3E9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2" name="Rectangle 31">
            <a:extLst>
              <a:ext uri="{FF2B5EF4-FFF2-40B4-BE49-F238E27FC236}">
                <a16:creationId xmlns:a16="http://schemas.microsoft.com/office/drawing/2014/main" id="{9EF0DBF1-7AE4-61B9-2FCE-ACE6F30B51F4}"/>
              </a:ext>
            </a:extLst>
          </p:cNvPr>
          <p:cNvSpPr/>
          <p:nvPr/>
        </p:nvSpPr>
        <p:spPr>
          <a:xfrm>
            <a:off x="6671112" y="5428507"/>
            <a:ext cx="1212051" cy="1212113"/>
          </a:xfrm>
          <a:prstGeom prst="rect">
            <a:avLst/>
          </a:prstGeom>
          <a:solidFill>
            <a:srgbClr val="CC3E9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3" name="Rectangle 32">
            <a:extLst>
              <a:ext uri="{FF2B5EF4-FFF2-40B4-BE49-F238E27FC236}">
                <a16:creationId xmlns:a16="http://schemas.microsoft.com/office/drawing/2014/main" id="{B9EB8AAB-F686-3632-B89F-0E8A31E6197D}"/>
              </a:ext>
            </a:extLst>
          </p:cNvPr>
          <p:cNvSpPr/>
          <p:nvPr/>
        </p:nvSpPr>
        <p:spPr>
          <a:xfrm>
            <a:off x="8045072" y="5428506"/>
            <a:ext cx="1212051" cy="1212113"/>
          </a:xfrm>
          <a:prstGeom prst="rect">
            <a:avLst/>
          </a:prstGeom>
          <a:solidFill>
            <a:srgbClr val="CC3E9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4" name="Rectangle 33">
            <a:extLst>
              <a:ext uri="{FF2B5EF4-FFF2-40B4-BE49-F238E27FC236}">
                <a16:creationId xmlns:a16="http://schemas.microsoft.com/office/drawing/2014/main" id="{D8FE7C21-DCEE-D39F-3D10-FE11022C1220}"/>
              </a:ext>
            </a:extLst>
          </p:cNvPr>
          <p:cNvSpPr/>
          <p:nvPr/>
        </p:nvSpPr>
        <p:spPr>
          <a:xfrm>
            <a:off x="9419032" y="5428506"/>
            <a:ext cx="1212051" cy="1212113"/>
          </a:xfrm>
          <a:prstGeom prst="rect">
            <a:avLst/>
          </a:prstGeom>
          <a:solidFill>
            <a:srgbClr val="CC3E9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5" name="Rectangle 34">
            <a:extLst>
              <a:ext uri="{FF2B5EF4-FFF2-40B4-BE49-F238E27FC236}">
                <a16:creationId xmlns:a16="http://schemas.microsoft.com/office/drawing/2014/main" id="{6765ECC7-4E25-7BB9-AE51-B2D38ED3E7A5}"/>
              </a:ext>
            </a:extLst>
          </p:cNvPr>
          <p:cNvSpPr/>
          <p:nvPr/>
        </p:nvSpPr>
        <p:spPr>
          <a:xfrm>
            <a:off x="10792992" y="5428506"/>
            <a:ext cx="1212051" cy="1212113"/>
          </a:xfrm>
          <a:prstGeom prst="rect">
            <a:avLst/>
          </a:prstGeom>
          <a:solidFill>
            <a:srgbClr val="CC3E9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25" name="Title 1">
            <a:extLst>
              <a:ext uri="{FF2B5EF4-FFF2-40B4-BE49-F238E27FC236}">
                <a16:creationId xmlns:a16="http://schemas.microsoft.com/office/drawing/2014/main" id="{1E0C37A0-2E21-8499-8FE6-761BBCBB6E62}"/>
              </a:ext>
            </a:extLst>
          </p:cNvPr>
          <p:cNvSpPr txBox="1">
            <a:spLocks/>
          </p:cNvSpPr>
          <p:nvPr/>
        </p:nvSpPr>
        <p:spPr>
          <a:xfrm>
            <a:off x="1632456" y="5123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en-US" dirty="0">
                <a:latin typeface="Franklin Gothic Medium Cond" panose="020B0606030402020204" pitchFamily="34" charset="0"/>
              </a:rPr>
              <a:t>12 </a:t>
            </a:r>
          </a:p>
          <a:p>
            <a:r>
              <a:rPr lang="en-US" dirty="0">
                <a:latin typeface="Franklin Gothic Medium Cond" panose="020B0606030402020204" pitchFamily="34" charset="0"/>
              </a:rPr>
              <a:t>Feeling Safe</a:t>
            </a:r>
            <a:endParaRPr lang="en-GB" dirty="0">
              <a:latin typeface="Franklin Gothic Medium Cond" panose="020B0606030402020204" pitchFamily="34" charset="0"/>
            </a:endParaRPr>
          </a:p>
        </p:txBody>
      </p:sp>
      <p:pic>
        <p:nvPicPr>
          <p:cNvPr id="27" name="Graphic 26">
            <a:extLst>
              <a:ext uri="{FF2B5EF4-FFF2-40B4-BE49-F238E27FC236}">
                <a16:creationId xmlns:a16="http://schemas.microsoft.com/office/drawing/2014/main" id="{B249C388-5EDE-EFF7-75CE-AEB8781F7F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7942" y="538006"/>
            <a:ext cx="781050" cy="923925"/>
          </a:xfrm>
          <a:prstGeom prst="rect">
            <a:avLst/>
          </a:prstGeom>
        </p:spPr>
      </p:pic>
      <p:sp>
        <p:nvSpPr>
          <p:cNvPr id="26" name="Speech Bubble: Rectangle with Corners Rounded 25">
            <a:extLst>
              <a:ext uri="{FF2B5EF4-FFF2-40B4-BE49-F238E27FC236}">
                <a16:creationId xmlns:a16="http://schemas.microsoft.com/office/drawing/2014/main" id="{D673962B-647B-9F29-1160-F65B7E1CB7C5}"/>
              </a:ext>
            </a:extLst>
          </p:cNvPr>
          <p:cNvSpPr/>
          <p:nvPr/>
        </p:nvSpPr>
        <p:spPr>
          <a:xfrm>
            <a:off x="559558" y="2067577"/>
            <a:ext cx="5117911" cy="1769224"/>
          </a:xfrm>
          <a:prstGeom prst="wedgeRoundRectCallout">
            <a:avLst/>
          </a:prstGeom>
          <a:solidFill>
            <a:schemeClr val="bg1"/>
          </a:solidFill>
          <a:ln w="38100">
            <a:solidFill>
              <a:srgbClr val="F9E4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latin typeface="Montserrat Light" panose="00000400000000000000" pitchFamily="2" charset="0"/>
              </a:rPr>
              <a:t>How can we help people feel safer, so they don’t feel they need private cars to protect them?</a:t>
            </a:r>
          </a:p>
        </p:txBody>
      </p:sp>
      <p:sp>
        <p:nvSpPr>
          <p:cNvPr id="38" name="Speech Bubble: Rectangle with Corners Rounded 37">
            <a:extLst>
              <a:ext uri="{FF2B5EF4-FFF2-40B4-BE49-F238E27FC236}">
                <a16:creationId xmlns:a16="http://schemas.microsoft.com/office/drawing/2014/main" id="{DC00AF8E-20D5-E66E-CB29-5FB853A6B629}"/>
              </a:ext>
            </a:extLst>
          </p:cNvPr>
          <p:cNvSpPr/>
          <p:nvPr/>
        </p:nvSpPr>
        <p:spPr>
          <a:xfrm flipH="1">
            <a:off x="593678" y="4376317"/>
            <a:ext cx="5117910" cy="1771789"/>
          </a:xfrm>
          <a:prstGeom prst="wedgeRoundRectCallout">
            <a:avLst/>
          </a:prstGeom>
          <a:solidFill>
            <a:schemeClr val="bg1"/>
          </a:solidFill>
          <a:ln w="38100">
            <a:solidFill>
              <a:srgbClr val="F39A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latin typeface="Montserrat Light" panose="00000400000000000000" pitchFamily="2" charset="0"/>
              </a:rPr>
              <a:t>Are there environmental or weather conditions which make this place feel unsafe? (Flooding, air quality, busy roads, ice, high winds, storm surges). </a:t>
            </a:r>
            <a:endParaRPr lang="en-GB" dirty="0">
              <a:solidFill>
                <a:schemeClr val="tx1"/>
              </a:solidFill>
              <a:latin typeface="Montserrat Light" panose="00000400000000000000" pitchFamily="2" charset="0"/>
            </a:endParaRPr>
          </a:p>
        </p:txBody>
      </p:sp>
      <p:sp>
        <p:nvSpPr>
          <p:cNvPr id="2" name="Title 1">
            <a:extLst>
              <a:ext uri="{FF2B5EF4-FFF2-40B4-BE49-F238E27FC236}">
                <a16:creationId xmlns:a16="http://schemas.microsoft.com/office/drawing/2014/main" id="{00458225-F0DB-295F-5C7F-48BAA6DD105F}"/>
              </a:ext>
            </a:extLst>
          </p:cNvPr>
          <p:cNvSpPr txBox="1">
            <a:spLocks/>
          </p:cNvSpPr>
          <p:nvPr/>
        </p:nvSpPr>
        <p:spPr>
          <a:xfrm>
            <a:off x="6574980" y="74079"/>
            <a:ext cx="53980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General Feedback</a:t>
            </a:r>
            <a:endParaRPr lang="en-GB" dirty="0">
              <a:latin typeface="Franklin Gothic Medium Cond" panose="020B0606030402020204" pitchFamily="34" charset="0"/>
            </a:endParaRPr>
          </a:p>
        </p:txBody>
      </p:sp>
    </p:spTree>
    <p:extLst>
      <p:ext uri="{BB962C8B-B14F-4D97-AF65-F5344CB8AC3E}">
        <p14:creationId xmlns:p14="http://schemas.microsoft.com/office/powerpoint/2010/main" val="1604670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C35C-8A41-1DFE-99BE-6758EC49BCF5}"/>
              </a:ext>
            </a:extLst>
          </p:cNvPr>
          <p:cNvSpPr txBox="1">
            <a:spLocks/>
          </p:cNvSpPr>
          <p:nvPr/>
        </p:nvSpPr>
        <p:spPr>
          <a:xfrm>
            <a:off x="6574980" y="778760"/>
            <a:ext cx="58268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Voting</a:t>
            </a:r>
            <a:endParaRPr lang="en-GB" dirty="0">
              <a:latin typeface="Franklin Gothic Medium Cond" panose="020B0606030402020204" pitchFamily="34" charset="0"/>
            </a:endParaRPr>
          </a:p>
        </p:txBody>
      </p:sp>
      <p:sp>
        <p:nvSpPr>
          <p:cNvPr id="3" name="Rectangle 2">
            <a:extLst>
              <a:ext uri="{FF2B5EF4-FFF2-40B4-BE49-F238E27FC236}">
                <a16:creationId xmlns:a16="http://schemas.microsoft.com/office/drawing/2014/main" id="{38C88923-C60B-0E71-67E6-944C09D3014B}"/>
              </a:ext>
            </a:extLst>
          </p:cNvPr>
          <p:cNvSpPr/>
          <p:nvPr/>
        </p:nvSpPr>
        <p:spPr>
          <a:xfrm>
            <a:off x="196344" y="217380"/>
            <a:ext cx="6221285" cy="6423239"/>
          </a:xfrm>
          <a:prstGeom prst="rect">
            <a:avLst/>
          </a:prstGeom>
          <a:solidFill>
            <a:srgbClr val="A51F2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7D083"/>
              </a:solidFill>
            </a:endParaRPr>
          </a:p>
        </p:txBody>
      </p:sp>
      <p:sp>
        <p:nvSpPr>
          <p:cNvPr id="4" name="Rectangle 3">
            <a:extLst>
              <a:ext uri="{FF2B5EF4-FFF2-40B4-BE49-F238E27FC236}">
                <a16:creationId xmlns:a16="http://schemas.microsoft.com/office/drawing/2014/main" id="{559DF4A5-9CF6-6E10-728D-C48AA8FF3C2F}"/>
              </a:ext>
            </a:extLst>
          </p:cNvPr>
          <p:cNvSpPr>
            <a:spLocks noGrp="1" noRot="1" noMove="1" noResize="1" noEditPoints="1" noAdjustHandles="1" noChangeArrowheads="1" noChangeShapeType="1"/>
          </p:cNvSpPr>
          <p:nvPr/>
        </p:nvSpPr>
        <p:spPr>
          <a:xfrm>
            <a:off x="376734" y="411584"/>
            <a:ext cx="1143467" cy="114346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7A77C894-8F34-C049-C0BF-47E08F0CB79D}"/>
              </a:ext>
            </a:extLst>
          </p:cNvPr>
          <p:cNvSpPr/>
          <p:nvPr/>
        </p:nvSpPr>
        <p:spPr>
          <a:xfrm>
            <a:off x="6639094" y="3802119"/>
            <a:ext cx="1212051" cy="1212113"/>
          </a:xfrm>
          <a:prstGeom prst="rect">
            <a:avLst/>
          </a:prstGeom>
          <a:solidFill>
            <a:srgbClr val="A51F2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0" name="Title 1">
            <a:extLst>
              <a:ext uri="{FF2B5EF4-FFF2-40B4-BE49-F238E27FC236}">
                <a16:creationId xmlns:a16="http://schemas.microsoft.com/office/drawing/2014/main" id="{35C78BB9-56F6-174F-AE81-7E79CA43D6FB}"/>
              </a:ext>
            </a:extLst>
          </p:cNvPr>
          <p:cNvSpPr txBox="1">
            <a:spLocks/>
          </p:cNvSpPr>
          <p:nvPr/>
        </p:nvSpPr>
        <p:spPr>
          <a:xfrm>
            <a:off x="6574979" y="2671544"/>
            <a:ext cx="58268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General Feedback</a:t>
            </a:r>
            <a:endParaRPr lang="en-GB" dirty="0">
              <a:latin typeface="Franklin Gothic Medium Cond" panose="020B0606030402020204" pitchFamily="34" charset="0"/>
            </a:endParaRPr>
          </a:p>
        </p:txBody>
      </p:sp>
      <p:sp>
        <p:nvSpPr>
          <p:cNvPr id="11" name="Rectangle 10">
            <a:extLst>
              <a:ext uri="{FF2B5EF4-FFF2-40B4-BE49-F238E27FC236}">
                <a16:creationId xmlns:a16="http://schemas.microsoft.com/office/drawing/2014/main" id="{B15362A6-EBD9-CD4F-4144-DBA1885EC02E}"/>
              </a:ext>
            </a:extLst>
          </p:cNvPr>
          <p:cNvSpPr/>
          <p:nvPr/>
        </p:nvSpPr>
        <p:spPr>
          <a:xfrm>
            <a:off x="8013054" y="3802118"/>
            <a:ext cx="1212051" cy="1212113"/>
          </a:xfrm>
          <a:prstGeom prst="rect">
            <a:avLst/>
          </a:prstGeom>
          <a:solidFill>
            <a:srgbClr val="A51F2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2" name="Rectangle 11">
            <a:extLst>
              <a:ext uri="{FF2B5EF4-FFF2-40B4-BE49-F238E27FC236}">
                <a16:creationId xmlns:a16="http://schemas.microsoft.com/office/drawing/2014/main" id="{40041CBC-7815-54B7-E655-A31EF69F4156}"/>
              </a:ext>
            </a:extLst>
          </p:cNvPr>
          <p:cNvSpPr/>
          <p:nvPr/>
        </p:nvSpPr>
        <p:spPr>
          <a:xfrm>
            <a:off x="9387014" y="3802118"/>
            <a:ext cx="1212051" cy="1212113"/>
          </a:xfrm>
          <a:prstGeom prst="rect">
            <a:avLst/>
          </a:prstGeom>
          <a:solidFill>
            <a:srgbClr val="A51F2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3" name="Rectangle 12">
            <a:extLst>
              <a:ext uri="{FF2B5EF4-FFF2-40B4-BE49-F238E27FC236}">
                <a16:creationId xmlns:a16="http://schemas.microsoft.com/office/drawing/2014/main" id="{25D47173-75D7-7655-29D1-209EE42B7C57}"/>
              </a:ext>
            </a:extLst>
          </p:cNvPr>
          <p:cNvSpPr/>
          <p:nvPr/>
        </p:nvSpPr>
        <p:spPr>
          <a:xfrm>
            <a:off x="10760974" y="3802118"/>
            <a:ext cx="1212051" cy="1212113"/>
          </a:xfrm>
          <a:prstGeom prst="rect">
            <a:avLst/>
          </a:prstGeom>
          <a:solidFill>
            <a:srgbClr val="A51F2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4" name="Rectangle 13">
            <a:extLst>
              <a:ext uri="{FF2B5EF4-FFF2-40B4-BE49-F238E27FC236}">
                <a16:creationId xmlns:a16="http://schemas.microsoft.com/office/drawing/2014/main" id="{2DB792EF-11D9-3B0F-C012-380D0274FDC6}"/>
              </a:ext>
            </a:extLst>
          </p:cNvPr>
          <p:cNvSpPr/>
          <p:nvPr/>
        </p:nvSpPr>
        <p:spPr>
          <a:xfrm>
            <a:off x="6671112" y="5222154"/>
            <a:ext cx="1212051" cy="1212113"/>
          </a:xfrm>
          <a:prstGeom prst="rect">
            <a:avLst/>
          </a:prstGeom>
          <a:solidFill>
            <a:srgbClr val="A51F2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5" name="Rectangle 14">
            <a:extLst>
              <a:ext uri="{FF2B5EF4-FFF2-40B4-BE49-F238E27FC236}">
                <a16:creationId xmlns:a16="http://schemas.microsoft.com/office/drawing/2014/main" id="{EEB75556-952C-C7AA-EC00-21F3C3885A42}"/>
              </a:ext>
            </a:extLst>
          </p:cNvPr>
          <p:cNvSpPr/>
          <p:nvPr/>
        </p:nvSpPr>
        <p:spPr>
          <a:xfrm>
            <a:off x="8045072" y="5222153"/>
            <a:ext cx="1212051" cy="1212113"/>
          </a:xfrm>
          <a:prstGeom prst="rect">
            <a:avLst/>
          </a:prstGeom>
          <a:solidFill>
            <a:srgbClr val="A51F2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6" name="Rectangle 15">
            <a:extLst>
              <a:ext uri="{FF2B5EF4-FFF2-40B4-BE49-F238E27FC236}">
                <a16:creationId xmlns:a16="http://schemas.microsoft.com/office/drawing/2014/main" id="{78685732-CCEC-0E0D-DDA9-7EF6A3ADEDD0}"/>
              </a:ext>
            </a:extLst>
          </p:cNvPr>
          <p:cNvSpPr/>
          <p:nvPr/>
        </p:nvSpPr>
        <p:spPr>
          <a:xfrm>
            <a:off x="9419032" y="5222153"/>
            <a:ext cx="1212051" cy="1212113"/>
          </a:xfrm>
          <a:prstGeom prst="rect">
            <a:avLst/>
          </a:prstGeom>
          <a:solidFill>
            <a:srgbClr val="A51F2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7" name="Rectangle 16">
            <a:extLst>
              <a:ext uri="{FF2B5EF4-FFF2-40B4-BE49-F238E27FC236}">
                <a16:creationId xmlns:a16="http://schemas.microsoft.com/office/drawing/2014/main" id="{044E9F21-EC88-6980-E984-BA7953DA2EA1}"/>
              </a:ext>
            </a:extLst>
          </p:cNvPr>
          <p:cNvSpPr/>
          <p:nvPr/>
        </p:nvSpPr>
        <p:spPr>
          <a:xfrm>
            <a:off x="10792992" y="5222153"/>
            <a:ext cx="1212051" cy="1212113"/>
          </a:xfrm>
          <a:prstGeom prst="rect">
            <a:avLst/>
          </a:prstGeom>
          <a:solidFill>
            <a:srgbClr val="A51F2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grpSp>
        <p:nvGrpSpPr>
          <p:cNvPr id="18" name="Group 17">
            <a:extLst>
              <a:ext uri="{FF2B5EF4-FFF2-40B4-BE49-F238E27FC236}">
                <a16:creationId xmlns:a16="http://schemas.microsoft.com/office/drawing/2014/main" id="{58591544-9B9E-36C8-3249-81F20EA2E108}"/>
              </a:ext>
            </a:extLst>
          </p:cNvPr>
          <p:cNvGrpSpPr/>
          <p:nvPr/>
        </p:nvGrpSpPr>
        <p:grpSpPr>
          <a:xfrm>
            <a:off x="6639094" y="1945228"/>
            <a:ext cx="5281227" cy="1023272"/>
            <a:chOff x="6639094" y="2270444"/>
            <a:chExt cx="5281227" cy="1023272"/>
          </a:xfrm>
        </p:grpSpPr>
        <p:pic>
          <p:nvPicPr>
            <p:cNvPr id="19" name="Picture 18">
              <a:extLst>
                <a:ext uri="{FF2B5EF4-FFF2-40B4-BE49-F238E27FC236}">
                  <a16:creationId xmlns:a16="http://schemas.microsoft.com/office/drawing/2014/main" id="{F686D63C-3D22-B10E-283E-5B9F0DC520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39094" y="2860161"/>
              <a:ext cx="5281227" cy="433555"/>
            </a:xfrm>
            <a:prstGeom prst="rect">
              <a:avLst/>
            </a:prstGeom>
          </p:spPr>
        </p:pic>
        <p:sp>
          <p:nvSpPr>
            <p:cNvPr id="20" name="Oval 19">
              <a:extLst>
                <a:ext uri="{FF2B5EF4-FFF2-40B4-BE49-F238E27FC236}">
                  <a16:creationId xmlns:a16="http://schemas.microsoft.com/office/drawing/2014/main" id="{41C26A93-5387-DBFD-5295-49B9B92603FE}"/>
                </a:ext>
              </a:extLst>
            </p:cNvPr>
            <p:cNvSpPr/>
            <p:nvPr userDrawn="1"/>
          </p:nvSpPr>
          <p:spPr>
            <a:xfrm>
              <a:off x="6703393"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1" name="Oval 20">
              <a:extLst>
                <a:ext uri="{FF2B5EF4-FFF2-40B4-BE49-F238E27FC236}">
                  <a16:creationId xmlns:a16="http://schemas.microsoft.com/office/drawing/2014/main" id="{040DDF38-2796-C127-21D7-0F137A8B2E09}"/>
                </a:ext>
              </a:extLst>
            </p:cNvPr>
            <p:cNvSpPr/>
            <p:nvPr userDrawn="1"/>
          </p:nvSpPr>
          <p:spPr>
            <a:xfrm>
              <a:off x="7467225"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22" name="Oval 21">
              <a:extLst>
                <a:ext uri="{FF2B5EF4-FFF2-40B4-BE49-F238E27FC236}">
                  <a16:creationId xmlns:a16="http://schemas.microsoft.com/office/drawing/2014/main" id="{27FCC6E8-78BC-8D9A-10AF-DC281D4F0BBD}"/>
                </a:ext>
              </a:extLst>
            </p:cNvPr>
            <p:cNvSpPr/>
            <p:nvPr userDrawn="1"/>
          </p:nvSpPr>
          <p:spPr>
            <a:xfrm>
              <a:off x="8231057"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23" name="Oval 22">
              <a:extLst>
                <a:ext uri="{FF2B5EF4-FFF2-40B4-BE49-F238E27FC236}">
                  <a16:creationId xmlns:a16="http://schemas.microsoft.com/office/drawing/2014/main" id="{F67F6FA8-F249-B109-43A6-FA283BA62A2E}"/>
                </a:ext>
              </a:extLst>
            </p:cNvPr>
            <p:cNvSpPr/>
            <p:nvPr userDrawn="1"/>
          </p:nvSpPr>
          <p:spPr>
            <a:xfrm>
              <a:off x="8994889"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
          <p:nvSpPr>
            <p:cNvPr id="24" name="Oval 23">
              <a:extLst>
                <a:ext uri="{FF2B5EF4-FFF2-40B4-BE49-F238E27FC236}">
                  <a16:creationId xmlns:a16="http://schemas.microsoft.com/office/drawing/2014/main" id="{C8D0DB71-9EB7-D205-E1DA-8BB9D58262E8}"/>
                </a:ext>
              </a:extLst>
            </p:cNvPr>
            <p:cNvSpPr/>
            <p:nvPr userDrawn="1"/>
          </p:nvSpPr>
          <p:spPr>
            <a:xfrm>
              <a:off x="9758722"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5</a:t>
              </a:r>
            </a:p>
          </p:txBody>
        </p:sp>
        <p:sp>
          <p:nvSpPr>
            <p:cNvPr id="25" name="Oval 24">
              <a:extLst>
                <a:ext uri="{FF2B5EF4-FFF2-40B4-BE49-F238E27FC236}">
                  <a16:creationId xmlns:a16="http://schemas.microsoft.com/office/drawing/2014/main" id="{7ED01D03-F4D7-61CA-622A-916A669D18AE}"/>
                </a:ext>
              </a:extLst>
            </p:cNvPr>
            <p:cNvSpPr/>
            <p:nvPr userDrawn="1"/>
          </p:nvSpPr>
          <p:spPr>
            <a:xfrm>
              <a:off x="10522554"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6</a:t>
              </a:r>
            </a:p>
          </p:txBody>
        </p:sp>
        <p:sp>
          <p:nvSpPr>
            <p:cNvPr id="26" name="Oval 25">
              <a:extLst>
                <a:ext uri="{FF2B5EF4-FFF2-40B4-BE49-F238E27FC236}">
                  <a16:creationId xmlns:a16="http://schemas.microsoft.com/office/drawing/2014/main" id="{19506484-18F4-520C-CC39-01AFC8D4C54F}"/>
                </a:ext>
              </a:extLst>
            </p:cNvPr>
            <p:cNvSpPr/>
            <p:nvPr userDrawn="1"/>
          </p:nvSpPr>
          <p:spPr>
            <a:xfrm>
              <a:off x="11286388"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7</a:t>
              </a:r>
            </a:p>
          </p:txBody>
        </p:sp>
      </p:grpSp>
      <p:sp>
        <p:nvSpPr>
          <p:cNvPr id="27" name="Oval 26">
            <a:extLst>
              <a:ext uri="{FF2B5EF4-FFF2-40B4-BE49-F238E27FC236}">
                <a16:creationId xmlns:a16="http://schemas.microsoft.com/office/drawing/2014/main" id="{A7876024-06DA-0E59-2614-61860D320B15}"/>
              </a:ext>
            </a:extLst>
          </p:cNvPr>
          <p:cNvSpPr/>
          <p:nvPr/>
        </p:nvSpPr>
        <p:spPr>
          <a:xfrm>
            <a:off x="10522554" y="348138"/>
            <a:ext cx="1199913" cy="1199913"/>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X</a:t>
            </a:r>
          </a:p>
        </p:txBody>
      </p:sp>
      <p:sp>
        <p:nvSpPr>
          <p:cNvPr id="28" name="Title 1">
            <a:extLst>
              <a:ext uri="{FF2B5EF4-FFF2-40B4-BE49-F238E27FC236}">
                <a16:creationId xmlns:a16="http://schemas.microsoft.com/office/drawing/2014/main" id="{B8511877-3D87-FF5F-8F62-0A835463B0A4}"/>
              </a:ext>
            </a:extLst>
          </p:cNvPr>
          <p:cNvSpPr txBox="1">
            <a:spLocks/>
          </p:cNvSpPr>
          <p:nvPr/>
        </p:nvSpPr>
        <p:spPr>
          <a:xfrm>
            <a:off x="306214" y="1642937"/>
            <a:ext cx="5826849" cy="1325563"/>
          </a:xfrm>
          <a:prstGeom prst="rect">
            <a:avLst/>
          </a:prstGeom>
          <a:ln>
            <a:noFill/>
          </a:ln>
        </p:spPr>
        <p:txBody>
          <a:bodyP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How well is my place looked after and cared for?</a:t>
            </a:r>
            <a:endParaRPr lang="en-GB" dirty="0">
              <a:latin typeface="Franklin Gothic Medium Cond" panose="020B0606030402020204" pitchFamily="34" charset="0"/>
            </a:endParaRPr>
          </a:p>
        </p:txBody>
      </p:sp>
      <p:sp>
        <p:nvSpPr>
          <p:cNvPr id="30" name="Title 1">
            <a:extLst>
              <a:ext uri="{FF2B5EF4-FFF2-40B4-BE49-F238E27FC236}">
                <a16:creationId xmlns:a16="http://schemas.microsoft.com/office/drawing/2014/main" id="{70313393-1D6F-1155-1C42-DB872AE339F4}"/>
              </a:ext>
            </a:extLst>
          </p:cNvPr>
          <p:cNvSpPr txBox="1">
            <a:spLocks/>
          </p:cNvSpPr>
          <p:nvPr/>
        </p:nvSpPr>
        <p:spPr>
          <a:xfrm>
            <a:off x="299945" y="2585379"/>
            <a:ext cx="5839387" cy="394892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sz="1800" b="0" i="1" dirty="0">
                <a:solidFill>
                  <a:srgbClr val="1A1A1A"/>
                </a:solidFill>
                <a:effectLst/>
                <a:latin typeface="Montserrat Light" panose="00000400000000000000" pitchFamily="2" charset="0"/>
              </a:rPr>
              <a:t>Things to Think About...</a:t>
            </a:r>
          </a:p>
          <a:p>
            <a:endParaRPr lang="en-GB" sz="1800" b="0" dirty="0">
              <a:latin typeface="Montserrat Light" panose="00000400000000000000" pitchFamily="2" charset="0"/>
            </a:endParaRP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Are buildings, streets and spaces maintained? </a:t>
            </a: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Who helps to maintain our place? </a:t>
            </a: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Are there any challenges? </a:t>
            </a: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Do we report issues? </a:t>
            </a: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What are local services like? </a:t>
            </a:r>
          </a:p>
        </p:txBody>
      </p:sp>
      <p:sp>
        <p:nvSpPr>
          <p:cNvPr id="29" name="Title 1">
            <a:extLst>
              <a:ext uri="{FF2B5EF4-FFF2-40B4-BE49-F238E27FC236}">
                <a16:creationId xmlns:a16="http://schemas.microsoft.com/office/drawing/2014/main" id="{75D7B56D-E87D-7E66-FAA8-87BC49CDAE32}"/>
              </a:ext>
            </a:extLst>
          </p:cNvPr>
          <p:cNvSpPr txBox="1">
            <a:spLocks/>
          </p:cNvSpPr>
          <p:nvPr/>
        </p:nvSpPr>
        <p:spPr>
          <a:xfrm>
            <a:off x="1632456" y="5123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en-US" dirty="0">
                <a:latin typeface="Franklin Gothic Medium Cond" panose="020B0606030402020204" pitchFamily="34" charset="0"/>
              </a:rPr>
              <a:t>13 </a:t>
            </a:r>
          </a:p>
          <a:p>
            <a:r>
              <a:rPr lang="en-US" dirty="0">
                <a:latin typeface="Franklin Gothic Medium Cond" panose="020B0606030402020204" pitchFamily="34" charset="0"/>
              </a:rPr>
              <a:t>Care &amp; Maintenance</a:t>
            </a:r>
            <a:endParaRPr lang="en-GB" dirty="0">
              <a:latin typeface="Franklin Gothic Medium Cond" panose="020B0606030402020204" pitchFamily="34" charset="0"/>
            </a:endParaRPr>
          </a:p>
        </p:txBody>
      </p:sp>
      <p:pic>
        <p:nvPicPr>
          <p:cNvPr id="32" name="Graphic 31">
            <a:extLst>
              <a:ext uri="{FF2B5EF4-FFF2-40B4-BE49-F238E27FC236}">
                <a16:creationId xmlns:a16="http://schemas.microsoft.com/office/drawing/2014/main" id="{3B44FA5B-CA79-1F48-5BEB-2A45A0A0B9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0391" y="512363"/>
            <a:ext cx="990600" cy="962025"/>
          </a:xfrm>
          <a:prstGeom prst="rect">
            <a:avLst/>
          </a:prstGeom>
        </p:spPr>
      </p:pic>
    </p:spTree>
    <p:extLst>
      <p:ext uri="{BB962C8B-B14F-4D97-AF65-F5344CB8AC3E}">
        <p14:creationId xmlns:p14="http://schemas.microsoft.com/office/powerpoint/2010/main" val="1140006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C88923-C60B-0E71-67E6-944C09D3014B}"/>
              </a:ext>
            </a:extLst>
          </p:cNvPr>
          <p:cNvSpPr/>
          <p:nvPr/>
        </p:nvSpPr>
        <p:spPr>
          <a:xfrm>
            <a:off x="196344" y="217380"/>
            <a:ext cx="6221285" cy="6423239"/>
          </a:xfrm>
          <a:prstGeom prst="rect">
            <a:avLst/>
          </a:prstGeom>
          <a:solidFill>
            <a:srgbClr val="A51F2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559DF4A5-9CF6-6E10-728D-C48AA8FF3C2F}"/>
              </a:ext>
            </a:extLst>
          </p:cNvPr>
          <p:cNvSpPr/>
          <p:nvPr/>
        </p:nvSpPr>
        <p:spPr>
          <a:xfrm>
            <a:off x="376734" y="411584"/>
            <a:ext cx="1143467" cy="114346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A77C894-8F34-C049-C0BF-47E08F0CB79D}"/>
              </a:ext>
            </a:extLst>
          </p:cNvPr>
          <p:cNvSpPr/>
          <p:nvPr/>
        </p:nvSpPr>
        <p:spPr>
          <a:xfrm>
            <a:off x="6639094" y="1204654"/>
            <a:ext cx="1212051" cy="1212113"/>
          </a:xfrm>
          <a:prstGeom prst="rect">
            <a:avLst/>
          </a:prstGeom>
          <a:solidFill>
            <a:srgbClr val="A51F2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1" name="Rectangle 10">
            <a:extLst>
              <a:ext uri="{FF2B5EF4-FFF2-40B4-BE49-F238E27FC236}">
                <a16:creationId xmlns:a16="http://schemas.microsoft.com/office/drawing/2014/main" id="{B15362A6-EBD9-CD4F-4144-DBA1885EC02E}"/>
              </a:ext>
            </a:extLst>
          </p:cNvPr>
          <p:cNvSpPr/>
          <p:nvPr/>
        </p:nvSpPr>
        <p:spPr>
          <a:xfrm>
            <a:off x="8013054" y="1204653"/>
            <a:ext cx="1212051" cy="1212113"/>
          </a:xfrm>
          <a:prstGeom prst="rect">
            <a:avLst/>
          </a:prstGeom>
          <a:solidFill>
            <a:srgbClr val="A51F2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2" name="Rectangle 11">
            <a:extLst>
              <a:ext uri="{FF2B5EF4-FFF2-40B4-BE49-F238E27FC236}">
                <a16:creationId xmlns:a16="http://schemas.microsoft.com/office/drawing/2014/main" id="{40041CBC-7815-54B7-E655-A31EF69F4156}"/>
              </a:ext>
            </a:extLst>
          </p:cNvPr>
          <p:cNvSpPr/>
          <p:nvPr/>
        </p:nvSpPr>
        <p:spPr>
          <a:xfrm>
            <a:off x="9387014" y="1204653"/>
            <a:ext cx="1212051" cy="1212113"/>
          </a:xfrm>
          <a:prstGeom prst="rect">
            <a:avLst/>
          </a:prstGeom>
          <a:solidFill>
            <a:srgbClr val="A51F2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3" name="Rectangle 12">
            <a:extLst>
              <a:ext uri="{FF2B5EF4-FFF2-40B4-BE49-F238E27FC236}">
                <a16:creationId xmlns:a16="http://schemas.microsoft.com/office/drawing/2014/main" id="{25D47173-75D7-7655-29D1-209EE42B7C57}"/>
              </a:ext>
            </a:extLst>
          </p:cNvPr>
          <p:cNvSpPr/>
          <p:nvPr/>
        </p:nvSpPr>
        <p:spPr>
          <a:xfrm>
            <a:off x="10760974" y="1204653"/>
            <a:ext cx="1212051" cy="1212113"/>
          </a:xfrm>
          <a:prstGeom prst="rect">
            <a:avLst/>
          </a:prstGeom>
          <a:solidFill>
            <a:srgbClr val="A51F2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4" name="Rectangle 13">
            <a:extLst>
              <a:ext uri="{FF2B5EF4-FFF2-40B4-BE49-F238E27FC236}">
                <a16:creationId xmlns:a16="http://schemas.microsoft.com/office/drawing/2014/main" id="{2DB792EF-11D9-3B0F-C012-380D0274FDC6}"/>
              </a:ext>
            </a:extLst>
          </p:cNvPr>
          <p:cNvSpPr/>
          <p:nvPr/>
        </p:nvSpPr>
        <p:spPr>
          <a:xfrm>
            <a:off x="6671112" y="2624689"/>
            <a:ext cx="1212051" cy="1212113"/>
          </a:xfrm>
          <a:prstGeom prst="rect">
            <a:avLst/>
          </a:prstGeom>
          <a:solidFill>
            <a:srgbClr val="A51F2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5" name="Rectangle 14">
            <a:extLst>
              <a:ext uri="{FF2B5EF4-FFF2-40B4-BE49-F238E27FC236}">
                <a16:creationId xmlns:a16="http://schemas.microsoft.com/office/drawing/2014/main" id="{EEB75556-952C-C7AA-EC00-21F3C3885A42}"/>
              </a:ext>
            </a:extLst>
          </p:cNvPr>
          <p:cNvSpPr/>
          <p:nvPr/>
        </p:nvSpPr>
        <p:spPr>
          <a:xfrm>
            <a:off x="8045072" y="2624688"/>
            <a:ext cx="1212051" cy="1212113"/>
          </a:xfrm>
          <a:prstGeom prst="rect">
            <a:avLst/>
          </a:prstGeom>
          <a:solidFill>
            <a:srgbClr val="A51F2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6" name="Rectangle 15">
            <a:extLst>
              <a:ext uri="{FF2B5EF4-FFF2-40B4-BE49-F238E27FC236}">
                <a16:creationId xmlns:a16="http://schemas.microsoft.com/office/drawing/2014/main" id="{78685732-CCEC-0E0D-DDA9-7EF6A3ADEDD0}"/>
              </a:ext>
            </a:extLst>
          </p:cNvPr>
          <p:cNvSpPr/>
          <p:nvPr/>
        </p:nvSpPr>
        <p:spPr>
          <a:xfrm>
            <a:off x="9419032" y="2624688"/>
            <a:ext cx="1212051" cy="1212113"/>
          </a:xfrm>
          <a:prstGeom prst="rect">
            <a:avLst/>
          </a:prstGeom>
          <a:solidFill>
            <a:srgbClr val="A51F2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7" name="Rectangle 16">
            <a:extLst>
              <a:ext uri="{FF2B5EF4-FFF2-40B4-BE49-F238E27FC236}">
                <a16:creationId xmlns:a16="http://schemas.microsoft.com/office/drawing/2014/main" id="{044E9F21-EC88-6980-E984-BA7953DA2EA1}"/>
              </a:ext>
            </a:extLst>
          </p:cNvPr>
          <p:cNvSpPr/>
          <p:nvPr/>
        </p:nvSpPr>
        <p:spPr>
          <a:xfrm>
            <a:off x="10792992" y="2624688"/>
            <a:ext cx="1212051" cy="1212113"/>
          </a:xfrm>
          <a:prstGeom prst="rect">
            <a:avLst/>
          </a:prstGeom>
          <a:solidFill>
            <a:srgbClr val="A51F2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28" name="Rectangle 27">
            <a:extLst>
              <a:ext uri="{FF2B5EF4-FFF2-40B4-BE49-F238E27FC236}">
                <a16:creationId xmlns:a16="http://schemas.microsoft.com/office/drawing/2014/main" id="{54F83C37-3648-93EC-B73C-AEF414EC1910}"/>
              </a:ext>
            </a:extLst>
          </p:cNvPr>
          <p:cNvSpPr/>
          <p:nvPr/>
        </p:nvSpPr>
        <p:spPr>
          <a:xfrm>
            <a:off x="6671112" y="4019208"/>
            <a:ext cx="1212051" cy="1212113"/>
          </a:xfrm>
          <a:prstGeom prst="rect">
            <a:avLst/>
          </a:prstGeom>
          <a:solidFill>
            <a:srgbClr val="A51F2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29" name="Rectangle 28">
            <a:extLst>
              <a:ext uri="{FF2B5EF4-FFF2-40B4-BE49-F238E27FC236}">
                <a16:creationId xmlns:a16="http://schemas.microsoft.com/office/drawing/2014/main" id="{2A404E86-AF16-47BF-A36C-1237594176EE}"/>
              </a:ext>
            </a:extLst>
          </p:cNvPr>
          <p:cNvSpPr/>
          <p:nvPr/>
        </p:nvSpPr>
        <p:spPr>
          <a:xfrm>
            <a:off x="8045072" y="4019207"/>
            <a:ext cx="1212051" cy="1212113"/>
          </a:xfrm>
          <a:prstGeom prst="rect">
            <a:avLst/>
          </a:prstGeom>
          <a:solidFill>
            <a:srgbClr val="A51F2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0" name="Rectangle 29">
            <a:extLst>
              <a:ext uri="{FF2B5EF4-FFF2-40B4-BE49-F238E27FC236}">
                <a16:creationId xmlns:a16="http://schemas.microsoft.com/office/drawing/2014/main" id="{3A497C44-D892-AFA3-C4E7-29B824A03650}"/>
              </a:ext>
            </a:extLst>
          </p:cNvPr>
          <p:cNvSpPr/>
          <p:nvPr/>
        </p:nvSpPr>
        <p:spPr>
          <a:xfrm>
            <a:off x="9419032" y="4019207"/>
            <a:ext cx="1212051" cy="1212113"/>
          </a:xfrm>
          <a:prstGeom prst="rect">
            <a:avLst/>
          </a:prstGeom>
          <a:solidFill>
            <a:srgbClr val="A51F2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1" name="Rectangle 30">
            <a:extLst>
              <a:ext uri="{FF2B5EF4-FFF2-40B4-BE49-F238E27FC236}">
                <a16:creationId xmlns:a16="http://schemas.microsoft.com/office/drawing/2014/main" id="{9D3872B0-70C2-D092-52C6-9A816C996B2A}"/>
              </a:ext>
            </a:extLst>
          </p:cNvPr>
          <p:cNvSpPr/>
          <p:nvPr/>
        </p:nvSpPr>
        <p:spPr>
          <a:xfrm>
            <a:off x="10792992" y="4019207"/>
            <a:ext cx="1212051" cy="1212113"/>
          </a:xfrm>
          <a:prstGeom prst="rect">
            <a:avLst/>
          </a:prstGeom>
          <a:solidFill>
            <a:srgbClr val="A51F2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2" name="Rectangle 31">
            <a:extLst>
              <a:ext uri="{FF2B5EF4-FFF2-40B4-BE49-F238E27FC236}">
                <a16:creationId xmlns:a16="http://schemas.microsoft.com/office/drawing/2014/main" id="{9EF0DBF1-7AE4-61B9-2FCE-ACE6F30B51F4}"/>
              </a:ext>
            </a:extLst>
          </p:cNvPr>
          <p:cNvSpPr/>
          <p:nvPr/>
        </p:nvSpPr>
        <p:spPr>
          <a:xfrm>
            <a:off x="6671112" y="5428507"/>
            <a:ext cx="1212051" cy="1212113"/>
          </a:xfrm>
          <a:prstGeom prst="rect">
            <a:avLst/>
          </a:prstGeom>
          <a:solidFill>
            <a:srgbClr val="A51F2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3" name="Rectangle 32">
            <a:extLst>
              <a:ext uri="{FF2B5EF4-FFF2-40B4-BE49-F238E27FC236}">
                <a16:creationId xmlns:a16="http://schemas.microsoft.com/office/drawing/2014/main" id="{B9EB8AAB-F686-3632-B89F-0E8A31E6197D}"/>
              </a:ext>
            </a:extLst>
          </p:cNvPr>
          <p:cNvSpPr/>
          <p:nvPr/>
        </p:nvSpPr>
        <p:spPr>
          <a:xfrm>
            <a:off x="8045072" y="5428506"/>
            <a:ext cx="1212051" cy="1212113"/>
          </a:xfrm>
          <a:prstGeom prst="rect">
            <a:avLst/>
          </a:prstGeom>
          <a:solidFill>
            <a:srgbClr val="A51F2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4" name="Rectangle 33">
            <a:extLst>
              <a:ext uri="{FF2B5EF4-FFF2-40B4-BE49-F238E27FC236}">
                <a16:creationId xmlns:a16="http://schemas.microsoft.com/office/drawing/2014/main" id="{D8FE7C21-DCEE-D39F-3D10-FE11022C1220}"/>
              </a:ext>
            </a:extLst>
          </p:cNvPr>
          <p:cNvSpPr/>
          <p:nvPr/>
        </p:nvSpPr>
        <p:spPr>
          <a:xfrm>
            <a:off x="9419032" y="5428506"/>
            <a:ext cx="1212051" cy="1212113"/>
          </a:xfrm>
          <a:prstGeom prst="rect">
            <a:avLst/>
          </a:prstGeom>
          <a:solidFill>
            <a:srgbClr val="A51F2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5" name="Rectangle 34">
            <a:extLst>
              <a:ext uri="{FF2B5EF4-FFF2-40B4-BE49-F238E27FC236}">
                <a16:creationId xmlns:a16="http://schemas.microsoft.com/office/drawing/2014/main" id="{6765ECC7-4E25-7BB9-AE51-B2D38ED3E7A5}"/>
              </a:ext>
            </a:extLst>
          </p:cNvPr>
          <p:cNvSpPr/>
          <p:nvPr/>
        </p:nvSpPr>
        <p:spPr>
          <a:xfrm>
            <a:off x="10792992" y="5428506"/>
            <a:ext cx="1212051" cy="1212113"/>
          </a:xfrm>
          <a:prstGeom prst="rect">
            <a:avLst/>
          </a:prstGeom>
          <a:solidFill>
            <a:srgbClr val="A51F22">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25" name="Title 1">
            <a:extLst>
              <a:ext uri="{FF2B5EF4-FFF2-40B4-BE49-F238E27FC236}">
                <a16:creationId xmlns:a16="http://schemas.microsoft.com/office/drawing/2014/main" id="{1E0C37A0-2E21-8499-8FE6-761BBCBB6E62}"/>
              </a:ext>
            </a:extLst>
          </p:cNvPr>
          <p:cNvSpPr txBox="1">
            <a:spLocks/>
          </p:cNvSpPr>
          <p:nvPr/>
        </p:nvSpPr>
        <p:spPr>
          <a:xfrm>
            <a:off x="1632456" y="5123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en-US" dirty="0">
                <a:latin typeface="Franklin Gothic Medium Cond" panose="020B0606030402020204" pitchFamily="34" charset="0"/>
              </a:rPr>
              <a:t>13 </a:t>
            </a:r>
          </a:p>
          <a:p>
            <a:r>
              <a:rPr lang="en-US" dirty="0">
                <a:latin typeface="Franklin Gothic Medium Cond" panose="020B0606030402020204" pitchFamily="34" charset="0"/>
              </a:rPr>
              <a:t>Care &amp; Maintenance</a:t>
            </a:r>
            <a:endParaRPr lang="en-GB" dirty="0">
              <a:latin typeface="Franklin Gothic Medium Cond" panose="020B0606030402020204" pitchFamily="34" charset="0"/>
            </a:endParaRPr>
          </a:p>
        </p:txBody>
      </p:sp>
      <p:pic>
        <p:nvPicPr>
          <p:cNvPr id="26" name="Graphic 25">
            <a:extLst>
              <a:ext uri="{FF2B5EF4-FFF2-40B4-BE49-F238E27FC236}">
                <a16:creationId xmlns:a16="http://schemas.microsoft.com/office/drawing/2014/main" id="{132E3E38-718D-1051-B066-80D4DED814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0391" y="512363"/>
            <a:ext cx="990600" cy="962025"/>
          </a:xfrm>
          <a:prstGeom prst="rect">
            <a:avLst/>
          </a:prstGeom>
        </p:spPr>
      </p:pic>
      <p:sp>
        <p:nvSpPr>
          <p:cNvPr id="27" name="Speech Bubble: Rectangle with Corners Rounded 26">
            <a:extLst>
              <a:ext uri="{FF2B5EF4-FFF2-40B4-BE49-F238E27FC236}">
                <a16:creationId xmlns:a16="http://schemas.microsoft.com/office/drawing/2014/main" id="{B71766F3-9075-E981-8802-BD81CB751A9F}"/>
              </a:ext>
            </a:extLst>
          </p:cNvPr>
          <p:cNvSpPr/>
          <p:nvPr/>
        </p:nvSpPr>
        <p:spPr>
          <a:xfrm>
            <a:off x="559558" y="2067577"/>
            <a:ext cx="5117911" cy="1769224"/>
          </a:xfrm>
          <a:prstGeom prst="wedgeRoundRectCallout">
            <a:avLst/>
          </a:prstGeom>
          <a:solidFill>
            <a:schemeClr val="bg1"/>
          </a:solidFill>
          <a:ln w="38100">
            <a:solidFill>
              <a:srgbClr val="F9E4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latin typeface="Montserrat Light" panose="00000400000000000000" pitchFamily="2" charset="0"/>
              </a:rPr>
              <a:t>Are spaces for walking and cycling cared for and maintained? For example, to the same safe level as spaces for private vehicles?</a:t>
            </a:r>
          </a:p>
        </p:txBody>
      </p:sp>
      <p:sp>
        <p:nvSpPr>
          <p:cNvPr id="38" name="Speech Bubble: Rectangle with Corners Rounded 37">
            <a:extLst>
              <a:ext uri="{FF2B5EF4-FFF2-40B4-BE49-F238E27FC236}">
                <a16:creationId xmlns:a16="http://schemas.microsoft.com/office/drawing/2014/main" id="{C912DC4E-59D9-9BAB-ACB2-1BF1A9D231D1}"/>
              </a:ext>
            </a:extLst>
          </p:cNvPr>
          <p:cNvSpPr/>
          <p:nvPr/>
        </p:nvSpPr>
        <p:spPr>
          <a:xfrm flipH="1">
            <a:off x="593678" y="4376317"/>
            <a:ext cx="5117910" cy="1771789"/>
          </a:xfrm>
          <a:prstGeom prst="wedgeRoundRectCallout">
            <a:avLst/>
          </a:prstGeom>
          <a:solidFill>
            <a:schemeClr val="bg1"/>
          </a:solidFill>
          <a:ln w="38100">
            <a:solidFill>
              <a:srgbClr val="F39A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latin typeface="Montserrat Light" panose="00000400000000000000" pitchFamily="2" charset="0"/>
              </a:rPr>
              <a:t>How do local buildings and infrastructure cope with the climate today? What about in the future?</a:t>
            </a:r>
          </a:p>
          <a:p>
            <a:pPr marL="285750" indent="-285750">
              <a:buFont typeface="Arial" panose="020B0604020202020204" pitchFamily="34" charset="0"/>
              <a:buChar char="•"/>
            </a:pPr>
            <a:r>
              <a:rPr lang="en-GB" sz="1400" dirty="0">
                <a:solidFill>
                  <a:schemeClr val="tx1"/>
                </a:solidFill>
                <a:latin typeface="Montserrat Light" panose="00000400000000000000" pitchFamily="2" charset="0"/>
              </a:rPr>
              <a:t>Are repairs carried out? Has there been damage or increased maintenance due to the weather? </a:t>
            </a:r>
          </a:p>
        </p:txBody>
      </p:sp>
      <p:sp>
        <p:nvSpPr>
          <p:cNvPr id="2" name="Title 1">
            <a:extLst>
              <a:ext uri="{FF2B5EF4-FFF2-40B4-BE49-F238E27FC236}">
                <a16:creationId xmlns:a16="http://schemas.microsoft.com/office/drawing/2014/main" id="{D8F0A6C2-5EAB-F0BE-3F77-EE83A7C7E288}"/>
              </a:ext>
            </a:extLst>
          </p:cNvPr>
          <p:cNvSpPr txBox="1">
            <a:spLocks/>
          </p:cNvSpPr>
          <p:nvPr/>
        </p:nvSpPr>
        <p:spPr>
          <a:xfrm>
            <a:off x="6574980" y="74079"/>
            <a:ext cx="53980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General Feedback</a:t>
            </a:r>
            <a:endParaRPr lang="en-GB" dirty="0">
              <a:latin typeface="Franklin Gothic Medium Cond" panose="020B0606030402020204" pitchFamily="34" charset="0"/>
            </a:endParaRPr>
          </a:p>
        </p:txBody>
      </p:sp>
    </p:spTree>
    <p:extLst>
      <p:ext uri="{BB962C8B-B14F-4D97-AF65-F5344CB8AC3E}">
        <p14:creationId xmlns:p14="http://schemas.microsoft.com/office/powerpoint/2010/main" val="2327407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C35C-8A41-1DFE-99BE-6758EC49BCF5}"/>
              </a:ext>
            </a:extLst>
          </p:cNvPr>
          <p:cNvSpPr txBox="1">
            <a:spLocks/>
          </p:cNvSpPr>
          <p:nvPr/>
        </p:nvSpPr>
        <p:spPr>
          <a:xfrm>
            <a:off x="6574980" y="778760"/>
            <a:ext cx="58268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Voting</a:t>
            </a:r>
            <a:endParaRPr lang="en-GB" dirty="0">
              <a:latin typeface="Franklin Gothic Medium Cond" panose="020B0606030402020204" pitchFamily="34" charset="0"/>
            </a:endParaRPr>
          </a:p>
        </p:txBody>
      </p:sp>
      <p:sp>
        <p:nvSpPr>
          <p:cNvPr id="3" name="Rectangle 2">
            <a:extLst>
              <a:ext uri="{FF2B5EF4-FFF2-40B4-BE49-F238E27FC236}">
                <a16:creationId xmlns:a16="http://schemas.microsoft.com/office/drawing/2014/main" id="{38C88923-C60B-0E71-67E6-944C09D3014B}"/>
              </a:ext>
            </a:extLst>
          </p:cNvPr>
          <p:cNvSpPr/>
          <p:nvPr/>
        </p:nvSpPr>
        <p:spPr>
          <a:xfrm>
            <a:off x="196344" y="217380"/>
            <a:ext cx="6221285" cy="6423239"/>
          </a:xfrm>
          <a:prstGeom prst="rect">
            <a:avLst/>
          </a:prstGeom>
          <a:solidFill>
            <a:srgbClr val="E5625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7D083"/>
              </a:solidFill>
            </a:endParaRPr>
          </a:p>
        </p:txBody>
      </p:sp>
      <p:sp>
        <p:nvSpPr>
          <p:cNvPr id="4" name="Rectangle 3">
            <a:extLst>
              <a:ext uri="{FF2B5EF4-FFF2-40B4-BE49-F238E27FC236}">
                <a16:creationId xmlns:a16="http://schemas.microsoft.com/office/drawing/2014/main" id="{559DF4A5-9CF6-6E10-728D-C48AA8FF3C2F}"/>
              </a:ext>
            </a:extLst>
          </p:cNvPr>
          <p:cNvSpPr>
            <a:spLocks noGrp="1" noRot="1" noMove="1" noResize="1" noEditPoints="1" noAdjustHandles="1" noChangeArrowheads="1" noChangeShapeType="1"/>
          </p:cNvSpPr>
          <p:nvPr/>
        </p:nvSpPr>
        <p:spPr>
          <a:xfrm>
            <a:off x="376734" y="411584"/>
            <a:ext cx="1143467" cy="114346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7A77C894-8F34-C049-C0BF-47E08F0CB79D}"/>
              </a:ext>
            </a:extLst>
          </p:cNvPr>
          <p:cNvSpPr/>
          <p:nvPr/>
        </p:nvSpPr>
        <p:spPr>
          <a:xfrm>
            <a:off x="6639094" y="3802119"/>
            <a:ext cx="1212051" cy="1212113"/>
          </a:xfrm>
          <a:prstGeom prst="rect">
            <a:avLst/>
          </a:prstGeom>
          <a:solidFill>
            <a:srgbClr val="E5625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0" name="Title 1">
            <a:extLst>
              <a:ext uri="{FF2B5EF4-FFF2-40B4-BE49-F238E27FC236}">
                <a16:creationId xmlns:a16="http://schemas.microsoft.com/office/drawing/2014/main" id="{35C78BB9-56F6-174F-AE81-7E79CA43D6FB}"/>
              </a:ext>
            </a:extLst>
          </p:cNvPr>
          <p:cNvSpPr txBox="1">
            <a:spLocks/>
          </p:cNvSpPr>
          <p:nvPr/>
        </p:nvSpPr>
        <p:spPr>
          <a:xfrm>
            <a:off x="6574979" y="2671544"/>
            <a:ext cx="58268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General Feedback</a:t>
            </a:r>
            <a:endParaRPr lang="en-GB" dirty="0">
              <a:latin typeface="Franklin Gothic Medium Cond" panose="020B0606030402020204" pitchFamily="34" charset="0"/>
            </a:endParaRPr>
          </a:p>
        </p:txBody>
      </p:sp>
      <p:sp>
        <p:nvSpPr>
          <p:cNvPr id="11" name="Rectangle 10">
            <a:extLst>
              <a:ext uri="{FF2B5EF4-FFF2-40B4-BE49-F238E27FC236}">
                <a16:creationId xmlns:a16="http://schemas.microsoft.com/office/drawing/2014/main" id="{B15362A6-EBD9-CD4F-4144-DBA1885EC02E}"/>
              </a:ext>
            </a:extLst>
          </p:cNvPr>
          <p:cNvSpPr/>
          <p:nvPr/>
        </p:nvSpPr>
        <p:spPr>
          <a:xfrm>
            <a:off x="8013054" y="3802118"/>
            <a:ext cx="1212051" cy="1212113"/>
          </a:xfrm>
          <a:prstGeom prst="rect">
            <a:avLst/>
          </a:prstGeom>
          <a:solidFill>
            <a:srgbClr val="E5625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2" name="Rectangle 11">
            <a:extLst>
              <a:ext uri="{FF2B5EF4-FFF2-40B4-BE49-F238E27FC236}">
                <a16:creationId xmlns:a16="http://schemas.microsoft.com/office/drawing/2014/main" id="{40041CBC-7815-54B7-E655-A31EF69F4156}"/>
              </a:ext>
            </a:extLst>
          </p:cNvPr>
          <p:cNvSpPr/>
          <p:nvPr/>
        </p:nvSpPr>
        <p:spPr>
          <a:xfrm>
            <a:off x="9387014" y="3802118"/>
            <a:ext cx="1212051" cy="1212113"/>
          </a:xfrm>
          <a:prstGeom prst="rect">
            <a:avLst/>
          </a:prstGeom>
          <a:solidFill>
            <a:srgbClr val="E5625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3" name="Rectangle 12">
            <a:extLst>
              <a:ext uri="{FF2B5EF4-FFF2-40B4-BE49-F238E27FC236}">
                <a16:creationId xmlns:a16="http://schemas.microsoft.com/office/drawing/2014/main" id="{25D47173-75D7-7655-29D1-209EE42B7C57}"/>
              </a:ext>
            </a:extLst>
          </p:cNvPr>
          <p:cNvSpPr/>
          <p:nvPr/>
        </p:nvSpPr>
        <p:spPr>
          <a:xfrm>
            <a:off x="10760974" y="3802118"/>
            <a:ext cx="1212051" cy="1212113"/>
          </a:xfrm>
          <a:prstGeom prst="rect">
            <a:avLst/>
          </a:prstGeom>
          <a:solidFill>
            <a:srgbClr val="E5625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4" name="Rectangle 13">
            <a:extLst>
              <a:ext uri="{FF2B5EF4-FFF2-40B4-BE49-F238E27FC236}">
                <a16:creationId xmlns:a16="http://schemas.microsoft.com/office/drawing/2014/main" id="{2DB792EF-11D9-3B0F-C012-380D0274FDC6}"/>
              </a:ext>
            </a:extLst>
          </p:cNvPr>
          <p:cNvSpPr/>
          <p:nvPr/>
        </p:nvSpPr>
        <p:spPr>
          <a:xfrm>
            <a:off x="6671112" y="5222154"/>
            <a:ext cx="1212051" cy="1212113"/>
          </a:xfrm>
          <a:prstGeom prst="rect">
            <a:avLst/>
          </a:prstGeom>
          <a:solidFill>
            <a:srgbClr val="E5625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5" name="Rectangle 14">
            <a:extLst>
              <a:ext uri="{FF2B5EF4-FFF2-40B4-BE49-F238E27FC236}">
                <a16:creationId xmlns:a16="http://schemas.microsoft.com/office/drawing/2014/main" id="{EEB75556-952C-C7AA-EC00-21F3C3885A42}"/>
              </a:ext>
            </a:extLst>
          </p:cNvPr>
          <p:cNvSpPr/>
          <p:nvPr/>
        </p:nvSpPr>
        <p:spPr>
          <a:xfrm>
            <a:off x="8045072" y="5222153"/>
            <a:ext cx="1212051" cy="1212113"/>
          </a:xfrm>
          <a:prstGeom prst="rect">
            <a:avLst/>
          </a:prstGeom>
          <a:solidFill>
            <a:srgbClr val="E5625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6" name="Rectangle 15">
            <a:extLst>
              <a:ext uri="{FF2B5EF4-FFF2-40B4-BE49-F238E27FC236}">
                <a16:creationId xmlns:a16="http://schemas.microsoft.com/office/drawing/2014/main" id="{78685732-CCEC-0E0D-DDA9-7EF6A3ADEDD0}"/>
              </a:ext>
            </a:extLst>
          </p:cNvPr>
          <p:cNvSpPr/>
          <p:nvPr/>
        </p:nvSpPr>
        <p:spPr>
          <a:xfrm>
            <a:off x="9419032" y="5222153"/>
            <a:ext cx="1212051" cy="1212113"/>
          </a:xfrm>
          <a:prstGeom prst="rect">
            <a:avLst/>
          </a:prstGeom>
          <a:solidFill>
            <a:srgbClr val="E5625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7" name="Rectangle 16">
            <a:extLst>
              <a:ext uri="{FF2B5EF4-FFF2-40B4-BE49-F238E27FC236}">
                <a16:creationId xmlns:a16="http://schemas.microsoft.com/office/drawing/2014/main" id="{044E9F21-EC88-6980-E984-BA7953DA2EA1}"/>
              </a:ext>
            </a:extLst>
          </p:cNvPr>
          <p:cNvSpPr/>
          <p:nvPr/>
        </p:nvSpPr>
        <p:spPr>
          <a:xfrm>
            <a:off x="10792992" y="5222153"/>
            <a:ext cx="1212051" cy="1212113"/>
          </a:xfrm>
          <a:prstGeom prst="rect">
            <a:avLst/>
          </a:prstGeom>
          <a:solidFill>
            <a:srgbClr val="E5625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grpSp>
        <p:nvGrpSpPr>
          <p:cNvPr id="18" name="Group 17">
            <a:extLst>
              <a:ext uri="{FF2B5EF4-FFF2-40B4-BE49-F238E27FC236}">
                <a16:creationId xmlns:a16="http://schemas.microsoft.com/office/drawing/2014/main" id="{58591544-9B9E-36C8-3249-81F20EA2E108}"/>
              </a:ext>
            </a:extLst>
          </p:cNvPr>
          <p:cNvGrpSpPr/>
          <p:nvPr/>
        </p:nvGrpSpPr>
        <p:grpSpPr>
          <a:xfrm>
            <a:off x="6639094" y="1945228"/>
            <a:ext cx="5281227" cy="1023272"/>
            <a:chOff x="6639094" y="2270444"/>
            <a:chExt cx="5281227" cy="1023272"/>
          </a:xfrm>
        </p:grpSpPr>
        <p:pic>
          <p:nvPicPr>
            <p:cNvPr id="19" name="Picture 18">
              <a:extLst>
                <a:ext uri="{FF2B5EF4-FFF2-40B4-BE49-F238E27FC236}">
                  <a16:creationId xmlns:a16="http://schemas.microsoft.com/office/drawing/2014/main" id="{F686D63C-3D22-B10E-283E-5B9F0DC520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39094" y="2860161"/>
              <a:ext cx="5281227" cy="433555"/>
            </a:xfrm>
            <a:prstGeom prst="rect">
              <a:avLst/>
            </a:prstGeom>
          </p:spPr>
        </p:pic>
        <p:sp>
          <p:nvSpPr>
            <p:cNvPr id="20" name="Oval 19">
              <a:extLst>
                <a:ext uri="{FF2B5EF4-FFF2-40B4-BE49-F238E27FC236}">
                  <a16:creationId xmlns:a16="http://schemas.microsoft.com/office/drawing/2014/main" id="{41C26A93-5387-DBFD-5295-49B9B92603FE}"/>
                </a:ext>
              </a:extLst>
            </p:cNvPr>
            <p:cNvSpPr/>
            <p:nvPr userDrawn="1"/>
          </p:nvSpPr>
          <p:spPr>
            <a:xfrm>
              <a:off x="6703393"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1" name="Oval 20">
              <a:extLst>
                <a:ext uri="{FF2B5EF4-FFF2-40B4-BE49-F238E27FC236}">
                  <a16:creationId xmlns:a16="http://schemas.microsoft.com/office/drawing/2014/main" id="{040DDF38-2796-C127-21D7-0F137A8B2E09}"/>
                </a:ext>
              </a:extLst>
            </p:cNvPr>
            <p:cNvSpPr/>
            <p:nvPr userDrawn="1"/>
          </p:nvSpPr>
          <p:spPr>
            <a:xfrm>
              <a:off x="7467225"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22" name="Oval 21">
              <a:extLst>
                <a:ext uri="{FF2B5EF4-FFF2-40B4-BE49-F238E27FC236}">
                  <a16:creationId xmlns:a16="http://schemas.microsoft.com/office/drawing/2014/main" id="{27FCC6E8-78BC-8D9A-10AF-DC281D4F0BBD}"/>
                </a:ext>
              </a:extLst>
            </p:cNvPr>
            <p:cNvSpPr/>
            <p:nvPr userDrawn="1"/>
          </p:nvSpPr>
          <p:spPr>
            <a:xfrm>
              <a:off x="8231057"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23" name="Oval 22">
              <a:extLst>
                <a:ext uri="{FF2B5EF4-FFF2-40B4-BE49-F238E27FC236}">
                  <a16:creationId xmlns:a16="http://schemas.microsoft.com/office/drawing/2014/main" id="{F67F6FA8-F249-B109-43A6-FA283BA62A2E}"/>
                </a:ext>
              </a:extLst>
            </p:cNvPr>
            <p:cNvSpPr/>
            <p:nvPr userDrawn="1"/>
          </p:nvSpPr>
          <p:spPr>
            <a:xfrm>
              <a:off x="8994889"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
          <p:nvSpPr>
            <p:cNvPr id="24" name="Oval 23">
              <a:extLst>
                <a:ext uri="{FF2B5EF4-FFF2-40B4-BE49-F238E27FC236}">
                  <a16:creationId xmlns:a16="http://schemas.microsoft.com/office/drawing/2014/main" id="{C8D0DB71-9EB7-D205-E1DA-8BB9D58262E8}"/>
                </a:ext>
              </a:extLst>
            </p:cNvPr>
            <p:cNvSpPr/>
            <p:nvPr userDrawn="1"/>
          </p:nvSpPr>
          <p:spPr>
            <a:xfrm>
              <a:off x="9758722"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5</a:t>
              </a:r>
            </a:p>
          </p:txBody>
        </p:sp>
        <p:sp>
          <p:nvSpPr>
            <p:cNvPr id="25" name="Oval 24">
              <a:extLst>
                <a:ext uri="{FF2B5EF4-FFF2-40B4-BE49-F238E27FC236}">
                  <a16:creationId xmlns:a16="http://schemas.microsoft.com/office/drawing/2014/main" id="{7ED01D03-F4D7-61CA-622A-916A669D18AE}"/>
                </a:ext>
              </a:extLst>
            </p:cNvPr>
            <p:cNvSpPr/>
            <p:nvPr userDrawn="1"/>
          </p:nvSpPr>
          <p:spPr>
            <a:xfrm>
              <a:off x="10522554"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6</a:t>
              </a:r>
            </a:p>
          </p:txBody>
        </p:sp>
        <p:sp>
          <p:nvSpPr>
            <p:cNvPr id="26" name="Oval 25">
              <a:extLst>
                <a:ext uri="{FF2B5EF4-FFF2-40B4-BE49-F238E27FC236}">
                  <a16:creationId xmlns:a16="http://schemas.microsoft.com/office/drawing/2014/main" id="{19506484-18F4-520C-CC39-01AFC8D4C54F}"/>
                </a:ext>
              </a:extLst>
            </p:cNvPr>
            <p:cNvSpPr/>
            <p:nvPr userDrawn="1"/>
          </p:nvSpPr>
          <p:spPr>
            <a:xfrm>
              <a:off x="11286388"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7</a:t>
              </a:r>
            </a:p>
          </p:txBody>
        </p:sp>
      </p:grpSp>
      <p:sp>
        <p:nvSpPr>
          <p:cNvPr id="27" name="Oval 26">
            <a:extLst>
              <a:ext uri="{FF2B5EF4-FFF2-40B4-BE49-F238E27FC236}">
                <a16:creationId xmlns:a16="http://schemas.microsoft.com/office/drawing/2014/main" id="{A7876024-06DA-0E59-2614-61860D320B15}"/>
              </a:ext>
            </a:extLst>
          </p:cNvPr>
          <p:cNvSpPr/>
          <p:nvPr/>
        </p:nvSpPr>
        <p:spPr>
          <a:xfrm>
            <a:off x="10522554" y="348138"/>
            <a:ext cx="1199913" cy="1199913"/>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X</a:t>
            </a:r>
          </a:p>
        </p:txBody>
      </p:sp>
      <p:sp>
        <p:nvSpPr>
          <p:cNvPr id="28" name="Title 1">
            <a:extLst>
              <a:ext uri="{FF2B5EF4-FFF2-40B4-BE49-F238E27FC236}">
                <a16:creationId xmlns:a16="http://schemas.microsoft.com/office/drawing/2014/main" id="{B8511877-3D87-FF5F-8F62-0A835463B0A4}"/>
              </a:ext>
            </a:extLst>
          </p:cNvPr>
          <p:cNvSpPr txBox="1">
            <a:spLocks/>
          </p:cNvSpPr>
          <p:nvPr/>
        </p:nvSpPr>
        <p:spPr>
          <a:xfrm>
            <a:off x="306214" y="1642937"/>
            <a:ext cx="5826849" cy="1325563"/>
          </a:xfrm>
          <a:prstGeom prst="rect">
            <a:avLst/>
          </a:prstGeom>
          <a:ln>
            <a:noFill/>
          </a:ln>
        </p:spPr>
        <p:txBody>
          <a:bodyP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When things happen in my place how well am I listened to and included in decision-making?</a:t>
            </a:r>
            <a:endParaRPr lang="en-GB" dirty="0">
              <a:latin typeface="Franklin Gothic Medium Cond" panose="020B0606030402020204" pitchFamily="34" charset="0"/>
            </a:endParaRPr>
          </a:p>
        </p:txBody>
      </p:sp>
      <p:sp>
        <p:nvSpPr>
          <p:cNvPr id="30" name="Title 1">
            <a:extLst>
              <a:ext uri="{FF2B5EF4-FFF2-40B4-BE49-F238E27FC236}">
                <a16:creationId xmlns:a16="http://schemas.microsoft.com/office/drawing/2014/main" id="{70313393-1D6F-1155-1C42-DB872AE339F4}"/>
              </a:ext>
            </a:extLst>
          </p:cNvPr>
          <p:cNvSpPr txBox="1">
            <a:spLocks/>
          </p:cNvSpPr>
          <p:nvPr/>
        </p:nvSpPr>
        <p:spPr>
          <a:xfrm>
            <a:off x="299945" y="2585379"/>
            <a:ext cx="5839387" cy="394892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endParaRPr lang="en-GB" sz="1800" b="0" i="1" dirty="0">
              <a:solidFill>
                <a:srgbClr val="1A1A1A"/>
              </a:solidFill>
              <a:effectLst/>
              <a:latin typeface="Montserrat Light" panose="00000400000000000000" pitchFamily="2" charset="0"/>
            </a:endParaRPr>
          </a:p>
          <a:p>
            <a:endParaRPr lang="en-GB" sz="1800" b="0" i="1" dirty="0">
              <a:solidFill>
                <a:srgbClr val="1A1A1A"/>
              </a:solidFill>
              <a:latin typeface="Montserrat Light" panose="00000400000000000000" pitchFamily="2" charset="0"/>
            </a:endParaRPr>
          </a:p>
          <a:p>
            <a:r>
              <a:rPr lang="en-GB" sz="1800" b="0" i="1" dirty="0">
                <a:solidFill>
                  <a:srgbClr val="1A1A1A"/>
                </a:solidFill>
                <a:effectLst/>
                <a:latin typeface="Montserrat Light" panose="00000400000000000000" pitchFamily="2" charset="0"/>
              </a:rPr>
              <a:t>Things to Think About...</a:t>
            </a:r>
          </a:p>
          <a:p>
            <a:endParaRPr lang="en-GB" sz="1800" b="0" dirty="0">
              <a:latin typeface="Montserrat Light" panose="00000400000000000000" pitchFamily="2" charset="0"/>
            </a:endParaRP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Does the community have a voice? </a:t>
            </a: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Is the community listened to? </a:t>
            </a: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Are there effective local groups? </a:t>
            </a: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Do I feel able to take action on my own or with neighbours? </a:t>
            </a: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Are there barriers for some people</a:t>
            </a:r>
            <a:r>
              <a:rPr lang="en-GB" sz="1800" b="0" dirty="0">
                <a:solidFill>
                  <a:srgbClr val="1A1A1A"/>
                </a:solidFill>
                <a:effectLst/>
                <a:latin typeface="Montserrat Light" panose="00000400000000000000" pitchFamily="2" charset="0"/>
              </a:rPr>
              <a:t>? </a:t>
            </a:r>
          </a:p>
        </p:txBody>
      </p:sp>
      <p:sp>
        <p:nvSpPr>
          <p:cNvPr id="29" name="Title 1">
            <a:extLst>
              <a:ext uri="{FF2B5EF4-FFF2-40B4-BE49-F238E27FC236}">
                <a16:creationId xmlns:a16="http://schemas.microsoft.com/office/drawing/2014/main" id="{75D7B56D-E87D-7E66-FAA8-87BC49CDAE32}"/>
              </a:ext>
            </a:extLst>
          </p:cNvPr>
          <p:cNvSpPr txBox="1">
            <a:spLocks/>
          </p:cNvSpPr>
          <p:nvPr/>
        </p:nvSpPr>
        <p:spPr>
          <a:xfrm>
            <a:off x="1632456" y="5123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en-US" dirty="0">
                <a:latin typeface="Franklin Gothic Medium Cond" panose="020B0606030402020204" pitchFamily="34" charset="0"/>
              </a:rPr>
              <a:t>14 </a:t>
            </a:r>
          </a:p>
          <a:p>
            <a:r>
              <a:rPr lang="en-US" sz="3200" dirty="0">
                <a:latin typeface="Franklin Gothic Medium Cond" panose="020B0606030402020204" pitchFamily="34" charset="0"/>
              </a:rPr>
              <a:t>Influence &amp; Sense of Control</a:t>
            </a:r>
            <a:endParaRPr lang="en-GB" sz="2800" dirty="0">
              <a:latin typeface="Franklin Gothic Medium Cond" panose="020B0606030402020204" pitchFamily="34" charset="0"/>
            </a:endParaRPr>
          </a:p>
        </p:txBody>
      </p:sp>
      <p:pic>
        <p:nvPicPr>
          <p:cNvPr id="31" name="Graphic 30">
            <a:extLst>
              <a:ext uri="{FF2B5EF4-FFF2-40B4-BE49-F238E27FC236}">
                <a16:creationId xmlns:a16="http://schemas.microsoft.com/office/drawing/2014/main" id="{D4B73299-1B45-D0F0-57C7-BEB2BE4FEC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1154" y="468967"/>
            <a:ext cx="1057275" cy="1028700"/>
          </a:xfrm>
          <a:prstGeom prst="rect">
            <a:avLst/>
          </a:prstGeom>
        </p:spPr>
      </p:pic>
    </p:spTree>
    <p:extLst>
      <p:ext uri="{BB962C8B-B14F-4D97-AF65-F5344CB8AC3E}">
        <p14:creationId xmlns:p14="http://schemas.microsoft.com/office/powerpoint/2010/main" val="2993065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C88923-C60B-0E71-67E6-944C09D3014B}"/>
              </a:ext>
            </a:extLst>
          </p:cNvPr>
          <p:cNvSpPr/>
          <p:nvPr/>
        </p:nvSpPr>
        <p:spPr>
          <a:xfrm>
            <a:off x="196344" y="217380"/>
            <a:ext cx="6221285" cy="6423239"/>
          </a:xfrm>
          <a:prstGeom prst="rect">
            <a:avLst/>
          </a:prstGeom>
          <a:solidFill>
            <a:srgbClr val="E5625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559DF4A5-9CF6-6E10-728D-C48AA8FF3C2F}"/>
              </a:ext>
            </a:extLst>
          </p:cNvPr>
          <p:cNvSpPr/>
          <p:nvPr/>
        </p:nvSpPr>
        <p:spPr>
          <a:xfrm>
            <a:off x="376734" y="411584"/>
            <a:ext cx="1143467" cy="114346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A77C894-8F34-C049-C0BF-47E08F0CB79D}"/>
              </a:ext>
            </a:extLst>
          </p:cNvPr>
          <p:cNvSpPr/>
          <p:nvPr/>
        </p:nvSpPr>
        <p:spPr>
          <a:xfrm>
            <a:off x="6639094" y="1204654"/>
            <a:ext cx="1212051" cy="1212113"/>
          </a:xfrm>
          <a:prstGeom prst="rect">
            <a:avLst/>
          </a:prstGeom>
          <a:solidFill>
            <a:srgbClr val="E5625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1" name="Rectangle 10">
            <a:extLst>
              <a:ext uri="{FF2B5EF4-FFF2-40B4-BE49-F238E27FC236}">
                <a16:creationId xmlns:a16="http://schemas.microsoft.com/office/drawing/2014/main" id="{B15362A6-EBD9-CD4F-4144-DBA1885EC02E}"/>
              </a:ext>
            </a:extLst>
          </p:cNvPr>
          <p:cNvSpPr/>
          <p:nvPr/>
        </p:nvSpPr>
        <p:spPr>
          <a:xfrm>
            <a:off x="8013054" y="1204653"/>
            <a:ext cx="1212051" cy="1212113"/>
          </a:xfrm>
          <a:prstGeom prst="rect">
            <a:avLst/>
          </a:prstGeom>
          <a:solidFill>
            <a:srgbClr val="E5625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2" name="Rectangle 11">
            <a:extLst>
              <a:ext uri="{FF2B5EF4-FFF2-40B4-BE49-F238E27FC236}">
                <a16:creationId xmlns:a16="http://schemas.microsoft.com/office/drawing/2014/main" id="{40041CBC-7815-54B7-E655-A31EF69F4156}"/>
              </a:ext>
            </a:extLst>
          </p:cNvPr>
          <p:cNvSpPr/>
          <p:nvPr/>
        </p:nvSpPr>
        <p:spPr>
          <a:xfrm>
            <a:off x="9387014" y="1204653"/>
            <a:ext cx="1212051" cy="1212113"/>
          </a:xfrm>
          <a:prstGeom prst="rect">
            <a:avLst/>
          </a:prstGeom>
          <a:solidFill>
            <a:srgbClr val="E5625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3" name="Rectangle 12">
            <a:extLst>
              <a:ext uri="{FF2B5EF4-FFF2-40B4-BE49-F238E27FC236}">
                <a16:creationId xmlns:a16="http://schemas.microsoft.com/office/drawing/2014/main" id="{25D47173-75D7-7655-29D1-209EE42B7C57}"/>
              </a:ext>
            </a:extLst>
          </p:cNvPr>
          <p:cNvSpPr/>
          <p:nvPr/>
        </p:nvSpPr>
        <p:spPr>
          <a:xfrm>
            <a:off x="10760974" y="1204653"/>
            <a:ext cx="1212051" cy="1212113"/>
          </a:xfrm>
          <a:prstGeom prst="rect">
            <a:avLst/>
          </a:prstGeom>
          <a:solidFill>
            <a:srgbClr val="E5625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4" name="Rectangle 13">
            <a:extLst>
              <a:ext uri="{FF2B5EF4-FFF2-40B4-BE49-F238E27FC236}">
                <a16:creationId xmlns:a16="http://schemas.microsoft.com/office/drawing/2014/main" id="{2DB792EF-11D9-3B0F-C012-380D0274FDC6}"/>
              </a:ext>
            </a:extLst>
          </p:cNvPr>
          <p:cNvSpPr/>
          <p:nvPr/>
        </p:nvSpPr>
        <p:spPr>
          <a:xfrm>
            <a:off x="6671112" y="2624689"/>
            <a:ext cx="1212051" cy="1212113"/>
          </a:xfrm>
          <a:prstGeom prst="rect">
            <a:avLst/>
          </a:prstGeom>
          <a:solidFill>
            <a:srgbClr val="E5625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5" name="Rectangle 14">
            <a:extLst>
              <a:ext uri="{FF2B5EF4-FFF2-40B4-BE49-F238E27FC236}">
                <a16:creationId xmlns:a16="http://schemas.microsoft.com/office/drawing/2014/main" id="{EEB75556-952C-C7AA-EC00-21F3C3885A42}"/>
              </a:ext>
            </a:extLst>
          </p:cNvPr>
          <p:cNvSpPr/>
          <p:nvPr/>
        </p:nvSpPr>
        <p:spPr>
          <a:xfrm>
            <a:off x="8045072" y="2624688"/>
            <a:ext cx="1212051" cy="1212113"/>
          </a:xfrm>
          <a:prstGeom prst="rect">
            <a:avLst/>
          </a:prstGeom>
          <a:solidFill>
            <a:srgbClr val="E5625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6" name="Rectangle 15">
            <a:extLst>
              <a:ext uri="{FF2B5EF4-FFF2-40B4-BE49-F238E27FC236}">
                <a16:creationId xmlns:a16="http://schemas.microsoft.com/office/drawing/2014/main" id="{78685732-CCEC-0E0D-DDA9-7EF6A3ADEDD0}"/>
              </a:ext>
            </a:extLst>
          </p:cNvPr>
          <p:cNvSpPr/>
          <p:nvPr/>
        </p:nvSpPr>
        <p:spPr>
          <a:xfrm>
            <a:off x="9419032" y="2624688"/>
            <a:ext cx="1212051" cy="1212113"/>
          </a:xfrm>
          <a:prstGeom prst="rect">
            <a:avLst/>
          </a:prstGeom>
          <a:solidFill>
            <a:srgbClr val="E5625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7" name="Rectangle 16">
            <a:extLst>
              <a:ext uri="{FF2B5EF4-FFF2-40B4-BE49-F238E27FC236}">
                <a16:creationId xmlns:a16="http://schemas.microsoft.com/office/drawing/2014/main" id="{044E9F21-EC88-6980-E984-BA7953DA2EA1}"/>
              </a:ext>
            </a:extLst>
          </p:cNvPr>
          <p:cNvSpPr/>
          <p:nvPr/>
        </p:nvSpPr>
        <p:spPr>
          <a:xfrm>
            <a:off x="10792992" y="2624688"/>
            <a:ext cx="1212051" cy="1212113"/>
          </a:xfrm>
          <a:prstGeom prst="rect">
            <a:avLst/>
          </a:prstGeom>
          <a:solidFill>
            <a:srgbClr val="E5625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28" name="Rectangle 27">
            <a:extLst>
              <a:ext uri="{FF2B5EF4-FFF2-40B4-BE49-F238E27FC236}">
                <a16:creationId xmlns:a16="http://schemas.microsoft.com/office/drawing/2014/main" id="{54F83C37-3648-93EC-B73C-AEF414EC1910}"/>
              </a:ext>
            </a:extLst>
          </p:cNvPr>
          <p:cNvSpPr/>
          <p:nvPr/>
        </p:nvSpPr>
        <p:spPr>
          <a:xfrm>
            <a:off x="6671112" y="4019208"/>
            <a:ext cx="1212051" cy="1212113"/>
          </a:xfrm>
          <a:prstGeom prst="rect">
            <a:avLst/>
          </a:prstGeom>
          <a:solidFill>
            <a:srgbClr val="E5625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29" name="Rectangle 28">
            <a:extLst>
              <a:ext uri="{FF2B5EF4-FFF2-40B4-BE49-F238E27FC236}">
                <a16:creationId xmlns:a16="http://schemas.microsoft.com/office/drawing/2014/main" id="{2A404E86-AF16-47BF-A36C-1237594176EE}"/>
              </a:ext>
            </a:extLst>
          </p:cNvPr>
          <p:cNvSpPr/>
          <p:nvPr/>
        </p:nvSpPr>
        <p:spPr>
          <a:xfrm>
            <a:off x="8045072" y="4019207"/>
            <a:ext cx="1212051" cy="1212113"/>
          </a:xfrm>
          <a:prstGeom prst="rect">
            <a:avLst/>
          </a:prstGeom>
          <a:solidFill>
            <a:srgbClr val="E5625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0" name="Rectangle 29">
            <a:extLst>
              <a:ext uri="{FF2B5EF4-FFF2-40B4-BE49-F238E27FC236}">
                <a16:creationId xmlns:a16="http://schemas.microsoft.com/office/drawing/2014/main" id="{3A497C44-D892-AFA3-C4E7-29B824A03650}"/>
              </a:ext>
            </a:extLst>
          </p:cNvPr>
          <p:cNvSpPr/>
          <p:nvPr/>
        </p:nvSpPr>
        <p:spPr>
          <a:xfrm>
            <a:off x="9419032" y="4019207"/>
            <a:ext cx="1212051" cy="1212113"/>
          </a:xfrm>
          <a:prstGeom prst="rect">
            <a:avLst/>
          </a:prstGeom>
          <a:solidFill>
            <a:srgbClr val="E5625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1" name="Rectangle 30">
            <a:extLst>
              <a:ext uri="{FF2B5EF4-FFF2-40B4-BE49-F238E27FC236}">
                <a16:creationId xmlns:a16="http://schemas.microsoft.com/office/drawing/2014/main" id="{9D3872B0-70C2-D092-52C6-9A816C996B2A}"/>
              </a:ext>
            </a:extLst>
          </p:cNvPr>
          <p:cNvSpPr/>
          <p:nvPr/>
        </p:nvSpPr>
        <p:spPr>
          <a:xfrm>
            <a:off x="10792992" y="4019207"/>
            <a:ext cx="1212051" cy="1212113"/>
          </a:xfrm>
          <a:prstGeom prst="rect">
            <a:avLst/>
          </a:prstGeom>
          <a:solidFill>
            <a:srgbClr val="E5625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2" name="Rectangle 31">
            <a:extLst>
              <a:ext uri="{FF2B5EF4-FFF2-40B4-BE49-F238E27FC236}">
                <a16:creationId xmlns:a16="http://schemas.microsoft.com/office/drawing/2014/main" id="{9EF0DBF1-7AE4-61B9-2FCE-ACE6F30B51F4}"/>
              </a:ext>
            </a:extLst>
          </p:cNvPr>
          <p:cNvSpPr/>
          <p:nvPr/>
        </p:nvSpPr>
        <p:spPr>
          <a:xfrm>
            <a:off x="6671112" y="5428507"/>
            <a:ext cx="1212051" cy="1212113"/>
          </a:xfrm>
          <a:prstGeom prst="rect">
            <a:avLst/>
          </a:prstGeom>
          <a:solidFill>
            <a:srgbClr val="E5625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3" name="Rectangle 32">
            <a:extLst>
              <a:ext uri="{FF2B5EF4-FFF2-40B4-BE49-F238E27FC236}">
                <a16:creationId xmlns:a16="http://schemas.microsoft.com/office/drawing/2014/main" id="{B9EB8AAB-F686-3632-B89F-0E8A31E6197D}"/>
              </a:ext>
            </a:extLst>
          </p:cNvPr>
          <p:cNvSpPr/>
          <p:nvPr/>
        </p:nvSpPr>
        <p:spPr>
          <a:xfrm>
            <a:off x="8045072" y="5428506"/>
            <a:ext cx="1212051" cy="1212113"/>
          </a:xfrm>
          <a:prstGeom prst="rect">
            <a:avLst/>
          </a:prstGeom>
          <a:solidFill>
            <a:srgbClr val="E5625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4" name="Rectangle 33">
            <a:extLst>
              <a:ext uri="{FF2B5EF4-FFF2-40B4-BE49-F238E27FC236}">
                <a16:creationId xmlns:a16="http://schemas.microsoft.com/office/drawing/2014/main" id="{D8FE7C21-DCEE-D39F-3D10-FE11022C1220}"/>
              </a:ext>
            </a:extLst>
          </p:cNvPr>
          <p:cNvSpPr/>
          <p:nvPr/>
        </p:nvSpPr>
        <p:spPr>
          <a:xfrm>
            <a:off x="9419032" y="5428506"/>
            <a:ext cx="1212051" cy="1212113"/>
          </a:xfrm>
          <a:prstGeom prst="rect">
            <a:avLst/>
          </a:prstGeom>
          <a:solidFill>
            <a:srgbClr val="E5625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5" name="Rectangle 34">
            <a:extLst>
              <a:ext uri="{FF2B5EF4-FFF2-40B4-BE49-F238E27FC236}">
                <a16:creationId xmlns:a16="http://schemas.microsoft.com/office/drawing/2014/main" id="{6765ECC7-4E25-7BB9-AE51-B2D38ED3E7A5}"/>
              </a:ext>
            </a:extLst>
          </p:cNvPr>
          <p:cNvSpPr/>
          <p:nvPr/>
        </p:nvSpPr>
        <p:spPr>
          <a:xfrm>
            <a:off x="10792992" y="5428506"/>
            <a:ext cx="1212051" cy="1212113"/>
          </a:xfrm>
          <a:prstGeom prst="rect">
            <a:avLst/>
          </a:prstGeom>
          <a:solidFill>
            <a:srgbClr val="E5625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25" name="Title 1">
            <a:extLst>
              <a:ext uri="{FF2B5EF4-FFF2-40B4-BE49-F238E27FC236}">
                <a16:creationId xmlns:a16="http://schemas.microsoft.com/office/drawing/2014/main" id="{1E0C37A0-2E21-8499-8FE6-761BBCBB6E62}"/>
              </a:ext>
            </a:extLst>
          </p:cNvPr>
          <p:cNvSpPr txBox="1">
            <a:spLocks/>
          </p:cNvSpPr>
          <p:nvPr/>
        </p:nvSpPr>
        <p:spPr>
          <a:xfrm>
            <a:off x="1632456" y="5123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en-US" dirty="0">
                <a:latin typeface="Franklin Gothic Medium Cond" panose="020B0606030402020204" pitchFamily="34" charset="0"/>
              </a:rPr>
              <a:t>14 </a:t>
            </a:r>
          </a:p>
          <a:p>
            <a:r>
              <a:rPr lang="en-US" sz="2800" dirty="0">
                <a:latin typeface="Franklin Gothic Medium Cond" panose="020B0606030402020204" pitchFamily="34" charset="0"/>
              </a:rPr>
              <a:t>Influence &amp; Sense of Control</a:t>
            </a:r>
            <a:endParaRPr lang="en-GB" sz="3600" dirty="0">
              <a:latin typeface="Franklin Gothic Medium Cond" panose="020B0606030402020204" pitchFamily="34" charset="0"/>
            </a:endParaRPr>
          </a:p>
        </p:txBody>
      </p:sp>
      <p:pic>
        <p:nvPicPr>
          <p:cNvPr id="27" name="Graphic 26">
            <a:extLst>
              <a:ext uri="{FF2B5EF4-FFF2-40B4-BE49-F238E27FC236}">
                <a16:creationId xmlns:a16="http://schemas.microsoft.com/office/drawing/2014/main" id="{226DBC72-66FF-79B4-1BA5-BB839A1A81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1154" y="468967"/>
            <a:ext cx="1057275" cy="1028700"/>
          </a:xfrm>
          <a:prstGeom prst="rect">
            <a:avLst/>
          </a:prstGeom>
        </p:spPr>
      </p:pic>
      <p:sp>
        <p:nvSpPr>
          <p:cNvPr id="26" name="Speech Bubble: Rectangle with Corners Rounded 25">
            <a:extLst>
              <a:ext uri="{FF2B5EF4-FFF2-40B4-BE49-F238E27FC236}">
                <a16:creationId xmlns:a16="http://schemas.microsoft.com/office/drawing/2014/main" id="{84CA38EC-123E-32EB-9ECA-E8AC16A563AA}"/>
              </a:ext>
            </a:extLst>
          </p:cNvPr>
          <p:cNvSpPr/>
          <p:nvPr/>
        </p:nvSpPr>
        <p:spPr>
          <a:xfrm>
            <a:off x="559558" y="2067577"/>
            <a:ext cx="5117911" cy="1769224"/>
          </a:xfrm>
          <a:prstGeom prst="wedgeRoundRectCallout">
            <a:avLst/>
          </a:prstGeom>
          <a:solidFill>
            <a:schemeClr val="bg1"/>
          </a:solidFill>
          <a:ln w="38100">
            <a:solidFill>
              <a:srgbClr val="F9E4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latin typeface="Montserrat Light" panose="00000400000000000000" pitchFamily="2" charset="0"/>
              </a:rPr>
              <a:t>Do all people in the place feel part of, and connected to, a vision and plan for a net zero future?</a:t>
            </a:r>
          </a:p>
          <a:p>
            <a:pPr marL="285750" indent="-285750">
              <a:buFont typeface="Arial" panose="020B0604020202020204" pitchFamily="34" charset="0"/>
              <a:buChar char="•"/>
            </a:pPr>
            <a:r>
              <a:rPr lang="en-GB" sz="1400" dirty="0">
                <a:solidFill>
                  <a:schemeClr val="tx1"/>
                </a:solidFill>
                <a:latin typeface="Montserrat Light" panose="00000400000000000000" pitchFamily="2" charset="0"/>
              </a:rPr>
              <a:t>Do people feel they have the tools and support they need to reduce their emissions?</a:t>
            </a:r>
          </a:p>
        </p:txBody>
      </p:sp>
      <p:sp>
        <p:nvSpPr>
          <p:cNvPr id="38" name="Speech Bubble: Rectangle with Corners Rounded 37">
            <a:extLst>
              <a:ext uri="{FF2B5EF4-FFF2-40B4-BE49-F238E27FC236}">
                <a16:creationId xmlns:a16="http://schemas.microsoft.com/office/drawing/2014/main" id="{C951CE8D-1D19-78B8-04FD-111DA847EA22}"/>
              </a:ext>
            </a:extLst>
          </p:cNvPr>
          <p:cNvSpPr/>
          <p:nvPr/>
        </p:nvSpPr>
        <p:spPr>
          <a:xfrm flipH="1">
            <a:off x="593678" y="4376317"/>
            <a:ext cx="5117910" cy="1771789"/>
          </a:xfrm>
          <a:prstGeom prst="wedgeRoundRectCallout">
            <a:avLst/>
          </a:prstGeom>
          <a:solidFill>
            <a:schemeClr val="bg1"/>
          </a:solidFill>
          <a:ln w="38100">
            <a:solidFill>
              <a:srgbClr val="F39A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latin typeface="Montserrat Light" panose="00000400000000000000" pitchFamily="2" charset="0"/>
              </a:rPr>
              <a:t>Is there a positive vision for the community’s future?</a:t>
            </a:r>
          </a:p>
          <a:p>
            <a:pPr marL="285750" indent="-285750">
              <a:buFont typeface="Arial" panose="020B0604020202020204" pitchFamily="34" charset="0"/>
              <a:buChar char="•"/>
            </a:pPr>
            <a:r>
              <a:rPr lang="en-GB" sz="1400" dirty="0">
                <a:solidFill>
                  <a:schemeClr val="tx1"/>
                </a:solidFill>
                <a:latin typeface="Montserrat Light" panose="00000400000000000000" pitchFamily="2" charset="0"/>
              </a:rPr>
              <a:t>Does it include what the place may look like because of climate change?</a:t>
            </a:r>
          </a:p>
        </p:txBody>
      </p:sp>
      <p:sp>
        <p:nvSpPr>
          <p:cNvPr id="2" name="Title 1">
            <a:extLst>
              <a:ext uri="{FF2B5EF4-FFF2-40B4-BE49-F238E27FC236}">
                <a16:creationId xmlns:a16="http://schemas.microsoft.com/office/drawing/2014/main" id="{E998802B-84FE-D860-B1B5-C7B35392AD02}"/>
              </a:ext>
            </a:extLst>
          </p:cNvPr>
          <p:cNvSpPr txBox="1">
            <a:spLocks/>
          </p:cNvSpPr>
          <p:nvPr/>
        </p:nvSpPr>
        <p:spPr>
          <a:xfrm>
            <a:off x="6574980" y="74079"/>
            <a:ext cx="53980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General Feedback</a:t>
            </a:r>
            <a:endParaRPr lang="en-GB" dirty="0">
              <a:latin typeface="Franklin Gothic Medium Cond" panose="020B0606030402020204" pitchFamily="34" charset="0"/>
            </a:endParaRPr>
          </a:p>
        </p:txBody>
      </p:sp>
    </p:spTree>
    <p:extLst>
      <p:ext uri="{BB962C8B-B14F-4D97-AF65-F5344CB8AC3E}">
        <p14:creationId xmlns:p14="http://schemas.microsoft.com/office/powerpoint/2010/main" val="1093156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C88923-C60B-0E71-67E6-944C09D3014B}"/>
              </a:ext>
            </a:extLst>
          </p:cNvPr>
          <p:cNvSpPr/>
          <p:nvPr/>
        </p:nvSpPr>
        <p:spPr>
          <a:xfrm>
            <a:off x="196344" y="217380"/>
            <a:ext cx="6221285" cy="6423239"/>
          </a:xfrm>
          <a:prstGeom prst="rect">
            <a:avLst/>
          </a:prstGeom>
          <a:solidFill>
            <a:srgbClr val="F39A92">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559DF4A5-9CF6-6E10-728D-C48AA8FF3C2F}"/>
              </a:ext>
            </a:extLst>
          </p:cNvPr>
          <p:cNvSpPr/>
          <p:nvPr/>
        </p:nvSpPr>
        <p:spPr>
          <a:xfrm>
            <a:off x="376734" y="411584"/>
            <a:ext cx="1143467" cy="114346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a:extLst>
              <a:ext uri="{FF2B5EF4-FFF2-40B4-BE49-F238E27FC236}">
                <a16:creationId xmlns:a16="http://schemas.microsoft.com/office/drawing/2014/main" id="{FC86395D-FFD2-AC16-CC8B-43213666B3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217" y="511830"/>
            <a:ext cx="952500" cy="942975"/>
          </a:xfrm>
          <a:prstGeom prst="rect">
            <a:avLst/>
          </a:prstGeom>
        </p:spPr>
      </p:pic>
      <p:sp>
        <p:nvSpPr>
          <p:cNvPr id="7" name="Title 1">
            <a:extLst>
              <a:ext uri="{FF2B5EF4-FFF2-40B4-BE49-F238E27FC236}">
                <a16:creationId xmlns:a16="http://schemas.microsoft.com/office/drawing/2014/main" id="{7048A15F-2C05-84B3-C196-F12A0F5A0519}"/>
              </a:ext>
            </a:extLst>
          </p:cNvPr>
          <p:cNvSpPr txBox="1">
            <a:spLocks/>
          </p:cNvSpPr>
          <p:nvPr/>
        </p:nvSpPr>
        <p:spPr>
          <a:xfrm>
            <a:off x="1632456" y="5123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en-US" dirty="0">
                <a:latin typeface="Franklin Gothic Medium Cond" panose="020B0606030402020204" pitchFamily="34" charset="0"/>
              </a:rPr>
              <a:t>01 </a:t>
            </a:r>
            <a:br>
              <a:rPr lang="en-US" dirty="0">
                <a:latin typeface="Franklin Gothic Medium Cond" panose="020B0606030402020204" pitchFamily="34" charset="0"/>
              </a:rPr>
            </a:br>
            <a:r>
              <a:rPr lang="en-US" dirty="0">
                <a:latin typeface="Franklin Gothic Medium Cond" panose="020B0606030402020204" pitchFamily="34" charset="0"/>
              </a:rPr>
              <a:t>Moving Around</a:t>
            </a:r>
            <a:endParaRPr lang="en-GB" dirty="0">
              <a:latin typeface="Franklin Gothic Medium Cond" panose="020B0606030402020204" pitchFamily="34" charset="0"/>
            </a:endParaRPr>
          </a:p>
        </p:txBody>
      </p:sp>
      <p:sp>
        <p:nvSpPr>
          <p:cNvPr id="8" name="Rectangle 7">
            <a:extLst>
              <a:ext uri="{FF2B5EF4-FFF2-40B4-BE49-F238E27FC236}">
                <a16:creationId xmlns:a16="http://schemas.microsoft.com/office/drawing/2014/main" id="{7A77C894-8F34-C049-C0BF-47E08F0CB79D}"/>
              </a:ext>
            </a:extLst>
          </p:cNvPr>
          <p:cNvSpPr/>
          <p:nvPr/>
        </p:nvSpPr>
        <p:spPr>
          <a:xfrm>
            <a:off x="6639094" y="1204654"/>
            <a:ext cx="1212051" cy="1212113"/>
          </a:xfrm>
          <a:prstGeom prst="rect">
            <a:avLst/>
          </a:prstGeom>
          <a:solidFill>
            <a:srgbClr val="F39A92">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0" name="Title 1">
            <a:extLst>
              <a:ext uri="{FF2B5EF4-FFF2-40B4-BE49-F238E27FC236}">
                <a16:creationId xmlns:a16="http://schemas.microsoft.com/office/drawing/2014/main" id="{35C78BB9-56F6-174F-AE81-7E79CA43D6FB}"/>
              </a:ext>
            </a:extLst>
          </p:cNvPr>
          <p:cNvSpPr txBox="1">
            <a:spLocks/>
          </p:cNvSpPr>
          <p:nvPr/>
        </p:nvSpPr>
        <p:spPr>
          <a:xfrm>
            <a:off x="6574980" y="74079"/>
            <a:ext cx="53980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General Feedback</a:t>
            </a:r>
            <a:endParaRPr lang="en-GB" dirty="0">
              <a:latin typeface="Franklin Gothic Medium Cond" panose="020B0606030402020204" pitchFamily="34" charset="0"/>
            </a:endParaRPr>
          </a:p>
        </p:txBody>
      </p:sp>
      <p:sp>
        <p:nvSpPr>
          <p:cNvPr id="11" name="Rectangle 10">
            <a:extLst>
              <a:ext uri="{FF2B5EF4-FFF2-40B4-BE49-F238E27FC236}">
                <a16:creationId xmlns:a16="http://schemas.microsoft.com/office/drawing/2014/main" id="{B15362A6-EBD9-CD4F-4144-DBA1885EC02E}"/>
              </a:ext>
            </a:extLst>
          </p:cNvPr>
          <p:cNvSpPr/>
          <p:nvPr/>
        </p:nvSpPr>
        <p:spPr>
          <a:xfrm>
            <a:off x="8013054" y="1204653"/>
            <a:ext cx="1212051" cy="1212113"/>
          </a:xfrm>
          <a:prstGeom prst="rect">
            <a:avLst/>
          </a:prstGeom>
          <a:solidFill>
            <a:srgbClr val="F39A92">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2" name="Rectangle 11">
            <a:extLst>
              <a:ext uri="{FF2B5EF4-FFF2-40B4-BE49-F238E27FC236}">
                <a16:creationId xmlns:a16="http://schemas.microsoft.com/office/drawing/2014/main" id="{40041CBC-7815-54B7-E655-A31EF69F4156}"/>
              </a:ext>
            </a:extLst>
          </p:cNvPr>
          <p:cNvSpPr/>
          <p:nvPr/>
        </p:nvSpPr>
        <p:spPr>
          <a:xfrm>
            <a:off x="9387014" y="1204653"/>
            <a:ext cx="1212051" cy="1212113"/>
          </a:xfrm>
          <a:prstGeom prst="rect">
            <a:avLst/>
          </a:prstGeom>
          <a:solidFill>
            <a:srgbClr val="F39A92">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3" name="Rectangle 12">
            <a:extLst>
              <a:ext uri="{FF2B5EF4-FFF2-40B4-BE49-F238E27FC236}">
                <a16:creationId xmlns:a16="http://schemas.microsoft.com/office/drawing/2014/main" id="{25D47173-75D7-7655-29D1-209EE42B7C57}"/>
              </a:ext>
            </a:extLst>
          </p:cNvPr>
          <p:cNvSpPr/>
          <p:nvPr/>
        </p:nvSpPr>
        <p:spPr>
          <a:xfrm>
            <a:off x="10760974" y="1204653"/>
            <a:ext cx="1212051" cy="1212113"/>
          </a:xfrm>
          <a:prstGeom prst="rect">
            <a:avLst/>
          </a:prstGeom>
          <a:solidFill>
            <a:srgbClr val="F39A92">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4" name="Rectangle 13">
            <a:extLst>
              <a:ext uri="{FF2B5EF4-FFF2-40B4-BE49-F238E27FC236}">
                <a16:creationId xmlns:a16="http://schemas.microsoft.com/office/drawing/2014/main" id="{2DB792EF-11D9-3B0F-C012-380D0274FDC6}"/>
              </a:ext>
            </a:extLst>
          </p:cNvPr>
          <p:cNvSpPr/>
          <p:nvPr/>
        </p:nvSpPr>
        <p:spPr>
          <a:xfrm>
            <a:off x="6671112" y="2624689"/>
            <a:ext cx="1212051" cy="1212113"/>
          </a:xfrm>
          <a:prstGeom prst="rect">
            <a:avLst/>
          </a:prstGeom>
          <a:solidFill>
            <a:srgbClr val="F39A92">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5" name="Rectangle 14">
            <a:extLst>
              <a:ext uri="{FF2B5EF4-FFF2-40B4-BE49-F238E27FC236}">
                <a16:creationId xmlns:a16="http://schemas.microsoft.com/office/drawing/2014/main" id="{EEB75556-952C-C7AA-EC00-21F3C3885A42}"/>
              </a:ext>
            </a:extLst>
          </p:cNvPr>
          <p:cNvSpPr/>
          <p:nvPr/>
        </p:nvSpPr>
        <p:spPr>
          <a:xfrm>
            <a:off x="8045072" y="2624688"/>
            <a:ext cx="1212051" cy="1212113"/>
          </a:xfrm>
          <a:prstGeom prst="rect">
            <a:avLst/>
          </a:prstGeom>
          <a:solidFill>
            <a:srgbClr val="F39A92">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6" name="Rectangle 15">
            <a:extLst>
              <a:ext uri="{FF2B5EF4-FFF2-40B4-BE49-F238E27FC236}">
                <a16:creationId xmlns:a16="http://schemas.microsoft.com/office/drawing/2014/main" id="{78685732-CCEC-0E0D-DDA9-7EF6A3ADEDD0}"/>
              </a:ext>
            </a:extLst>
          </p:cNvPr>
          <p:cNvSpPr/>
          <p:nvPr/>
        </p:nvSpPr>
        <p:spPr>
          <a:xfrm>
            <a:off x="9419032" y="2624688"/>
            <a:ext cx="1212051" cy="1212113"/>
          </a:xfrm>
          <a:prstGeom prst="rect">
            <a:avLst/>
          </a:prstGeom>
          <a:solidFill>
            <a:srgbClr val="F39A92">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7" name="Rectangle 16">
            <a:extLst>
              <a:ext uri="{FF2B5EF4-FFF2-40B4-BE49-F238E27FC236}">
                <a16:creationId xmlns:a16="http://schemas.microsoft.com/office/drawing/2014/main" id="{044E9F21-EC88-6980-E984-BA7953DA2EA1}"/>
              </a:ext>
            </a:extLst>
          </p:cNvPr>
          <p:cNvSpPr/>
          <p:nvPr/>
        </p:nvSpPr>
        <p:spPr>
          <a:xfrm>
            <a:off x="10792992" y="2624688"/>
            <a:ext cx="1212051" cy="1212113"/>
          </a:xfrm>
          <a:prstGeom prst="rect">
            <a:avLst/>
          </a:prstGeom>
          <a:solidFill>
            <a:srgbClr val="F39A92">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28" name="Rectangle 27">
            <a:extLst>
              <a:ext uri="{FF2B5EF4-FFF2-40B4-BE49-F238E27FC236}">
                <a16:creationId xmlns:a16="http://schemas.microsoft.com/office/drawing/2014/main" id="{54F83C37-3648-93EC-B73C-AEF414EC1910}"/>
              </a:ext>
            </a:extLst>
          </p:cNvPr>
          <p:cNvSpPr/>
          <p:nvPr/>
        </p:nvSpPr>
        <p:spPr>
          <a:xfrm>
            <a:off x="6671112" y="4019208"/>
            <a:ext cx="1212051" cy="1212113"/>
          </a:xfrm>
          <a:prstGeom prst="rect">
            <a:avLst/>
          </a:prstGeom>
          <a:solidFill>
            <a:srgbClr val="F39A92">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29" name="Rectangle 28">
            <a:extLst>
              <a:ext uri="{FF2B5EF4-FFF2-40B4-BE49-F238E27FC236}">
                <a16:creationId xmlns:a16="http://schemas.microsoft.com/office/drawing/2014/main" id="{2A404E86-AF16-47BF-A36C-1237594176EE}"/>
              </a:ext>
            </a:extLst>
          </p:cNvPr>
          <p:cNvSpPr/>
          <p:nvPr/>
        </p:nvSpPr>
        <p:spPr>
          <a:xfrm>
            <a:off x="8045072" y="4019207"/>
            <a:ext cx="1212051" cy="1212113"/>
          </a:xfrm>
          <a:prstGeom prst="rect">
            <a:avLst/>
          </a:prstGeom>
          <a:solidFill>
            <a:srgbClr val="F39A92">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0" name="Rectangle 29">
            <a:extLst>
              <a:ext uri="{FF2B5EF4-FFF2-40B4-BE49-F238E27FC236}">
                <a16:creationId xmlns:a16="http://schemas.microsoft.com/office/drawing/2014/main" id="{3A497C44-D892-AFA3-C4E7-29B824A03650}"/>
              </a:ext>
            </a:extLst>
          </p:cNvPr>
          <p:cNvSpPr/>
          <p:nvPr/>
        </p:nvSpPr>
        <p:spPr>
          <a:xfrm>
            <a:off x="9419032" y="4019207"/>
            <a:ext cx="1212051" cy="1212113"/>
          </a:xfrm>
          <a:prstGeom prst="rect">
            <a:avLst/>
          </a:prstGeom>
          <a:solidFill>
            <a:srgbClr val="F39A92">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1" name="Rectangle 30">
            <a:extLst>
              <a:ext uri="{FF2B5EF4-FFF2-40B4-BE49-F238E27FC236}">
                <a16:creationId xmlns:a16="http://schemas.microsoft.com/office/drawing/2014/main" id="{9D3872B0-70C2-D092-52C6-9A816C996B2A}"/>
              </a:ext>
            </a:extLst>
          </p:cNvPr>
          <p:cNvSpPr/>
          <p:nvPr/>
        </p:nvSpPr>
        <p:spPr>
          <a:xfrm>
            <a:off x="10792992" y="4019207"/>
            <a:ext cx="1212051" cy="1212113"/>
          </a:xfrm>
          <a:prstGeom prst="rect">
            <a:avLst/>
          </a:prstGeom>
          <a:solidFill>
            <a:srgbClr val="F39A92">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2" name="Rectangle 31">
            <a:extLst>
              <a:ext uri="{FF2B5EF4-FFF2-40B4-BE49-F238E27FC236}">
                <a16:creationId xmlns:a16="http://schemas.microsoft.com/office/drawing/2014/main" id="{9EF0DBF1-7AE4-61B9-2FCE-ACE6F30B51F4}"/>
              </a:ext>
            </a:extLst>
          </p:cNvPr>
          <p:cNvSpPr/>
          <p:nvPr/>
        </p:nvSpPr>
        <p:spPr>
          <a:xfrm>
            <a:off x="6671112" y="5428507"/>
            <a:ext cx="1212051" cy="1212113"/>
          </a:xfrm>
          <a:prstGeom prst="rect">
            <a:avLst/>
          </a:prstGeom>
          <a:solidFill>
            <a:srgbClr val="F39A92">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3" name="Rectangle 32">
            <a:extLst>
              <a:ext uri="{FF2B5EF4-FFF2-40B4-BE49-F238E27FC236}">
                <a16:creationId xmlns:a16="http://schemas.microsoft.com/office/drawing/2014/main" id="{B9EB8AAB-F686-3632-B89F-0E8A31E6197D}"/>
              </a:ext>
            </a:extLst>
          </p:cNvPr>
          <p:cNvSpPr/>
          <p:nvPr/>
        </p:nvSpPr>
        <p:spPr>
          <a:xfrm>
            <a:off x="8045072" y="5428506"/>
            <a:ext cx="1212051" cy="1212113"/>
          </a:xfrm>
          <a:prstGeom prst="rect">
            <a:avLst/>
          </a:prstGeom>
          <a:solidFill>
            <a:srgbClr val="F39A92">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4" name="Rectangle 33">
            <a:extLst>
              <a:ext uri="{FF2B5EF4-FFF2-40B4-BE49-F238E27FC236}">
                <a16:creationId xmlns:a16="http://schemas.microsoft.com/office/drawing/2014/main" id="{D8FE7C21-DCEE-D39F-3D10-FE11022C1220}"/>
              </a:ext>
            </a:extLst>
          </p:cNvPr>
          <p:cNvSpPr/>
          <p:nvPr/>
        </p:nvSpPr>
        <p:spPr>
          <a:xfrm>
            <a:off x="9419032" y="5428506"/>
            <a:ext cx="1212051" cy="1212113"/>
          </a:xfrm>
          <a:prstGeom prst="rect">
            <a:avLst/>
          </a:prstGeom>
          <a:solidFill>
            <a:srgbClr val="F39A92">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5" name="Rectangle 34">
            <a:extLst>
              <a:ext uri="{FF2B5EF4-FFF2-40B4-BE49-F238E27FC236}">
                <a16:creationId xmlns:a16="http://schemas.microsoft.com/office/drawing/2014/main" id="{6765ECC7-4E25-7BB9-AE51-B2D38ED3E7A5}"/>
              </a:ext>
            </a:extLst>
          </p:cNvPr>
          <p:cNvSpPr/>
          <p:nvPr/>
        </p:nvSpPr>
        <p:spPr>
          <a:xfrm>
            <a:off x="10792992" y="5428506"/>
            <a:ext cx="1212051" cy="1212113"/>
          </a:xfrm>
          <a:prstGeom prst="rect">
            <a:avLst/>
          </a:prstGeom>
          <a:solidFill>
            <a:srgbClr val="F39A92">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6" name="Speech Bubble: Rectangle with Corners Rounded 35">
            <a:extLst>
              <a:ext uri="{FF2B5EF4-FFF2-40B4-BE49-F238E27FC236}">
                <a16:creationId xmlns:a16="http://schemas.microsoft.com/office/drawing/2014/main" id="{15AD5529-C971-8D76-24BD-A5002C803A46}"/>
              </a:ext>
            </a:extLst>
          </p:cNvPr>
          <p:cNvSpPr/>
          <p:nvPr/>
        </p:nvSpPr>
        <p:spPr>
          <a:xfrm>
            <a:off x="559558" y="2067576"/>
            <a:ext cx="5459579" cy="1769225"/>
          </a:xfrm>
          <a:prstGeom prst="wedgeRoundRectCallout">
            <a:avLst/>
          </a:prstGeom>
          <a:solidFill>
            <a:schemeClr val="bg1"/>
          </a:solidFill>
          <a:ln w="38100">
            <a:solidFill>
              <a:srgbClr val="F9E4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latin typeface="Montserrat Light" panose="00000400000000000000" pitchFamily="2" charset="0"/>
              </a:rPr>
              <a:t>What could encourage people to move around in ways that avoid using petrol and diesel? Consider walking, wheeling, cycling, electric vehicles?</a:t>
            </a:r>
          </a:p>
          <a:p>
            <a:pPr marL="285750" indent="-285750">
              <a:buFont typeface="Arial" panose="020B0604020202020204" pitchFamily="34" charset="0"/>
              <a:buChar char="•"/>
            </a:pPr>
            <a:r>
              <a:rPr lang="en-GB" sz="1400" dirty="0">
                <a:solidFill>
                  <a:schemeClr val="tx1"/>
                </a:solidFill>
                <a:latin typeface="Montserrat Light" panose="00000400000000000000" pitchFamily="2" charset="0"/>
              </a:rPr>
              <a:t>How could people reduce the amount of travel done using petrol or diesel?</a:t>
            </a:r>
          </a:p>
        </p:txBody>
      </p:sp>
      <p:sp>
        <p:nvSpPr>
          <p:cNvPr id="37" name="Speech Bubble: Rectangle with Corners Rounded 36">
            <a:extLst>
              <a:ext uri="{FF2B5EF4-FFF2-40B4-BE49-F238E27FC236}">
                <a16:creationId xmlns:a16="http://schemas.microsoft.com/office/drawing/2014/main" id="{80CBAC6D-0F0D-85D5-5D1C-9626D8E2356A}"/>
              </a:ext>
            </a:extLst>
          </p:cNvPr>
          <p:cNvSpPr/>
          <p:nvPr/>
        </p:nvSpPr>
        <p:spPr>
          <a:xfrm flipH="1">
            <a:off x="593678" y="4349326"/>
            <a:ext cx="5369800" cy="1798780"/>
          </a:xfrm>
          <a:prstGeom prst="wedgeRoundRectCallout">
            <a:avLst/>
          </a:prstGeom>
          <a:solidFill>
            <a:schemeClr val="bg1"/>
          </a:solidFill>
          <a:ln w="38100">
            <a:solidFill>
              <a:srgbClr val="F39A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latin typeface="Montserrat Light" panose="00000400000000000000" pitchFamily="2" charset="0"/>
              </a:rPr>
              <a:t>Is moving around in different weather conditions - for example, rain, snow, wind, and heat - possible for everyone?</a:t>
            </a:r>
          </a:p>
          <a:p>
            <a:pPr marL="285750" indent="-285750">
              <a:buFont typeface="Arial" panose="020B0604020202020204" pitchFamily="34" charset="0"/>
              <a:buChar char="•"/>
            </a:pPr>
            <a:r>
              <a:rPr lang="en-GB" sz="1400" dirty="0">
                <a:solidFill>
                  <a:schemeClr val="tx1"/>
                </a:solidFill>
                <a:latin typeface="Montserrat Light" panose="00000400000000000000" pitchFamily="2" charset="0"/>
              </a:rPr>
              <a:t>What alternative options are there? What would help to make active journeys more comfortable in all weathers?</a:t>
            </a:r>
          </a:p>
        </p:txBody>
      </p:sp>
    </p:spTree>
    <p:extLst>
      <p:ext uri="{BB962C8B-B14F-4D97-AF65-F5344CB8AC3E}">
        <p14:creationId xmlns:p14="http://schemas.microsoft.com/office/powerpoint/2010/main" val="3559903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9A8D8E-41BC-BBED-E128-582664ED0AB6}"/>
              </a:ext>
            </a:extLst>
          </p:cNvPr>
          <p:cNvSpPr>
            <a:spLocks noGrp="1"/>
          </p:cNvSpPr>
          <p:nvPr>
            <p:ph type="body" sz="quarter" idx="11"/>
          </p:nvPr>
        </p:nvSpPr>
        <p:spPr/>
        <p:txBody>
          <a:bodyPr/>
          <a:lstStyle/>
          <a:p>
            <a:r>
              <a:rPr lang="en-GB" dirty="0"/>
              <a:t>Results</a:t>
            </a:r>
          </a:p>
        </p:txBody>
      </p:sp>
      <p:pic>
        <p:nvPicPr>
          <p:cNvPr id="3" name="Picture 2">
            <a:extLst>
              <a:ext uri="{FF2B5EF4-FFF2-40B4-BE49-F238E27FC236}">
                <a16:creationId xmlns:a16="http://schemas.microsoft.com/office/drawing/2014/main" id="{CAD7004A-E8AE-5405-3048-CABC792EB8D0}"/>
              </a:ext>
            </a:extLst>
          </p:cNvPr>
          <p:cNvPicPr>
            <a:picLocks noChangeAspect="1"/>
          </p:cNvPicPr>
          <p:nvPr/>
        </p:nvPicPr>
        <p:blipFill>
          <a:blip r:embed="rId3"/>
          <a:stretch>
            <a:fillRect/>
          </a:stretch>
        </p:blipFill>
        <p:spPr>
          <a:xfrm>
            <a:off x="5401865" y="253528"/>
            <a:ext cx="6629400" cy="6475381"/>
          </a:xfrm>
          <a:prstGeom prst="rect">
            <a:avLst/>
          </a:prstGeom>
        </p:spPr>
      </p:pic>
      <p:cxnSp>
        <p:nvCxnSpPr>
          <p:cNvPr id="6" name="Straight Connector 5">
            <a:extLst>
              <a:ext uri="{FF2B5EF4-FFF2-40B4-BE49-F238E27FC236}">
                <a16:creationId xmlns:a16="http://schemas.microsoft.com/office/drawing/2014/main" id="{4E8CFC89-A0E2-1781-D881-D189F47A8E79}"/>
              </a:ext>
            </a:extLst>
          </p:cNvPr>
          <p:cNvCxnSpPr>
            <a:cxnSpLocks/>
          </p:cNvCxnSpPr>
          <p:nvPr/>
        </p:nvCxnSpPr>
        <p:spPr>
          <a:xfrm flipV="1">
            <a:off x="558406" y="2693188"/>
            <a:ext cx="804863" cy="1"/>
          </a:xfrm>
          <a:prstGeom prst="line">
            <a:avLst/>
          </a:prstGeom>
          <a:ln w="38100">
            <a:solidFill>
              <a:srgbClr val="E56255"/>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897145AA-5DCC-985D-FAD6-EEEBC5C2CB13}"/>
              </a:ext>
            </a:extLst>
          </p:cNvPr>
          <p:cNvSpPr/>
          <p:nvPr/>
        </p:nvSpPr>
        <p:spPr>
          <a:xfrm rot="5400000">
            <a:off x="2420537" y="1693065"/>
            <a:ext cx="235743" cy="235743"/>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A0B7574A-7EB0-F443-AD90-5E90772850CC}"/>
              </a:ext>
            </a:extLst>
          </p:cNvPr>
          <p:cNvSpPr/>
          <p:nvPr/>
        </p:nvSpPr>
        <p:spPr>
          <a:xfrm rot="5400000">
            <a:off x="2105023" y="1693064"/>
            <a:ext cx="235743" cy="235743"/>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96BD8460-1353-BB03-2D17-9ACDDB01BCC5}"/>
              </a:ext>
            </a:extLst>
          </p:cNvPr>
          <p:cNvSpPr/>
          <p:nvPr/>
        </p:nvSpPr>
        <p:spPr>
          <a:xfrm rot="5400000">
            <a:off x="1789509" y="1693063"/>
            <a:ext cx="235743" cy="235743"/>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7E56158-6FB5-E330-F9CA-5DB177DC015B}"/>
              </a:ext>
            </a:extLst>
          </p:cNvPr>
          <p:cNvSpPr/>
          <p:nvPr/>
        </p:nvSpPr>
        <p:spPr>
          <a:xfrm rot="5400000">
            <a:off x="1473995" y="1693062"/>
            <a:ext cx="235743" cy="235743"/>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0BC63F4-5100-9C47-DAEF-06FD4B23A433}"/>
              </a:ext>
            </a:extLst>
          </p:cNvPr>
          <p:cNvSpPr/>
          <p:nvPr/>
        </p:nvSpPr>
        <p:spPr>
          <a:xfrm rot="5400000">
            <a:off x="1162055" y="1693062"/>
            <a:ext cx="235743" cy="235743"/>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A0B79DDD-5B2E-D4B5-5561-45C31DB6C4DB}"/>
              </a:ext>
            </a:extLst>
          </p:cNvPr>
          <p:cNvSpPr/>
          <p:nvPr/>
        </p:nvSpPr>
        <p:spPr>
          <a:xfrm rot="5400000">
            <a:off x="842967" y="1693062"/>
            <a:ext cx="235743" cy="235743"/>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1A2EF1B6-9654-EA7A-3320-728A24598360}"/>
              </a:ext>
            </a:extLst>
          </p:cNvPr>
          <p:cNvSpPr/>
          <p:nvPr/>
        </p:nvSpPr>
        <p:spPr>
          <a:xfrm rot="5400000">
            <a:off x="527453" y="1693062"/>
            <a:ext cx="235743" cy="235743"/>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5A8AF7AF-E55A-AA48-E378-90980F7F849D}"/>
              </a:ext>
            </a:extLst>
          </p:cNvPr>
          <p:cNvSpPr/>
          <p:nvPr/>
        </p:nvSpPr>
        <p:spPr>
          <a:xfrm rot="5400000">
            <a:off x="2420537" y="2089540"/>
            <a:ext cx="235743" cy="235743"/>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AAF1E73D-6876-8011-CE25-48558C040EC2}"/>
              </a:ext>
            </a:extLst>
          </p:cNvPr>
          <p:cNvSpPr/>
          <p:nvPr/>
        </p:nvSpPr>
        <p:spPr>
          <a:xfrm rot="5400000">
            <a:off x="2105023" y="2089539"/>
            <a:ext cx="235743" cy="235743"/>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6C1906FB-1F98-7B30-3202-95D69932BB79}"/>
              </a:ext>
            </a:extLst>
          </p:cNvPr>
          <p:cNvSpPr/>
          <p:nvPr/>
        </p:nvSpPr>
        <p:spPr>
          <a:xfrm rot="5400000">
            <a:off x="1789509" y="2089538"/>
            <a:ext cx="235743" cy="235743"/>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EEF785FA-F165-1704-77DB-FB605164B40E}"/>
              </a:ext>
            </a:extLst>
          </p:cNvPr>
          <p:cNvSpPr/>
          <p:nvPr/>
        </p:nvSpPr>
        <p:spPr>
          <a:xfrm rot="5400000">
            <a:off x="1473995" y="2089537"/>
            <a:ext cx="235743" cy="235743"/>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1E02D0D9-09DF-65FE-4D86-A4FAABF9D85C}"/>
              </a:ext>
            </a:extLst>
          </p:cNvPr>
          <p:cNvSpPr/>
          <p:nvPr/>
        </p:nvSpPr>
        <p:spPr>
          <a:xfrm rot="5400000">
            <a:off x="1162055" y="2089537"/>
            <a:ext cx="235743" cy="235743"/>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6823C32-B460-B05F-47E6-E909FDEAB74B}"/>
              </a:ext>
            </a:extLst>
          </p:cNvPr>
          <p:cNvSpPr/>
          <p:nvPr/>
        </p:nvSpPr>
        <p:spPr>
          <a:xfrm rot="5400000">
            <a:off x="842967" y="2089537"/>
            <a:ext cx="235743" cy="235743"/>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72FC6BBA-9A8C-81FB-51BC-56C2F50AFB4C}"/>
              </a:ext>
            </a:extLst>
          </p:cNvPr>
          <p:cNvSpPr/>
          <p:nvPr/>
        </p:nvSpPr>
        <p:spPr>
          <a:xfrm rot="5400000">
            <a:off x="527453" y="2089537"/>
            <a:ext cx="235743" cy="235743"/>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1">
            <a:extLst>
              <a:ext uri="{FF2B5EF4-FFF2-40B4-BE49-F238E27FC236}">
                <a16:creationId xmlns:a16="http://schemas.microsoft.com/office/drawing/2014/main" id="{EF64DAFC-4C69-5966-EC3C-32C59019D236}"/>
              </a:ext>
            </a:extLst>
          </p:cNvPr>
          <p:cNvSpPr txBox="1">
            <a:spLocks/>
          </p:cNvSpPr>
          <p:nvPr/>
        </p:nvSpPr>
        <p:spPr>
          <a:xfrm>
            <a:off x="497081" y="2847333"/>
            <a:ext cx="2819400" cy="9810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Strengths</a:t>
            </a:r>
          </a:p>
        </p:txBody>
      </p:sp>
      <p:sp>
        <p:nvSpPr>
          <p:cNvPr id="23" name="Rectangle 22">
            <a:extLst>
              <a:ext uri="{FF2B5EF4-FFF2-40B4-BE49-F238E27FC236}">
                <a16:creationId xmlns:a16="http://schemas.microsoft.com/office/drawing/2014/main" id="{5C5ECE3D-0A3F-3B17-6D7C-FD330508D925}"/>
              </a:ext>
            </a:extLst>
          </p:cNvPr>
          <p:cNvSpPr/>
          <p:nvPr/>
        </p:nvSpPr>
        <p:spPr>
          <a:xfrm>
            <a:off x="569161" y="3423032"/>
            <a:ext cx="1212051" cy="1212113"/>
          </a:xfrm>
          <a:prstGeom prst="rect">
            <a:avLst/>
          </a:prstGeom>
          <a:solidFill>
            <a:srgbClr val="83C588">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Montserrat Light" panose="00000400000000000000" pitchFamily="2" charset="0"/>
              </a:rPr>
              <a:t>1</a:t>
            </a:r>
          </a:p>
        </p:txBody>
      </p:sp>
      <p:sp>
        <p:nvSpPr>
          <p:cNvPr id="24" name="Rectangle 23">
            <a:extLst>
              <a:ext uri="{FF2B5EF4-FFF2-40B4-BE49-F238E27FC236}">
                <a16:creationId xmlns:a16="http://schemas.microsoft.com/office/drawing/2014/main" id="{D6143EB9-C572-9256-410E-1EF6A0198ACA}"/>
              </a:ext>
            </a:extLst>
          </p:cNvPr>
          <p:cNvSpPr/>
          <p:nvPr/>
        </p:nvSpPr>
        <p:spPr>
          <a:xfrm>
            <a:off x="1943121" y="3423031"/>
            <a:ext cx="1212051" cy="1212113"/>
          </a:xfrm>
          <a:prstGeom prst="rect">
            <a:avLst/>
          </a:prstGeom>
          <a:solidFill>
            <a:srgbClr val="83C588">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Montserrat Light" panose="00000400000000000000" pitchFamily="2" charset="0"/>
              </a:rPr>
              <a:t>2</a:t>
            </a:r>
          </a:p>
        </p:txBody>
      </p:sp>
      <p:sp>
        <p:nvSpPr>
          <p:cNvPr id="25" name="Rectangle 24">
            <a:extLst>
              <a:ext uri="{FF2B5EF4-FFF2-40B4-BE49-F238E27FC236}">
                <a16:creationId xmlns:a16="http://schemas.microsoft.com/office/drawing/2014/main" id="{2CD54AD7-6370-F232-EF47-5AAF2E0268F8}"/>
              </a:ext>
            </a:extLst>
          </p:cNvPr>
          <p:cNvSpPr/>
          <p:nvPr/>
        </p:nvSpPr>
        <p:spPr>
          <a:xfrm>
            <a:off x="3317081" y="3423031"/>
            <a:ext cx="1212051" cy="1212113"/>
          </a:xfrm>
          <a:prstGeom prst="rect">
            <a:avLst/>
          </a:prstGeom>
          <a:solidFill>
            <a:srgbClr val="83C588">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Montserrat Light" panose="00000400000000000000" pitchFamily="2" charset="0"/>
              </a:rPr>
              <a:t>3</a:t>
            </a:r>
          </a:p>
        </p:txBody>
      </p:sp>
      <p:sp>
        <p:nvSpPr>
          <p:cNvPr id="26" name="Text Placeholder 1">
            <a:extLst>
              <a:ext uri="{FF2B5EF4-FFF2-40B4-BE49-F238E27FC236}">
                <a16:creationId xmlns:a16="http://schemas.microsoft.com/office/drawing/2014/main" id="{60B5650A-4D7B-28B0-808A-EB9F24B13435}"/>
              </a:ext>
            </a:extLst>
          </p:cNvPr>
          <p:cNvSpPr txBox="1">
            <a:spLocks/>
          </p:cNvSpPr>
          <p:nvPr/>
        </p:nvSpPr>
        <p:spPr>
          <a:xfrm>
            <a:off x="497680" y="4746933"/>
            <a:ext cx="3667125" cy="9810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Area for improvement</a:t>
            </a:r>
          </a:p>
        </p:txBody>
      </p:sp>
      <p:sp>
        <p:nvSpPr>
          <p:cNvPr id="27" name="Rectangle 26">
            <a:extLst>
              <a:ext uri="{FF2B5EF4-FFF2-40B4-BE49-F238E27FC236}">
                <a16:creationId xmlns:a16="http://schemas.microsoft.com/office/drawing/2014/main" id="{E96C4FE1-003B-2CFA-4CC3-FB255DF11FF5}"/>
              </a:ext>
            </a:extLst>
          </p:cNvPr>
          <p:cNvSpPr/>
          <p:nvPr/>
        </p:nvSpPr>
        <p:spPr>
          <a:xfrm>
            <a:off x="569761" y="5322632"/>
            <a:ext cx="1212051" cy="1212113"/>
          </a:xfrm>
          <a:prstGeom prst="rect">
            <a:avLst/>
          </a:prstGeom>
          <a:solidFill>
            <a:srgbClr val="E5625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Montserrat Light" panose="00000400000000000000" pitchFamily="2" charset="0"/>
              </a:rPr>
              <a:t>1</a:t>
            </a:r>
          </a:p>
        </p:txBody>
      </p:sp>
      <p:sp>
        <p:nvSpPr>
          <p:cNvPr id="28" name="Rectangle 27">
            <a:extLst>
              <a:ext uri="{FF2B5EF4-FFF2-40B4-BE49-F238E27FC236}">
                <a16:creationId xmlns:a16="http://schemas.microsoft.com/office/drawing/2014/main" id="{6D18AD81-DECC-8CCC-34BE-5D523539D930}"/>
              </a:ext>
            </a:extLst>
          </p:cNvPr>
          <p:cNvSpPr/>
          <p:nvPr/>
        </p:nvSpPr>
        <p:spPr>
          <a:xfrm>
            <a:off x="1943721" y="5322631"/>
            <a:ext cx="1212051" cy="1212113"/>
          </a:xfrm>
          <a:prstGeom prst="rect">
            <a:avLst/>
          </a:prstGeom>
          <a:solidFill>
            <a:srgbClr val="E5625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Montserrat Light" panose="00000400000000000000" pitchFamily="2" charset="0"/>
              </a:rPr>
              <a:t>2</a:t>
            </a:r>
          </a:p>
        </p:txBody>
      </p:sp>
      <p:sp>
        <p:nvSpPr>
          <p:cNvPr id="29" name="Rectangle 28">
            <a:extLst>
              <a:ext uri="{FF2B5EF4-FFF2-40B4-BE49-F238E27FC236}">
                <a16:creationId xmlns:a16="http://schemas.microsoft.com/office/drawing/2014/main" id="{A7620745-48EA-6BC8-0DBA-246EDB360A40}"/>
              </a:ext>
            </a:extLst>
          </p:cNvPr>
          <p:cNvSpPr/>
          <p:nvPr/>
        </p:nvSpPr>
        <p:spPr>
          <a:xfrm>
            <a:off x="3317681" y="5322631"/>
            <a:ext cx="1212051" cy="1212113"/>
          </a:xfrm>
          <a:prstGeom prst="rect">
            <a:avLst/>
          </a:prstGeom>
          <a:solidFill>
            <a:srgbClr val="E5625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Montserrat Light" panose="00000400000000000000" pitchFamily="2" charset="0"/>
              </a:rPr>
              <a:t>3</a:t>
            </a:r>
          </a:p>
        </p:txBody>
      </p:sp>
    </p:spTree>
    <p:extLst>
      <p:ext uri="{BB962C8B-B14F-4D97-AF65-F5344CB8AC3E}">
        <p14:creationId xmlns:p14="http://schemas.microsoft.com/office/powerpoint/2010/main" val="2464071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166F890-98CA-1A43-425A-16AB7609977F}"/>
              </a:ext>
            </a:extLst>
          </p:cNvPr>
          <p:cNvSpPr>
            <a:spLocks noGrp="1"/>
          </p:cNvSpPr>
          <p:nvPr>
            <p:ph type="body" sz="quarter" idx="11"/>
          </p:nvPr>
        </p:nvSpPr>
        <p:spPr>
          <a:xfrm>
            <a:off x="838199" y="623887"/>
            <a:ext cx="8766843" cy="981075"/>
          </a:xfrm>
        </p:spPr>
        <p:txBody>
          <a:bodyPr>
            <a:normAutofit/>
          </a:bodyPr>
          <a:lstStyle/>
          <a:p>
            <a:r>
              <a:rPr lang="en-GB" dirty="0"/>
              <a:t>Results – Any further feedback or thoughts?</a:t>
            </a:r>
          </a:p>
        </p:txBody>
      </p:sp>
      <p:sp>
        <p:nvSpPr>
          <p:cNvPr id="6" name="Rectangle 5">
            <a:extLst>
              <a:ext uri="{FF2B5EF4-FFF2-40B4-BE49-F238E27FC236}">
                <a16:creationId xmlns:a16="http://schemas.microsoft.com/office/drawing/2014/main" id="{3C406E25-BF84-49CC-EA75-8EA1712B4275}"/>
              </a:ext>
            </a:extLst>
          </p:cNvPr>
          <p:cNvSpPr/>
          <p:nvPr/>
        </p:nvSpPr>
        <p:spPr>
          <a:xfrm>
            <a:off x="838199" y="1916962"/>
            <a:ext cx="1212051" cy="1212113"/>
          </a:xfrm>
          <a:prstGeom prst="rect">
            <a:avLst/>
          </a:prstGeom>
          <a:solidFill>
            <a:srgbClr val="83C588">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7" name="Rectangle 6">
            <a:extLst>
              <a:ext uri="{FF2B5EF4-FFF2-40B4-BE49-F238E27FC236}">
                <a16:creationId xmlns:a16="http://schemas.microsoft.com/office/drawing/2014/main" id="{1D003AF2-3D8E-3440-9A07-8CC755BFCA5D}"/>
              </a:ext>
            </a:extLst>
          </p:cNvPr>
          <p:cNvSpPr/>
          <p:nvPr/>
        </p:nvSpPr>
        <p:spPr>
          <a:xfrm>
            <a:off x="2212159" y="1916961"/>
            <a:ext cx="1212051" cy="1212113"/>
          </a:xfrm>
          <a:prstGeom prst="rect">
            <a:avLst/>
          </a:prstGeom>
          <a:solidFill>
            <a:srgbClr val="83C588">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Montserrat Light" panose="00000400000000000000" pitchFamily="2" charset="0"/>
            </a:endParaRPr>
          </a:p>
        </p:txBody>
      </p:sp>
      <p:sp>
        <p:nvSpPr>
          <p:cNvPr id="8" name="Rectangle 7">
            <a:extLst>
              <a:ext uri="{FF2B5EF4-FFF2-40B4-BE49-F238E27FC236}">
                <a16:creationId xmlns:a16="http://schemas.microsoft.com/office/drawing/2014/main" id="{6AEE0B88-B667-DFD7-54E4-8338A2C89BF4}"/>
              </a:ext>
            </a:extLst>
          </p:cNvPr>
          <p:cNvSpPr/>
          <p:nvPr/>
        </p:nvSpPr>
        <p:spPr>
          <a:xfrm>
            <a:off x="3586119" y="1916961"/>
            <a:ext cx="1212051" cy="1212113"/>
          </a:xfrm>
          <a:prstGeom prst="rect">
            <a:avLst/>
          </a:prstGeom>
          <a:solidFill>
            <a:srgbClr val="83C588">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Montserrat Light" panose="00000400000000000000" pitchFamily="2" charset="0"/>
            </a:endParaRPr>
          </a:p>
        </p:txBody>
      </p:sp>
      <p:sp>
        <p:nvSpPr>
          <p:cNvPr id="9" name="Rectangle 8">
            <a:extLst>
              <a:ext uri="{FF2B5EF4-FFF2-40B4-BE49-F238E27FC236}">
                <a16:creationId xmlns:a16="http://schemas.microsoft.com/office/drawing/2014/main" id="{9C997479-41F9-A8C2-DD72-5344FB58B6F5}"/>
              </a:ext>
            </a:extLst>
          </p:cNvPr>
          <p:cNvSpPr/>
          <p:nvPr/>
        </p:nvSpPr>
        <p:spPr>
          <a:xfrm>
            <a:off x="838199" y="3268072"/>
            <a:ext cx="1212051" cy="1212113"/>
          </a:xfrm>
          <a:prstGeom prst="rect">
            <a:avLst/>
          </a:prstGeom>
          <a:solidFill>
            <a:srgbClr val="83C588">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latin typeface="Montserrat Light" panose="00000400000000000000" pitchFamily="2" charset="0"/>
            </a:endParaRPr>
          </a:p>
        </p:txBody>
      </p:sp>
      <p:sp>
        <p:nvSpPr>
          <p:cNvPr id="10" name="Rectangle 9">
            <a:extLst>
              <a:ext uri="{FF2B5EF4-FFF2-40B4-BE49-F238E27FC236}">
                <a16:creationId xmlns:a16="http://schemas.microsoft.com/office/drawing/2014/main" id="{445DC1C2-3765-990B-8CFA-77B3E07B1369}"/>
              </a:ext>
            </a:extLst>
          </p:cNvPr>
          <p:cNvSpPr/>
          <p:nvPr/>
        </p:nvSpPr>
        <p:spPr>
          <a:xfrm>
            <a:off x="2212159" y="3268071"/>
            <a:ext cx="1212051" cy="1212113"/>
          </a:xfrm>
          <a:prstGeom prst="rect">
            <a:avLst/>
          </a:prstGeom>
          <a:solidFill>
            <a:srgbClr val="83C588">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Montserrat Light" panose="00000400000000000000" pitchFamily="2" charset="0"/>
            </a:endParaRPr>
          </a:p>
        </p:txBody>
      </p:sp>
      <p:sp>
        <p:nvSpPr>
          <p:cNvPr id="11" name="Rectangle 10">
            <a:extLst>
              <a:ext uri="{FF2B5EF4-FFF2-40B4-BE49-F238E27FC236}">
                <a16:creationId xmlns:a16="http://schemas.microsoft.com/office/drawing/2014/main" id="{15DF96FB-F0E0-6ABD-E5A3-4E0D61C3CF7D}"/>
              </a:ext>
            </a:extLst>
          </p:cNvPr>
          <p:cNvSpPr/>
          <p:nvPr/>
        </p:nvSpPr>
        <p:spPr>
          <a:xfrm>
            <a:off x="3586119" y="3268071"/>
            <a:ext cx="1212051" cy="1212113"/>
          </a:xfrm>
          <a:prstGeom prst="rect">
            <a:avLst/>
          </a:prstGeom>
          <a:solidFill>
            <a:srgbClr val="83C588">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Montserrat Light" panose="00000400000000000000" pitchFamily="2" charset="0"/>
            </a:endParaRPr>
          </a:p>
        </p:txBody>
      </p:sp>
      <p:sp>
        <p:nvSpPr>
          <p:cNvPr id="12" name="Rectangle 11">
            <a:extLst>
              <a:ext uri="{FF2B5EF4-FFF2-40B4-BE49-F238E27FC236}">
                <a16:creationId xmlns:a16="http://schemas.microsoft.com/office/drawing/2014/main" id="{0D3BBE16-5131-7FD0-C879-821B7883A1F8}"/>
              </a:ext>
            </a:extLst>
          </p:cNvPr>
          <p:cNvSpPr/>
          <p:nvPr/>
        </p:nvSpPr>
        <p:spPr>
          <a:xfrm>
            <a:off x="838199" y="4619182"/>
            <a:ext cx="1212051" cy="1212113"/>
          </a:xfrm>
          <a:prstGeom prst="rect">
            <a:avLst/>
          </a:prstGeom>
          <a:solidFill>
            <a:srgbClr val="83C588">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latin typeface="Montserrat Light" panose="00000400000000000000" pitchFamily="2" charset="0"/>
            </a:endParaRPr>
          </a:p>
        </p:txBody>
      </p:sp>
      <p:sp>
        <p:nvSpPr>
          <p:cNvPr id="13" name="Rectangle 12">
            <a:extLst>
              <a:ext uri="{FF2B5EF4-FFF2-40B4-BE49-F238E27FC236}">
                <a16:creationId xmlns:a16="http://schemas.microsoft.com/office/drawing/2014/main" id="{D04FD369-F74E-B45D-009D-94E26239F859}"/>
              </a:ext>
            </a:extLst>
          </p:cNvPr>
          <p:cNvSpPr/>
          <p:nvPr/>
        </p:nvSpPr>
        <p:spPr>
          <a:xfrm>
            <a:off x="2212159" y="4619181"/>
            <a:ext cx="1212051" cy="1212113"/>
          </a:xfrm>
          <a:prstGeom prst="rect">
            <a:avLst/>
          </a:prstGeom>
          <a:solidFill>
            <a:srgbClr val="83C588">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Montserrat Light" panose="00000400000000000000" pitchFamily="2" charset="0"/>
            </a:endParaRPr>
          </a:p>
        </p:txBody>
      </p:sp>
      <p:sp>
        <p:nvSpPr>
          <p:cNvPr id="14" name="Rectangle 13">
            <a:extLst>
              <a:ext uri="{FF2B5EF4-FFF2-40B4-BE49-F238E27FC236}">
                <a16:creationId xmlns:a16="http://schemas.microsoft.com/office/drawing/2014/main" id="{666E6C0E-4ABE-66D3-237F-C55E889F282C}"/>
              </a:ext>
            </a:extLst>
          </p:cNvPr>
          <p:cNvSpPr/>
          <p:nvPr/>
        </p:nvSpPr>
        <p:spPr>
          <a:xfrm>
            <a:off x="3586119" y="4619181"/>
            <a:ext cx="1212051" cy="1212113"/>
          </a:xfrm>
          <a:prstGeom prst="rect">
            <a:avLst/>
          </a:prstGeom>
          <a:solidFill>
            <a:srgbClr val="83C588">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Montserrat Light" panose="00000400000000000000" pitchFamily="2" charset="0"/>
            </a:endParaRPr>
          </a:p>
        </p:txBody>
      </p:sp>
      <p:sp>
        <p:nvSpPr>
          <p:cNvPr id="15" name="Rectangle 14">
            <a:extLst>
              <a:ext uri="{FF2B5EF4-FFF2-40B4-BE49-F238E27FC236}">
                <a16:creationId xmlns:a16="http://schemas.microsoft.com/office/drawing/2014/main" id="{2A5F6032-4519-4F24-1A1B-EC85E5709DE6}"/>
              </a:ext>
            </a:extLst>
          </p:cNvPr>
          <p:cNvSpPr/>
          <p:nvPr/>
        </p:nvSpPr>
        <p:spPr>
          <a:xfrm>
            <a:off x="7145510" y="1916961"/>
            <a:ext cx="1212051" cy="1212113"/>
          </a:xfrm>
          <a:prstGeom prst="rect">
            <a:avLst/>
          </a:prstGeom>
          <a:solidFill>
            <a:srgbClr val="F39A9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6" name="Rectangle 15">
            <a:extLst>
              <a:ext uri="{FF2B5EF4-FFF2-40B4-BE49-F238E27FC236}">
                <a16:creationId xmlns:a16="http://schemas.microsoft.com/office/drawing/2014/main" id="{80AE1E67-87E3-E8D8-562C-3BA13AA10BCA}"/>
              </a:ext>
            </a:extLst>
          </p:cNvPr>
          <p:cNvSpPr/>
          <p:nvPr/>
        </p:nvSpPr>
        <p:spPr>
          <a:xfrm>
            <a:off x="8519470" y="1916960"/>
            <a:ext cx="1212051" cy="1212113"/>
          </a:xfrm>
          <a:prstGeom prst="rect">
            <a:avLst/>
          </a:prstGeom>
          <a:solidFill>
            <a:srgbClr val="F39A9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Montserrat Light" panose="00000400000000000000" pitchFamily="2" charset="0"/>
            </a:endParaRPr>
          </a:p>
        </p:txBody>
      </p:sp>
      <p:sp>
        <p:nvSpPr>
          <p:cNvPr id="17" name="Rectangle 16">
            <a:extLst>
              <a:ext uri="{FF2B5EF4-FFF2-40B4-BE49-F238E27FC236}">
                <a16:creationId xmlns:a16="http://schemas.microsoft.com/office/drawing/2014/main" id="{727DEF02-677C-1CB2-042D-A564D4D707CB}"/>
              </a:ext>
            </a:extLst>
          </p:cNvPr>
          <p:cNvSpPr/>
          <p:nvPr/>
        </p:nvSpPr>
        <p:spPr>
          <a:xfrm>
            <a:off x="9893430" y="1916960"/>
            <a:ext cx="1212051" cy="1212113"/>
          </a:xfrm>
          <a:prstGeom prst="rect">
            <a:avLst/>
          </a:prstGeom>
          <a:solidFill>
            <a:srgbClr val="F39A9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Montserrat Light" panose="00000400000000000000" pitchFamily="2" charset="0"/>
            </a:endParaRPr>
          </a:p>
        </p:txBody>
      </p:sp>
      <p:sp>
        <p:nvSpPr>
          <p:cNvPr id="18" name="Rectangle 17">
            <a:extLst>
              <a:ext uri="{FF2B5EF4-FFF2-40B4-BE49-F238E27FC236}">
                <a16:creationId xmlns:a16="http://schemas.microsoft.com/office/drawing/2014/main" id="{81ACD11C-6D21-7B46-F3C1-AC18D3A9F368}"/>
              </a:ext>
            </a:extLst>
          </p:cNvPr>
          <p:cNvSpPr/>
          <p:nvPr/>
        </p:nvSpPr>
        <p:spPr>
          <a:xfrm>
            <a:off x="7145510" y="3268071"/>
            <a:ext cx="1212051" cy="1212113"/>
          </a:xfrm>
          <a:prstGeom prst="rect">
            <a:avLst/>
          </a:prstGeom>
          <a:solidFill>
            <a:srgbClr val="F39A9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latin typeface="Montserrat Light" panose="00000400000000000000" pitchFamily="2" charset="0"/>
            </a:endParaRPr>
          </a:p>
        </p:txBody>
      </p:sp>
      <p:sp>
        <p:nvSpPr>
          <p:cNvPr id="19" name="Rectangle 18">
            <a:extLst>
              <a:ext uri="{FF2B5EF4-FFF2-40B4-BE49-F238E27FC236}">
                <a16:creationId xmlns:a16="http://schemas.microsoft.com/office/drawing/2014/main" id="{22125D44-0137-20DF-0143-526A7902DC27}"/>
              </a:ext>
            </a:extLst>
          </p:cNvPr>
          <p:cNvSpPr/>
          <p:nvPr/>
        </p:nvSpPr>
        <p:spPr>
          <a:xfrm>
            <a:off x="8519470" y="3268070"/>
            <a:ext cx="1212051" cy="1212113"/>
          </a:xfrm>
          <a:prstGeom prst="rect">
            <a:avLst/>
          </a:prstGeom>
          <a:solidFill>
            <a:srgbClr val="F39A9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Montserrat Light" panose="00000400000000000000" pitchFamily="2" charset="0"/>
            </a:endParaRPr>
          </a:p>
        </p:txBody>
      </p:sp>
      <p:sp>
        <p:nvSpPr>
          <p:cNvPr id="20" name="Rectangle 19">
            <a:extLst>
              <a:ext uri="{FF2B5EF4-FFF2-40B4-BE49-F238E27FC236}">
                <a16:creationId xmlns:a16="http://schemas.microsoft.com/office/drawing/2014/main" id="{D4EA25C5-9CB0-EDB5-72ED-D085C2C35031}"/>
              </a:ext>
            </a:extLst>
          </p:cNvPr>
          <p:cNvSpPr/>
          <p:nvPr/>
        </p:nvSpPr>
        <p:spPr>
          <a:xfrm>
            <a:off x="9893430" y="3268070"/>
            <a:ext cx="1212051" cy="1212113"/>
          </a:xfrm>
          <a:prstGeom prst="rect">
            <a:avLst/>
          </a:prstGeom>
          <a:solidFill>
            <a:srgbClr val="F39A9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Montserrat Light" panose="00000400000000000000" pitchFamily="2" charset="0"/>
            </a:endParaRPr>
          </a:p>
        </p:txBody>
      </p:sp>
      <p:sp>
        <p:nvSpPr>
          <p:cNvPr id="21" name="Rectangle 20">
            <a:extLst>
              <a:ext uri="{FF2B5EF4-FFF2-40B4-BE49-F238E27FC236}">
                <a16:creationId xmlns:a16="http://schemas.microsoft.com/office/drawing/2014/main" id="{8032045B-08D7-D069-F160-A1A764EECA33}"/>
              </a:ext>
            </a:extLst>
          </p:cNvPr>
          <p:cNvSpPr/>
          <p:nvPr/>
        </p:nvSpPr>
        <p:spPr>
          <a:xfrm>
            <a:off x="7145510" y="4619181"/>
            <a:ext cx="1212051" cy="1212113"/>
          </a:xfrm>
          <a:prstGeom prst="rect">
            <a:avLst/>
          </a:prstGeom>
          <a:solidFill>
            <a:srgbClr val="F39A9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latin typeface="Montserrat Light" panose="00000400000000000000" pitchFamily="2" charset="0"/>
            </a:endParaRPr>
          </a:p>
        </p:txBody>
      </p:sp>
      <p:sp>
        <p:nvSpPr>
          <p:cNvPr id="22" name="Rectangle 21">
            <a:extLst>
              <a:ext uri="{FF2B5EF4-FFF2-40B4-BE49-F238E27FC236}">
                <a16:creationId xmlns:a16="http://schemas.microsoft.com/office/drawing/2014/main" id="{D1B0ABF5-AD58-208C-DD36-59912A1387BF}"/>
              </a:ext>
            </a:extLst>
          </p:cNvPr>
          <p:cNvSpPr/>
          <p:nvPr/>
        </p:nvSpPr>
        <p:spPr>
          <a:xfrm>
            <a:off x="8519470" y="4619180"/>
            <a:ext cx="1212051" cy="1212113"/>
          </a:xfrm>
          <a:prstGeom prst="rect">
            <a:avLst/>
          </a:prstGeom>
          <a:solidFill>
            <a:srgbClr val="F39A9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Montserrat Light" panose="00000400000000000000" pitchFamily="2" charset="0"/>
            </a:endParaRPr>
          </a:p>
        </p:txBody>
      </p:sp>
      <p:sp>
        <p:nvSpPr>
          <p:cNvPr id="23" name="Rectangle 22">
            <a:extLst>
              <a:ext uri="{FF2B5EF4-FFF2-40B4-BE49-F238E27FC236}">
                <a16:creationId xmlns:a16="http://schemas.microsoft.com/office/drawing/2014/main" id="{71948E2A-A593-9C28-500A-4BB6028072D5}"/>
              </a:ext>
            </a:extLst>
          </p:cNvPr>
          <p:cNvSpPr/>
          <p:nvPr/>
        </p:nvSpPr>
        <p:spPr>
          <a:xfrm>
            <a:off x="9893430" y="4619180"/>
            <a:ext cx="1212051" cy="1212113"/>
          </a:xfrm>
          <a:prstGeom prst="rect">
            <a:avLst/>
          </a:prstGeom>
          <a:solidFill>
            <a:srgbClr val="F39A95">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Montserrat Light" panose="00000400000000000000" pitchFamily="2" charset="0"/>
            </a:endParaRPr>
          </a:p>
        </p:txBody>
      </p:sp>
    </p:spTree>
    <p:extLst>
      <p:ext uri="{BB962C8B-B14F-4D97-AF65-F5344CB8AC3E}">
        <p14:creationId xmlns:p14="http://schemas.microsoft.com/office/powerpoint/2010/main" val="3347708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9A8D8E-41BC-BBED-E128-582664ED0AB6}"/>
              </a:ext>
            </a:extLst>
          </p:cNvPr>
          <p:cNvSpPr>
            <a:spLocks noGrp="1"/>
          </p:cNvSpPr>
          <p:nvPr>
            <p:ph type="body" sz="half" idx="2"/>
          </p:nvPr>
        </p:nvSpPr>
        <p:spPr/>
        <p:txBody>
          <a:bodyPr/>
          <a:lstStyle/>
          <a:p>
            <a:pPr>
              <a:lnSpc>
                <a:spcPct val="150000"/>
              </a:lnSpc>
            </a:pPr>
            <a:r>
              <a:rPr lang="en-GB" dirty="0"/>
              <a:t>Space to list out next/follow up steps that will happen after this workshop. </a:t>
            </a:r>
          </a:p>
        </p:txBody>
      </p:sp>
      <p:sp>
        <p:nvSpPr>
          <p:cNvPr id="4" name="Text Placeholder 3">
            <a:extLst>
              <a:ext uri="{FF2B5EF4-FFF2-40B4-BE49-F238E27FC236}">
                <a16:creationId xmlns:a16="http://schemas.microsoft.com/office/drawing/2014/main" id="{9166F890-98CA-1A43-425A-16AB7609977F}"/>
              </a:ext>
            </a:extLst>
          </p:cNvPr>
          <p:cNvSpPr>
            <a:spLocks noGrp="1"/>
          </p:cNvSpPr>
          <p:nvPr>
            <p:ph type="body" sz="quarter" idx="11"/>
          </p:nvPr>
        </p:nvSpPr>
        <p:spPr/>
        <p:txBody>
          <a:bodyPr/>
          <a:lstStyle/>
          <a:p>
            <a:r>
              <a:rPr lang="en-GB" dirty="0"/>
              <a:t>Next Steps</a:t>
            </a:r>
          </a:p>
        </p:txBody>
      </p:sp>
    </p:spTree>
    <p:extLst>
      <p:ext uri="{BB962C8B-B14F-4D97-AF65-F5344CB8AC3E}">
        <p14:creationId xmlns:p14="http://schemas.microsoft.com/office/powerpoint/2010/main" val="2972812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451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C35C-8A41-1DFE-99BE-6758EC49BCF5}"/>
              </a:ext>
            </a:extLst>
          </p:cNvPr>
          <p:cNvSpPr txBox="1">
            <a:spLocks/>
          </p:cNvSpPr>
          <p:nvPr/>
        </p:nvSpPr>
        <p:spPr>
          <a:xfrm>
            <a:off x="6574980" y="778760"/>
            <a:ext cx="58268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Voting</a:t>
            </a:r>
            <a:endParaRPr lang="en-GB" dirty="0">
              <a:latin typeface="Franklin Gothic Medium Cond" panose="020B0606030402020204" pitchFamily="34" charset="0"/>
            </a:endParaRPr>
          </a:p>
        </p:txBody>
      </p:sp>
      <p:sp>
        <p:nvSpPr>
          <p:cNvPr id="3" name="Rectangle 2">
            <a:extLst>
              <a:ext uri="{FF2B5EF4-FFF2-40B4-BE49-F238E27FC236}">
                <a16:creationId xmlns:a16="http://schemas.microsoft.com/office/drawing/2014/main" id="{38C88923-C60B-0E71-67E6-944C09D3014B}"/>
              </a:ext>
            </a:extLst>
          </p:cNvPr>
          <p:cNvSpPr/>
          <p:nvPr/>
        </p:nvSpPr>
        <p:spPr>
          <a:xfrm>
            <a:off x="196344" y="217380"/>
            <a:ext cx="6221285" cy="6423239"/>
          </a:xfrm>
          <a:prstGeom prst="rect">
            <a:avLst/>
          </a:prstGeom>
          <a:solidFill>
            <a:srgbClr val="F0A7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559DF4A5-9CF6-6E10-728D-C48AA8FF3C2F}"/>
              </a:ext>
            </a:extLst>
          </p:cNvPr>
          <p:cNvSpPr>
            <a:spLocks noGrp="1" noRot="1" noMove="1" noResize="1" noEditPoints="1" noAdjustHandles="1" noChangeArrowheads="1" noChangeShapeType="1"/>
          </p:cNvSpPr>
          <p:nvPr/>
        </p:nvSpPr>
        <p:spPr>
          <a:xfrm>
            <a:off x="376734" y="411584"/>
            <a:ext cx="1143467" cy="114346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1">
            <a:extLst>
              <a:ext uri="{FF2B5EF4-FFF2-40B4-BE49-F238E27FC236}">
                <a16:creationId xmlns:a16="http://schemas.microsoft.com/office/drawing/2014/main" id="{7048A15F-2C05-84B3-C196-F12A0F5A0519}"/>
              </a:ext>
            </a:extLst>
          </p:cNvPr>
          <p:cNvSpPr txBox="1">
            <a:spLocks/>
          </p:cNvSpPr>
          <p:nvPr/>
        </p:nvSpPr>
        <p:spPr>
          <a:xfrm>
            <a:off x="1632456" y="5123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en-US" dirty="0">
                <a:latin typeface="Franklin Gothic Medium Cond" panose="020B0606030402020204" pitchFamily="34" charset="0"/>
              </a:rPr>
              <a:t>02 </a:t>
            </a:r>
            <a:br>
              <a:rPr lang="en-US" dirty="0">
                <a:latin typeface="Franklin Gothic Medium Cond" panose="020B0606030402020204" pitchFamily="34" charset="0"/>
              </a:rPr>
            </a:br>
            <a:r>
              <a:rPr lang="en-US" dirty="0">
                <a:latin typeface="Franklin Gothic Medium Cond" panose="020B0606030402020204" pitchFamily="34" charset="0"/>
              </a:rPr>
              <a:t>Public Transport</a:t>
            </a:r>
            <a:endParaRPr lang="en-GB" dirty="0">
              <a:latin typeface="Franklin Gothic Medium Cond" panose="020B0606030402020204" pitchFamily="34" charset="0"/>
            </a:endParaRPr>
          </a:p>
        </p:txBody>
      </p:sp>
      <p:sp>
        <p:nvSpPr>
          <p:cNvPr id="8" name="Rectangle 7">
            <a:extLst>
              <a:ext uri="{FF2B5EF4-FFF2-40B4-BE49-F238E27FC236}">
                <a16:creationId xmlns:a16="http://schemas.microsoft.com/office/drawing/2014/main" id="{7A77C894-8F34-C049-C0BF-47E08F0CB79D}"/>
              </a:ext>
            </a:extLst>
          </p:cNvPr>
          <p:cNvSpPr/>
          <p:nvPr/>
        </p:nvSpPr>
        <p:spPr>
          <a:xfrm>
            <a:off x="6639094" y="3802119"/>
            <a:ext cx="1212051" cy="1212113"/>
          </a:xfrm>
          <a:prstGeom prst="rect">
            <a:avLst/>
          </a:prstGeom>
          <a:solidFill>
            <a:srgbClr val="F0A76F">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0" name="Title 1">
            <a:extLst>
              <a:ext uri="{FF2B5EF4-FFF2-40B4-BE49-F238E27FC236}">
                <a16:creationId xmlns:a16="http://schemas.microsoft.com/office/drawing/2014/main" id="{35C78BB9-56F6-174F-AE81-7E79CA43D6FB}"/>
              </a:ext>
            </a:extLst>
          </p:cNvPr>
          <p:cNvSpPr txBox="1">
            <a:spLocks/>
          </p:cNvSpPr>
          <p:nvPr/>
        </p:nvSpPr>
        <p:spPr>
          <a:xfrm>
            <a:off x="6574979" y="2671544"/>
            <a:ext cx="58268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General Feedback</a:t>
            </a:r>
            <a:endParaRPr lang="en-GB" dirty="0">
              <a:latin typeface="Franklin Gothic Medium Cond" panose="020B0606030402020204" pitchFamily="34" charset="0"/>
            </a:endParaRPr>
          </a:p>
        </p:txBody>
      </p:sp>
      <p:sp>
        <p:nvSpPr>
          <p:cNvPr id="11" name="Rectangle 10">
            <a:extLst>
              <a:ext uri="{FF2B5EF4-FFF2-40B4-BE49-F238E27FC236}">
                <a16:creationId xmlns:a16="http://schemas.microsoft.com/office/drawing/2014/main" id="{B15362A6-EBD9-CD4F-4144-DBA1885EC02E}"/>
              </a:ext>
            </a:extLst>
          </p:cNvPr>
          <p:cNvSpPr/>
          <p:nvPr/>
        </p:nvSpPr>
        <p:spPr>
          <a:xfrm>
            <a:off x="8013054" y="3802118"/>
            <a:ext cx="1212051" cy="1212113"/>
          </a:xfrm>
          <a:prstGeom prst="rect">
            <a:avLst/>
          </a:prstGeom>
          <a:solidFill>
            <a:srgbClr val="F0A76F">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2" name="Rectangle 11">
            <a:extLst>
              <a:ext uri="{FF2B5EF4-FFF2-40B4-BE49-F238E27FC236}">
                <a16:creationId xmlns:a16="http://schemas.microsoft.com/office/drawing/2014/main" id="{40041CBC-7815-54B7-E655-A31EF69F4156}"/>
              </a:ext>
            </a:extLst>
          </p:cNvPr>
          <p:cNvSpPr/>
          <p:nvPr/>
        </p:nvSpPr>
        <p:spPr>
          <a:xfrm>
            <a:off x="9387014" y="3802118"/>
            <a:ext cx="1212051" cy="1212113"/>
          </a:xfrm>
          <a:prstGeom prst="rect">
            <a:avLst/>
          </a:prstGeom>
          <a:solidFill>
            <a:srgbClr val="F0A76F">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3" name="Rectangle 12">
            <a:extLst>
              <a:ext uri="{FF2B5EF4-FFF2-40B4-BE49-F238E27FC236}">
                <a16:creationId xmlns:a16="http://schemas.microsoft.com/office/drawing/2014/main" id="{25D47173-75D7-7655-29D1-209EE42B7C57}"/>
              </a:ext>
            </a:extLst>
          </p:cNvPr>
          <p:cNvSpPr/>
          <p:nvPr/>
        </p:nvSpPr>
        <p:spPr>
          <a:xfrm>
            <a:off x="10760974" y="3802118"/>
            <a:ext cx="1212051" cy="1212113"/>
          </a:xfrm>
          <a:prstGeom prst="rect">
            <a:avLst/>
          </a:prstGeom>
          <a:solidFill>
            <a:srgbClr val="F0A76F">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4" name="Rectangle 13">
            <a:extLst>
              <a:ext uri="{FF2B5EF4-FFF2-40B4-BE49-F238E27FC236}">
                <a16:creationId xmlns:a16="http://schemas.microsoft.com/office/drawing/2014/main" id="{2DB792EF-11D9-3B0F-C012-380D0274FDC6}"/>
              </a:ext>
            </a:extLst>
          </p:cNvPr>
          <p:cNvSpPr/>
          <p:nvPr/>
        </p:nvSpPr>
        <p:spPr>
          <a:xfrm>
            <a:off x="6671112" y="5222154"/>
            <a:ext cx="1212051" cy="1212113"/>
          </a:xfrm>
          <a:prstGeom prst="rect">
            <a:avLst/>
          </a:prstGeom>
          <a:solidFill>
            <a:srgbClr val="F0A76F">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5" name="Rectangle 14">
            <a:extLst>
              <a:ext uri="{FF2B5EF4-FFF2-40B4-BE49-F238E27FC236}">
                <a16:creationId xmlns:a16="http://schemas.microsoft.com/office/drawing/2014/main" id="{EEB75556-952C-C7AA-EC00-21F3C3885A42}"/>
              </a:ext>
            </a:extLst>
          </p:cNvPr>
          <p:cNvSpPr/>
          <p:nvPr/>
        </p:nvSpPr>
        <p:spPr>
          <a:xfrm>
            <a:off x="8045072" y="5222153"/>
            <a:ext cx="1212051" cy="1212113"/>
          </a:xfrm>
          <a:prstGeom prst="rect">
            <a:avLst/>
          </a:prstGeom>
          <a:solidFill>
            <a:srgbClr val="F0A76F">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6" name="Rectangle 15">
            <a:extLst>
              <a:ext uri="{FF2B5EF4-FFF2-40B4-BE49-F238E27FC236}">
                <a16:creationId xmlns:a16="http://schemas.microsoft.com/office/drawing/2014/main" id="{78685732-CCEC-0E0D-DDA9-7EF6A3ADEDD0}"/>
              </a:ext>
            </a:extLst>
          </p:cNvPr>
          <p:cNvSpPr/>
          <p:nvPr/>
        </p:nvSpPr>
        <p:spPr>
          <a:xfrm>
            <a:off x="9419032" y="5222153"/>
            <a:ext cx="1212051" cy="1212113"/>
          </a:xfrm>
          <a:prstGeom prst="rect">
            <a:avLst/>
          </a:prstGeom>
          <a:solidFill>
            <a:srgbClr val="F0A76F">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7" name="Rectangle 16">
            <a:extLst>
              <a:ext uri="{FF2B5EF4-FFF2-40B4-BE49-F238E27FC236}">
                <a16:creationId xmlns:a16="http://schemas.microsoft.com/office/drawing/2014/main" id="{044E9F21-EC88-6980-E984-BA7953DA2EA1}"/>
              </a:ext>
            </a:extLst>
          </p:cNvPr>
          <p:cNvSpPr/>
          <p:nvPr/>
        </p:nvSpPr>
        <p:spPr>
          <a:xfrm>
            <a:off x="10792992" y="5222153"/>
            <a:ext cx="1212051" cy="1212113"/>
          </a:xfrm>
          <a:prstGeom prst="rect">
            <a:avLst/>
          </a:prstGeom>
          <a:solidFill>
            <a:srgbClr val="F0A76F">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grpSp>
        <p:nvGrpSpPr>
          <p:cNvPr id="18" name="Group 17">
            <a:extLst>
              <a:ext uri="{FF2B5EF4-FFF2-40B4-BE49-F238E27FC236}">
                <a16:creationId xmlns:a16="http://schemas.microsoft.com/office/drawing/2014/main" id="{58591544-9B9E-36C8-3249-81F20EA2E108}"/>
              </a:ext>
            </a:extLst>
          </p:cNvPr>
          <p:cNvGrpSpPr/>
          <p:nvPr/>
        </p:nvGrpSpPr>
        <p:grpSpPr>
          <a:xfrm>
            <a:off x="6639094" y="1945228"/>
            <a:ext cx="5281227" cy="1023272"/>
            <a:chOff x="6639094" y="2270444"/>
            <a:chExt cx="5281227" cy="1023272"/>
          </a:xfrm>
        </p:grpSpPr>
        <p:pic>
          <p:nvPicPr>
            <p:cNvPr id="19" name="Picture 18">
              <a:extLst>
                <a:ext uri="{FF2B5EF4-FFF2-40B4-BE49-F238E27FC236}">
                  <a16:creationId xmlns:a16="http://schemas.microsoft.com/office/drawing/2014/main" id="{F686D63C-3D22-B10E-283E-5B9F0DC520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39094" y="2860161"/>
              <a:ext cx="5281227" cy="433555"/>
            </a:xfrm>
            <a:prstGeom prst="rect">
              <a:avLst/>
            </a:prstGeom>
          </p:spPr>
        </p:pic>
        <p:sp>
          <p:nvSpPr>
            <p:cNvPr id="20" name="Oval 19">
              <a:extLst>
                <a:ext uri="{FF2B5EF4-FFF2-40B4-BE49-F238E27FC236}">
                  <a16:creationId xmlns:a16="http://schemas.microsoft.com/office/drawing/2014/main" id="{41C26A93-5387-DBFD-5295-49B9B92603FE}"/>
                </a:ext>
              </a:extLst>
            </p:cNvPr>
            <p:cNvSpPr/>
            <p:nvPr userDrawn="1"/>
          </p:nvSpPr>
          <p:spPr>
            <a:xfrm>
              <a:off x="6703393"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1" name="Oval 20">
              <a:extLst>
                <a:ext uri="{FF2B5EF4-FFF2-40B4-BE49-F238E27FC236}">
                  <a16:creationId xmlns:a16="http://schemas.microsoft.com/office/drawing/2014/main" id="{040DDF38-2796-C127-21D7-0F137A8B2E09}"/>
                </a:ext>
              </a:extLst>
            </p:cNvPr>
            <p:cNvSpPr/>
            <p:nvPr userDrawn="1"/>
          </p:nvSpPr>
          <p:spPr>
            <a:xfrm>
              <a:off x="7467225"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22" name="Oval 21">
              <a:extLst>
                <a:ext uri="{FF2B5EF4-FFF2-40B4-BE49-F238E27FC236}">
                  <a16:creationId xmlns:a16="http://schemas.microsoft.com/office/drawing/2014/main" id="{27FCC6E8-78BC-8D9A-10AF-DC281D4F0BBD}"/>
                </a:ext>
              </a:extLst>
            </p:cNvPr>
            <p:cNvSpPr/>
            <p:nvPr userDrawn="1"/>
          </p:nvSpPr>
          <p:spPr>
            <a:xfrm>
              <a:off x="8231057"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23" name="Oval 22">
              <a:extLst>
                <a:ext uri="{FF2B5EF4-FFF2-40B4-BE49-F238E27FC236}">
                  <a16:creationId xmlns:a16="http://schemas.microsoft.com/office/drawing/2014/main" id="{F67F6FA8-F249-B109-43A6-FA283BA62A2E}"/>
                </a:ext>
              </a:extLst>
            </p:cNvPr>
            <p:cNvSpPr/>
            <p:nvPr userDrawn="1"/>
          </p:nvSpPr>
          <p:spPr>
            <a:xfrm>
              <a:off x="8994889"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
          <p:nvSpPr>
            <p:cNvPr id="24" name="Oval 23">
              <a:extLst>
                <a:ext uri="{FF2B5EF4-FFF2-40B4-BE49-F238E27FC236}">
                  <a16:creationId xmlns:a16="http://schemas.microsoft.com/office/drawing/2014/main" id="{C8D0DB71-9EB7-D205-E1DA-8BB9D58262E8}"/>
                </a:ext>
              </a:extLst>
            </p:cNvPr>
            <p:cNvSpPr/>
            <p:nvPr userDrawn="1"/>
          </p:nvSpPr>
          <p:spPr>
            <a:xfrm>
              <a:off x="9758722"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5</a:t>
              </a:r>
            </a:p>
          </p:txBody>
        </p:sp>
        <p:sp>
          <p:nvSpPr>
            <p:cNvPr id="25" name="Oval 24">
              <a:extLst>
                <a:ext uri="{FF2B5EF4-FFF2-40B4-BE49-F238E27FC236}">
                  <a16:creationId xmlns:a16="http://schemas.microsoft.com/office/drawing/2014/main" id="{7ED01D03-F4D7-61CA-622A-916A669D18AE}"/>
                </a:ext>
              </a:extLst>
            </p:cNvPr>
            <p:cNvSpPr/>
            <p:nvPr userDrawn="1"/>
          </p:nvSpPr>
          <p:spPr>
            <a:xfrm>
              <a:off x="10522554"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6</a:t>
              </a:r>
            </a:p>
          </p:txBody>
        </p:sp>
        <p:sp>
          <p:nvSpPr>
            <p:cNvPr id="26" name="Oval 25">
              <a:extLst>
                <a:ext uri="{FF2B5EF4-FFF2-40B4-BE49-F238E27FC236}">
                  <a16:creationId xmlns:a16="http://schemas.microsoft.com/office/drawing/2014/main" id="{19506484-18F4-520C-CC39-01AFC8D4C54F}"/>
                </a:ext>
              </a:extLst>
            </p:cNvPr>
            <p:cNvSpPr/>
            <p:nvPr userDrawn="1"/>
          </p:nvSpPr>
          <p:spPr>
            <a:xfrm>
              <a:off x="11286388"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7</a:t>
              </a:r>
            </a:p>
          </p:txBody>
        </p:sp>
      </p:grpSp>
      <p:sp>
        <p:nvSpPr>
          <p:cNvPr id="27" name="Oval 26">
            <a:extLst>
              <a:ext uri="{FF2B5EF4-FFF2-40B4-BE49-F238E27FC236}">
                <a16:creationId xmlns:a16="http://schemas.microsoft.com/office/drawing/2014/main" id="{A7876024-06DA-0E59-2614-61860D320B15}"/>
              </a:ext>
            </a:extLst>
          </p:cNvPr>
          <p:cNvSpPr/>
          <p:nvPr/>
        </p:nvSpPr>
        <p:spPr>
          <a:xfrm>
            <a:off x="10522554" y="348138"/>
            <a:ext cx="1199913" cy="1199913"/>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X</a:t>
            </a:r>
          </a:p>
        </p:txBody>
      </p:sp>
      <p:pic>
        <p:nvPicPr>
          <p:cNvPr id="28" name="Graphic 27">
            <a:extLst>
              <a:ext uri="{FF2B5EF4-FFF2-40B4-BE49-F238E27FC236}">
                <a16:creationId xmlns:a16="http://schemas.microsoft.com/office/drawing/2014/main" id="{2831E45B-12EC-2E76-4963-D9B7E791E3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6734" y="579798"/>
            <a:ext cx="1133475" cy="781050"/>
          </a:xfrm>
          <a:prstGeom prst="rect">
            <a:avLst/>
          </a:prstGeom>
        </p:spPr>
      </p:pic>
      <p:sp>
        <p:nvSpPr>
          <p:cNvPr id="29" name="Title 1">
            <a:extLst>
              <a:ext uri="{FF2B5EF4-FFF2-40B4-BE49-F238E27FC236}">
                <a16:creationId xmlns:a16="http://schemas.microsoft.com/office/drawing/2014/main" id="{623C03B6-5E1F-4322-6230-3C3C28B700F5}"/>
              </a:ext>
            </a:extLst>
          </p:cNvPr>
          <p:cNvSpPr txBox="1">
            <a:spLocks/>
          </p:cNvSpPr>
          <p:nvPr/>
        </p:nvSpPr>
        <p:spPr>
          <a:xfrm>
            <a:off x="306214" y="1642937"/>
            <a:ext cx="5826849" cy="1325563"/>
          </a:xfrm>
          <a:prstGeom prst="rect">
            <a:avLst/>
          </a:prstGeom>
          <a:ln>
            <a:noFill/>
          </a:ln>
        </p:spPr>
        <p:txBody>
          <a:bodyP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What is public transport like in my place?</a:t>
            </a:r>
            <a:endParaRPr lang="en-GB" dirty="0">
              <a:latin typeface="Franklin Gothic Medium Cond" panose="020B0606030402020204" pitchFamily="34" charset="0"/>
            </a:endParaRPr>
          </a:p>
        </p:txBody>
      </p:sp>
      <p:sp>
        <p:nvSpPr>
          <p:cNvPr id="30" name="Title 1">
            <a:extLst>
              <a:ext uri="{FF2B5EF4-FFF2-40B4-BE49-F238E27FC236}">
                <a16:creationId xmlns:a16="http://schemas.microsoft.com/office/drawing/2014/main" id="{1AEB2AA0-7844-687B-DFCC-935A6FBB5327}"/>
              </a:ext>
            </a:extLst>
          </p:cNvPr>
          <p:cNvSpPr txBox="1">
            <a:spLocks/>
          </p:cNvSpPr>
          <p:nvPr/>
        </p:nvSpPr>
        <p:spPr>
          <a:xfrm>
            <a:off x="299945" y="2585379"/>
            <a:ext cx="5839387" cy="3948923"/>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endParaRPr lang="en-GB" sz="1800" b="0" i="1" dirty="0">
              <a:solidFill>
                <a:srgbClr val="1A1A1A"/>
              </a:solidFill>
              <a:effectLst/>
              <a:latin typeface="Montserrat Light" panose="00000400000000000000" pitchFamily="2" charset="0"/>
            </a:endParaRPr>
          </a:p>
          <a:p>
            <a:r>
              <a:rPr lang="en-GB" sz="1800" b="0" i="1" dirty="0">
                <a:solidFill>
                  <a:srgbClr val="1A1A1A"/>
                </a:solidFill>
                <a:effectLst/>
                <a:latin typeface="Montserrat Light" panose="00000400000000000000" pitchFamily="2" charset="0"/>
              </a:rPr>
              <a:t>Things to Think About...</a:t>
            </a:r>
          </a:p>
          <a:p>
            <a:endParaRPr lang="en-GB" sz="1800" b="0" dirty="0">
              <a:latin typeface="Montserrat Light" panose="00000400000000000000" pitchFamily="2" charset="0"/>
            </a:endParaRPr>
          </a:p>
          <a:p>
            <a:pPr marL="285750" indent="-285750">
              <a:lnSpc>
                <a:spcPct val="150000"/>
              </a:lnSpc>
              <a:buFont typeface="Arial" panose="020B0604020202020204" pitchFamily="34" charset="0"/>
              <a:buChar char="•"/>
            </a:pPr>
            <a:r>
              <a:rPr lang="en-GB" sz="1800" b="0" dirty="0">
                <a:solidFill>
                  <a:srgbClr val="1A1A1A"/>
                </a:solidFill>
                <a:effectLst/>
                <a:latin typeface="Montserrat Light" panose="00000400000000000000" pitchFamily="2" charset="0"/>
              </a:rPr>
              <a:t>Is public transport a good option? </a:t>
            </a:r>
          </a:p>
          <a:p>
            <a:pPr marL="285750" indent="-285750">
              <a:lnSpc>
                <a:spcPct val="150000"/>
              </a:lnSpc>
              <a:buFont typeface="Arial" panose="020B0604020202020204" pitchFamily="34" charset="0"/>
              <a:buChar char="•"/>
            </a:pPr>
            <a:r>
              <a:rPr lang="en-GB" sz="1800" b="0" dirty="0">
                <a:solidFill>
                  <a:srgbClr val="1A1A1A"/>
                </a:solidFill>
                <a:effectLst/>
                <a:latin typeface="Montserrat Light" panose="00000400000000000000" pitchFamily="2" charset="0"/>
              </a:rPr>
              <a:t>Can everyone use services? </a:t>
            </a:r>
          </a:p>
          <a:p>
            <a:pPr marL="285750" indent="-285750">
              <a:lnSpc>
                <a:spcPct val="150000"/>
              </a:lnSpc>
              <a:buFont typeface="Arial" panose="020B0604020202020204" pitchFamily="34" charset="0"/>
              <a:buChar char="•"/>
            </a:pPr>
            <a:r>
              <a:rPr lang="en-GB" sz="1800" b="0" dirty="0">
                <a:solidFill>
                  <a:srgbClr val="1A1A1A"/>
                </a:solidFill>
                <a:effectLst/>
                <a:latin typeface="Montserrat Light" panose="00000400000000000000" pitchFamily="2" charset="0"/>
              </a:rPr>
              <a:t>Do facilities and services have what people need? </a:t>
            </a:r>
          </a:p>
          <a:p>
            <a:pPr marL="285750" indent="-285750">
              <a:lnSpc>
                <a:spcPct val="150000"/>
              </a:lnSpc>
              <a:buFont typeface="Arial" panose="020B0604020202020204" pitchFamily="34" charset="0"/>
              <a:buChar char="•"/>
            </a:pPr>
            <a:r>
              <a:rPr lang="en-GB" sz="1800" b="0" dirty="0">
                <a:solidFill>
                  <a:srgbClr val="1A1A1A"/>
                </a:solidFill>
                <a:effectLst/>
                <a:latin typeface="Montserrat Light" panose="00000400000000000000" pitchFamily="2" charset="0"/>
              </a:rPr>
              <a:t>Is there information on services? </a:t>
            </a:r>
          </a:p>
          <a:p>
            <a:pPr marL="285750" indent="-285750">
              <a:lnSpc>
                <a:spcPct val="150000"/>
              </a:lnSpc>
              <a:buFont typeface="Arial" panose="020B0604020202020204" pitchFamily="34" charset="0"/>
              <a:buChar char="•"/>
            </a:pPr>
            <a:r>
              <a:rPr lang="en-GB" sz="1800" b="0" dirty="0">
                <a:solidFill>
                  <a:srgbClr val="1A1A1A"/>
                </a:solidFill>
                <a:effectLst/>
                <a:latin typeface="Montserrat Light" panose="00000400000000000000" pitchFamily="2" charset="0"/>
              </a:rPr>
              <a:t>Does the public transport system allow people to get to where they need to go if they can’t get there by walking, wheeling or cycling? </a:t>
            </a:r>
          </a:p>
        </p:txBody>
      </p:sp>
    </p:spTree>
    <p:extLst>
      <p:ext uri="{BB962C8B-B14F-4D97-AF65-F5344CB8AC3E}">
        <p14:creationId xmlns:p14="http://schemas.microsoft.com/office/powerpoint/2010/main" val="1515703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C88923-C60B-0E71-67E6-944C09D3014B}"/>
              </a:ext>
            </a:extLst>
          </p:cNvPr>
          <p:cNvSpPr/>
          <p:nvPr/>
        </p:nvSpPr>
        <p:spPr>
          <a:xfrm>
            <a:off x="196344" y="217380"/>
            <a:ext cx="6221285" cy="6423239"/>
          </a:xfrm>
          <a:prstGeom prst="rect">
            <a:avLst/>
          </a:prstGeom>
          <a:solidFill>
            <a:srgbClr val="F0A7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559DF4A5-9CF6-6E10-728D-C48AA8FF3C2F}"/>
              </a:ext>
            </a:extLst>
          </p:cNvPr>
          <p:cNvSpPr/>
          <p:nvPr/>
        </p:nvSpPr>
        <p:spPr>
          <a:xfrm>
            <a:off x="376734" y="411584"/>
            <a:ext cx="1143467" cy="114346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7048A15F-2C05-84B3-C196-F12A0F5A0519}"/>
              </a:ext>
            </a:extLst>
          </p:cNvPr>
          <p:cNvSpPr txBox="1">
            <a:spLocks/>
          </p:cNvSpPr>
          <p:nvPr/>
        </p:nvSpPr>
        <p:spPr>
          <a:xfrm>
            <a:off x="1632456" y="5123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en-US" dirty="0">
                <a:latin typeface="Franklin Gothic Medium Cond" panose="020B0606030402020204" pitchFamily="34" charset="0"/>
              </a:rPr>
              <a:t>02 </a:t>
            </a:r>
            <a:br>
              <a:rPr lang="en-US" dirty="0">
                <a:latin typeface="Franklin Gothic Medium Cond" panose="020B0606030402020204" pitchFamily="34" charset="0"/>
              </a:rPr>
            </a:br>
            <a:r>
              <a:rPr lang="en-US" dirty="0">
                <a:latin typeface="Franklin Gothic Medium Cond" panose="020B0606030402020204" pitchFamily="34" charset="0"/>
              </a:rPr>
              <a:t>Public Transport</a:t>
            </a:r>
            <a:endParaRPr lang="en-GB" dirty="0">
              <a:latin typeface="Franklin Gothic Medium Cond" panose="020B0606030402020204" pitchFamily="34" charset="0"/>
            </a:endParaRPr>
          </a:p>
        </p:txBody>
      </p:sp>
      <p:sp>
        <p:nvSpPr>
          <p:cNvPr id="8" name="Rectangle 7">
            <a:extLst>
              <a:ext uri="{FF2B5EF4-FFF2-40B4-BE49-F238E27FC236}">
                <a16:creationId xmlns:a16="http://schemas.microsoft.com/office/drawing/2014/main" id="{7A77C894-8F34-C049-C0BF-47E08F0CB79D}"/>
              </a:ext>
            </a:extLst>
          </p:cNvPr>
          <p:cNvSpPr/>
          <p:nvPr/>
        </p:nvSpPr>
        <p:spPr>
          <a:xfrm>
            <a:off x="6639094" y="1204654"/>
            <a:ext cx="1212051" cy="1212113"/>
          </a:xfrm>
          <a:prstGeom prst="rect">
            <a:avLst/>
          </a:prstGeom>
          <a:solidFill>
            <a:srgbClr val="F0A76F">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1" name="Rectangle 10">
            <a:extLst>
              <a:ext uri="{FF2B5EF4-FFF2-40B4-BE49-F238E27FC236}">
                <a16:creationId xmlns:a16="http://schemas.microsoft.com/office/drawing/2014/main" id="{B15362A6-EBD9-CD4F-4144-DBA1885EC02E}"/>
              </a:ext>
            </a:extLst>
          </p:cNvPr>
          <p:cNvSpPr/>
          <p:nvPr/>
        </p:nvSpPr>
        <p:spPr>
          <a:xfrm>
            <a:off x="8013054" y="1204653"/>
            <a:ext cx="1212051" cy="1212113"/>
          </a:xfrm>
          <a:prstGeom prst="rect">
            <a:avLst/>
          </a:prstGeom>
          <a:solidFill>
            <a:srgbClr val="F0A76F">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2" name="Rectangle 11">
            <a:extLst>
              <a:ext uri="{FF2B5EF4-FFF2-40B4-BE49-F238E27FC236}">
                <a16:creationId xmlns:a16="http://schemas.microsoft.com/office/drawing/2014/main" id="{40041CBC-7815-54B7-E655-A31EF69F4156}"/>
              </a:ext>
            </a:extLst>
          </p:cNvPr>
          <p:cNvSpPr/>
          <p:nvPr/>
        </p:nvSpPr>
        <p:spPr>
          <a:xfrm>
            <a:off x="9387014" y="1204653"/>
            <a:ext cx="1212051" cy="1212113"/>
          </a:xfrm>
          <a:prstGeom prst="rect">
            <a:avLst/>
          </a:prstGeom>
          <a:solidFill>
            <a:srgbClr val="F0A76F">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3" name="Rectangle 12">
            <a:extLst>
              <a:ext uri="{FF2B5EF4-FFF2-40B4-BE49-F238E27FC236}">
                <a16:creationId xmlns:a16="http://schemas.microsoft.com/office/drawing/2014/main" id="{25D47173-75D7-7655-29D1-209EE42B7C57}"/>
              </a:ext>
            </a:extLst>
          </p:cNvPr>
          <p:cNvSpPr/>
          <p:nvPr/>
        </p:nvSpPr>
        <p:spPr>
          <a:xfrm>
            <a:off x="10760974" y="1204653"/>
            <a:ext cx="1212051" cy="1212113"/>
          </a:xfrm>
          <a:prstGeom prst="rect">
            <a:avLst/>
          </a:prstGeom>
          <a:solidFill>
            <a:srgbClr val="F0A76F">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4" name="Rectangle 13">
            <a:extLst>
              <a:ext uri="{FF2B5EF4-FFF2-40B4-BE49-F238E27FC236}">
                <a16:creationId xmlns:a16="http://schemas.microsoft.com/office/drawing/2014/main" id="{2DB792EF-11D9-3B0F-C012-380D0274FDC6}"/>
              </a:ext>
            </a:extLst>
          </p:cNvPr>
          <p:cNvSpPr/>
          <p:nvPr/>
        </p:nvSpPr>
        <p:spPr>
          <a:xfrm>
            <a:off x="6671112" y="2624689"/>
            <a:ext cx="1212051" cy="1212113"/>
          </a:xfrm>
          <a:prstGeom prst="rect">
            <a:avLst/>
          </a:prstGeom>
          <a:solidFill>
            <a:srgbClr val="F0A76F">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5" name="Rectangle 14">
            <a:extLst>
              <a:ext uri="{FF2B5EF4-FFF2-40B4-BE49-F238E27FC236}">
                <a16:creationId xmlns:a16="http://schemas.microsoft.com/office/drawing/2014/main" id="{EEB75556-952C-C7AA-EC00-21F3C3885A42}"/>
              </a:ext>
            </a:extLst>
          </p:cNvPr>
          <p:cNvSpPr/>
          <p:nvPr/>
        </p:nvSpPr>
        <p:spPr>
          <a:xfrm>
            <a:off x="8045072" y="2624688"/>
            <a:ext cx="1212051" cy="1212113"/>
          </a:xfrm>
          <a:prstGeom prst="rect">
            <a:avLst/>
          </a:prstGeom>
          <a:solidFill>
            <a:srgbClr val="F0A76F">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6" name="Rectangle 15">
            <a:extLst>
              <a:ext uri="{FF2B5EF4-FFF2-40B4-BE49-F238E27FC236}">
                <a16:creationId xmlns:a16="http://schemas.microsoft.com/office/drawing/2014/main" id="{78685732-CCEC-0E0D-DDA9-7EF6A3ADEDD0}"/>
              </a:ext>
            </a:extLst>
          </p:cNvPr>
          <p:cNvSpPr/>
          <p:nvPr/>
        </p:nvSpPr>
        <p:spPr>
          <a:xfrm>
            <a:off x="9419032" y="2624688"/>
            <a:ext cx="1212051" cy="1212113"/>
          </a:xfrm>
          <a:prstGeom prst="rect">
            <a:avLst/>
          </a:prstGeom>
          <a:solidFill>
            <a:srgbClr val="F0A76F">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7" name="Rectangle 16">
            <a:extLst>
              <a:ext uri="{FF2B5EF4-FFF2-40B4-BE49-F238E27FC236}">
                <a16:creationId xmlns:a16="http://schemas.microsoft.com/office/drawing/2014/main" id="{044E9F21-EC88-6980-E984-BA7953DA2EA1}"/>
              </a:ext>
            </a:extLst>
          </p:cNvPr>
          <p:cNvSpPr/>
          <p:nvPr/>
        </p:nvSpPr>
        <p:spPr>
          <a:xfrm>
            <a:off x="10792992" y="2624688"/>
            <a:ext cx="1212051" cy="1212113"/>
          </a:xfrm>
          <a:prstGeom prst="rect">
            <a:avLst/>
          </a:prstGeom>
          <a:solidFill>
            <a:srgbClr val="F0A76F">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28" name="Rectangle 27">
            <a:extLst>
              <a:ext uri="{FF2B5EF4-FFF2-40B4-BE49-F238E27FC236}">
                <a16:creationId xmlns:a16="http://schemas.microsoft.com/office/drawing/2014/main" id="{54F83C37-3648-93EC-B73C-AEF414EC1910}"/>
              </a:ext>
            </a:extLst>
          </p:cNvPr>
          <p:cNvSpPr/>
          <p:nvPr/>
        </p:nvSpPr>
        <p:spPr>
          <a:xfrm>
            <a:off x="6671112" y="4019208"/>
            <a:ext cx="1212051" cy="1212113"/>
          </a:xfrm>
          <a:prstGeom prst="rect">
            <a:avLst/>
          </a:prstGeom>
          <a:solidFill>
            <a:srgbClr val="F0A76F">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29" name="Rectangle 28">
            <a:extLst>
              <a:ext uri="{FF2B5EF4-FFF2-40B4-BE49-F238E27FC236}">
                <a16:creationId xmlns:a16="http://schemas.microsoft.com/office/drawing/2014/main" id="{2A404E86-AF16-47BF-A36C-1237594176EE}"/>
              </a:ext>
            </a:extLst>
          </p:cNvPr>
          <p:cNvSpPr/>
          <p:nvPr/>
        </p:nvSpPr>
        <p:spPr>
          <a:xfrm>
            <a:off x="8045072" y="4019207"/>
            <a:ext cx="1212051" cy="1212113"/>
          </a:xfrm>
          <a:prstGeom prst="rect">
            <a:avLst/>
          </a:prstGeom>
          <a:solidFill>
            <a:srgbClr val="F0A76F">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0" name="Rectangle 29">
            <a:extLst>
              <a:ext uri="{FF2B5EF4-FFF2-40B4-BE49-F238E27FC236}">
                <a16:creationId xmlns:a16="http://schemas.microsoft.com/office/drawing/2014/main" id="{3A497C44-D892-AFA3-C4E7-29B824A03650}"/>
              </a:ext>
            </a:extLst>
          </p:cNvPr>
          <p:cNvSpPr/>
          <p:nvPr/>
        </p:nvSpPr>
        <p:spPr>
          <a:xfrm>
            <a:off x="9419032" y="4019207"/>
            <a:ext cx="1212051" cy="1212113"/>
          </a:xfrm>
          <a:prstGeom prst="rect">
            <a:avLst/>
          </a:prstGeom>
          <a:solidFill>
            <a:srgbClr val="F0A76F">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1" name="Rectangle 30">
            <a:extLst>
              <a:ext uri="{FF2B5EF4-FFF2-40B4-BE49-F238E27FC236}">
                <a16:creationId xmlns:a16="http://schemas.microsoft.com/office/drawing/2014/main" id="{9D3872B0-70C2-D092-52C6-9A816C996B2A}"/>
              </a:ext>
            </a:extLst>
          </p:cNvPr>
          <p:cNvSpPr/>
          <p:nvPr/>
        </p:nvSpPr>
        <p:spPr>
          <a:xfrm>
            <a:off x="10792992" y="4019207"/>
            <a:ext cx="1212051" cy="1212113"/>
          </a:xfrm>
          <a:prstGeom prst="rect">
            <a:avLst/>
          </a:prstGeom>
          <a:solidFill>
            <a:srgbClr val="F0A76F">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2" name="Rectangle 31">
            <a:extLst>
              <a:ext uri="{FF2B5EF4-FFF2-40B4-BE49-F238E27FC236}">
                <a16:creationId xmlns:a16="http://schemas.microsoft.com/office/drawing/2014/main" id="{9EF0DBF1-7AE4-61B9-2FCE-ACE6F30B51F4}"/>
              </a:ext>
            </a:extLst>
          </p:cNvPr>
          <p:cNvSpPr/>
          <p:nvPr/>
        </p:nvSpPr>
        <p:spPr>
          <a:xfrm>
            <a:off x="6671112" y="5428507"/>
            <a:ext cx="1212051" cy="1212113"/>
          </a:xfrm>
          <a:prstGeom prst="rect">
            <a:avLst/>
          </a:prstGeom>
          <a:solidFill>
            <a:srgbClr val="F0A76F">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3" name="Rectangle 32">
            <a:extLst>
              <a:ext uri="{FF2B5EF4-FFF2-40B4-BE49-F238E27FC236}">
                <a16:creationId xmlns:a16="http://schemas.microsoft.com/office/drawing/2014/main" id="{B9EB8AAB-F686-3632-B89F-0E8A31E6197D}"/>
              </a:ext>
            </a:extLst>
          </p:cNvPr>
          <p:cNvSpPr/>
          <p:nvPr/>
        </p:nvSpPr>
        <p:spPr>
          <a:xfrm>
            <a:off x="8045072" y="5428506"/>
            <a:ext cx="1212051" cy="1212113"/>
          </a:xfrm>
          <a:prstGeom prst="rect">
            <a:avLst/>
          </a:prstGeom>
          <a:solidFill>
            <a:srgbClr val="F0A76F">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4" name="Rectangle 33">
            <a:extLst>
              <a:ext uri="{FF2B5EF4-FFF2-40B4-BE49-F238E27FC236}">
                <a16:creationId xmlns:a16="http://schemas.microsoft.com/office/drawing/2014/main" id="{D8FE7C21-DCEE-D39F-3D10-FE11022C1220}"/>
              </a:ext>
            </a:extLst>
          </p:cNvPr>
          <p:cNvSpPr/>
          <p:nvPr/>
        </p:nvSpPr>
        <p:spPr>
          <a:xfrm>
            <a:off x="9419032" y="5428506"/>
            <a:ext cx="1212051" cy="1212113"/>
          </a:xfrm>
          <a:prstGeom prst="rect">
            <a:avLst/>
          </a:prstGeom>
          <a:solidFill>
            <a:srgbClr val="F0A76F">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5" name="Rectangle 34">
            <a:extLst>
              <a:ext uri="{FF2B5EF4-FFF2-40B4-BE49-F238E27FC236}">
                <a16:creationId xmlns:a16="http://schemas.microsoft.com/office/drawing/2014/main" id="{6765ECC7-4E25-7BB9-AE51-B2D38ED3E7A5}"/>
              </a:ext>
            </a:extLst>
          </p:cNvPr>
          <p:cNvSpPr/>
          <p:nvPr/>
        </p:nvSpPr>
        <p:spPr>
          <a:xfrm>
            <a:off x="10792992" y="5428506"/>
            <a:ext cx="1212051" cy="1212113"/>
          </a:xfrm>
          <a:prstGeom prst="rect">
            <a:avLst/>
          </a:prstGeom>
          <a:solidFill>
            <a:srgbClr val="F0A76F">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6" name="Speech Bubble: Rectangle with Corners Rounded 35">
            <a:extLst>
              <a:ext uri="{FF2B5EF4-FFF2-40B4-BE49-F238E27FC236}">
                <a16:creationId xmlns:a16="http://schemas.microsoft.com/office/drawing/2014/main" id="{15AD5529-C971-8D76-24BD-A5002C803A46}"/>
              </a:ext>
            </a:extLst>
          </p:cNvPr>
          <p:cNvSpPr/>
          <p:nvPr/>
        </p:nvSpPr>
        <p:spPr>
          <a:xfrm>
            <a:off x="559558" y="2067577"/>
            <a:ext cx="5403920" cy="1769224"/>
          </a:xfrm>
          <a:prstGeom prst="wedgeRoundRectCallout">
            <a:avLst/>
          </a:prstGeom>
          <a:solidFill>
            <a:schemeClr val="bg1"/>
          </a:solidFill>
          <a:ln w="38100">
            <a:solidFill>
              <a:srgbClr val="F9E4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latin typeface="Montserrat Light" panose="00000400000000000000" pitchFamily="2" charset="0"/>
              </a:rPr>
              <a:t>What would support people to use public transport more? How could we reduce or replace car use?</a:t>
            </a:r>
          </a:p>
        </p:txBody>
      </p:sp>
      <p:sp>
        <p:nvSpPr>
          <p:cNvPr id="37" name="Speech Bubble: Rectangle with Corners Rounded 36">
            <a:extLst>
              <a:ext uri="{FF2B5EF4-FFF2-40B4-BE49-F238E27FC236}">
                <a16:creationId xmlns:a16="http://schemas.microsoft.com/office/drawing/2014/main" id="{80CBAC6D-0F0D-85D5-5D1C-9626D8E2356A}"/>
              </a:ext>
            </a:extLst>
          </p:cNvPr>
          <p:cNvSpPr/>
          <p:nvPr/>
        </p:nvSpPr>
        <p:spPr>
          <a:xfrm flipH="1">
            <a:off x="593678" y="4376317"/>
            <a:ext cx="5369800" cy="1771789"/>
          </a:xfrm>
          <a:prstGeom prst="wedgeRoundRectCallout">
            <a:avLst/>
          </a:prstGeom>
          <a:solidFill>
            <a:schemeClr val="bg1"/>
          </a:solidFill>
          <a:ln w="38100">
            <a:solidFill>
              <a:srgbClr val="F39A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latin typeface="Montserrat Light" panose="00000400000000000000" pitchFamily="2" charset="0"/>
              </a:rPr>
              <a:t>Are there delays or cancellations due to the weather?</a:t>
            </a:r>
          </a:p>
          <a:p>
            <a:pPr marL="285750" indent="-285750">
              <a:buFont typeface="Arial" panose="020B0604020202020204" pitchFamily="34" charset="0"/>
              <a:buChar char="•"/>
            </a:pPr>
            <a:r>
              <a:rPr lang="en-GB" sz="1400" dirty="0">
                <a:solidFill>
                  <a:schemeClr val="tx1"/>
                </a:solidFill>
                <a:latin typeface="Montserrat Light" panose="00000400000000000000" pitchFamily="2" charset="0"/>
              </a:rPr>
              <a:t>What do people do?</a:t>
            </a:r>
          </a:p>
          <a:p>
            <a:pPr marL="285750" indent="-285750">
              <a:buFont typeface="Arial" panose="020B0604020202020204" pitchFamily="34" charset="0"/>
              <a:buChar char="•"/>
            </a:pPr>
            <a:r>
              <a:rPr lang="en-GB" sz="1400" dirty="0">
                <a:solidFill>
                  <a:schemeClr val="tx1"/>
                </a:solidFill>
                <a:latin typeface="Montserrat Light" panose="00000400000000000000" pitchFamily="2" charset="0"/>
              </a:rPr>
              <a:t>How could we make it more comfortable to use public transport - waiting for it and travelling on it - in any weather?</a:t>
            </a:r>
          </a:p>
        </p:txBody>
      </p:sp>
      <p:pic>
        <p:nvPicPr>
          <p:cNvPr id="25" name="Graphic 24">
            <a:extLst>
              <a:ext uri="{FF2B5EF4-FFF2-40B4-BE49-F238E27FC236}">
                <a16:creationId xmlns:a16="http://schemas.microsoft.com/office/drawing/2014/main" id="{69C6ED9D-4AF6-C898-3A35-942E603797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6734" y="579798"/>
            <a:ext cx="1133475" cy="781050"/>
          </a:xfrm>
          <a:prstGeom prst="rect">
            <a:avLst/>
          </a:prstGeom>
        </p:spPr>
      </p:pic>
      <p:sp>
        <p:nvSpPr>
          <p:cNvPr id="2" name="Title 1">
            <a:extLst>
              <a:ext uri="{FF2B5EF4-FFF2-40B4-BE49-F238E27FC236}">
                <a16:creationId xmlns:a16="http://schemas.microsoft.com/office/drawing/2014/main" id="{AB2844E6-022F-327A-2D82-8D56D0C01B11}"/>
              </a:ext>
            </a:extLst>
          </p:cNvPr>
          <p:cNvSpPr txBox="1">
            <a:spLocks/>
          </p:cNvSpPr>
          <p:nvPr/>
        </p:nvSpPr>
        <p:spPr>
          <a:xfrm>
            <a:off x="6574980" y="74079"/>
            <a:ext cx="53980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General Feedback</a:t>
            </a:r>
            <a:endParaRPr lang="en-GB" dirty="0">
              <a:latin typeface="Franklin Gothic Medium Cond" panose="020B0606030402020204" pitchFamily="34" charset="0"/>
            </a:endParaRPr>
          </a:p>
        </p:txBody>
      </p:sp>
    </p:spTree>
    <p:extLst>
      <p:ext uri="{BB962C8B-B14F-4D97-AF65-F5344CB8AC3E}">
        <p14:creationId xmlns:p14="http://schemas.microsoft.com/office/powerpoint/2010/main" val="4282448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C35C-8A41-1DFE-99BE-6758EC49BCF5}"/>
              </a:ext>
            </a:extLst>
          </p:cNvPr>
          <p:cNvSpPr txBox="1">
            <a:spLocks/>
          </p:cNvSpPr>
          <p:nvPr/>
        </p:nvSpPr>
        <p:spPr>
          <a:xfrm>
            <a:off x="6574980" y="778760"/>
            <a:ext cx="58268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Voting</a:t>
            </a:r>
            <a:endParaRPr lang="en-GB" dirty="0">
              <a:latin typeface="Franklin Gothic Medium Cond" panose="020B0606030402020204" pitchFamily="34" charset="0"/>
            </a:endParaRPr>
          </a:p>
        </p:txBody>
      </p:sp>
      <p:sp>
        <p:nvSpPr>
          <p:cNvPr id="3" name="Rectangle 2">
            <a:extLst>
              <a:ext uri="{FF2B5EF4-FFF2-40B4-BE49-F238E27FC236}">
                <a16:creationId xmlns:a16="http://schemas.microsoft.com/office/drawing/2014/main" id="{38C88923-C60B-0E71-67E6-944C09D3014B}"/>
              </a:ext>
            </a:extLst>
          </p:cNvPr>
          <p:cNvSpPr/>
          <p:nvPr/>
        </p:nvSpPr>
        <p:spPr>
          <a:xfrm>
            <a:off x="196344" y="217380"/>
            <a:ext cx="6221285" cy="6423239"/>
          </a:xfrm>
          <a:prstGeom prst="rect">
            <a:avLst/>
          </a:prstGeom>
          <a:solidFill>
            <a:srgbClr val="F7D0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7D083"/>
              </a:solidFill>
            </a:endParaRPr>
          </a:p>
        </p:txBody>
      </p:sp>
      <p:sp>
        <p:nvSpPr>
          <p:cNvPr id="4" name="Rectangle 3">
            <a:extLst>
              <a:ext uri="{FF2B5EF4-FFF2-40B4-BE49-F238E27FC236}">
                <a16:creationId xmlns:a16="http://schemas.microsoft.com/office/drawing/2014/main" id="{559DF4A5-9CF6-6E10-728D-C48AA8FF3C2F}"/>
              </a:ext>
            </a:extLst>
          </p:cNvPr>
          <p:cNvSpPr>
            <a:spLocks noGrp="1" noRot="1" noMove="1" noResize="1" noEditPoints="1" noAdjustHandles="1" noChangeArrowheads="1" noChangeShapeType="1"/>
          </p:cNvSpPr>
          <p:nvPr/>
        </p:nvSpPr>
        <p:spPr>
          <a:xfrm>
            <a:off x="376734" y="411584"/>
            <a:ext cx="1143467" cy="114346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1">
            <a:extLst>
              <a:ext uri="{FF2B5EF4-FFF2-40B4-BE49-F238E27FC236}">
                <a16:creationId xmlns:a16="http://schemas.microsoft.com/office/drawing/2014/main" id="{7048A15F-2C05-84B3-C196-F12A0F5A0519}"/>
              </a:ext>
            </a:extLst>
          </p:cNvPr>
          <p:cNvSpPr txBox="1">
            <a:spLocks/>
          </p:cNvSpPr>
          <p:nvPr/>
        </p:nvSpPr>
        <p:spPr>
          <a:xfrm>
            <a:off x="1632456" y="5123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en-US" dirty="0">
                <a:latin typeface="Franklin Gothic Medium Cond" panose="020B0606030402020204" pitchFamily="34" charset="0"/>
              </a:rPr>
              <a:t>03 </a:t>
            </a:r>
            <a:br>
              <a:rPr lang="en-US" dirty="0">
                <a:latin typeface="Franklin Gothic Medium Cond" panose="020B0606030402020204" pitchFamily="34" charset="0"/>
              </a:rPr>
            </a:br>
            <a:r>
              <a:rPr lang="en-US" dirty="0">
                <a:latin typeface="Franklin Gothic Medium Cond" panose="020B0606030402020204" pitchFamily="34" charset="0"/>
              </a:rPr>
              <a:t>Traffic &amp; Parking</a:t>
            </a:r>
            <a:endParaRPr lang="en-GB" dirty="0">
              <a:latin typeface="Franklin Gothic Medium Cond" panose="020B0606030402020204" pitchFamily="34" charset="0"/>
            </a:endParaRPr>
          </a:p>
        </p:txBody>
      </p:sp>
      <p:sp>
        <p:nvSpPr>
          <p:cNvPr id="8" name="Rectangle 7">
            <a:extLst>
              <a:ext uri="{FF2B5EF4-FFF2-40B4-BE49-F238E27FC236}">
                <a16:creationId xmlns:a16="http://schemas.microsoft.com/office/drawing/2014/main" id="{7A77C894-8F34-C049-C0BF-47E08F0CB79D}"/>
              </a:ext>
            </a:extLst>
          </p:cNvPr>
          <p:cNvSpPr/>
          <p:nvPr/>
        </p:nvSpPr>
        <p:spPr>
          <a:xfrm>
            <a:off x="6639094" y="3802119"/>
            <a:ext cx="1212051" cy="1212113"/>
          </a:xfrm>
          <a:prstGeom prst="rect">
            <a:avLst/>
          </a:prstGeom>
          <a:solidFill>
            <a:srgbClr val="F7D083">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0" name="Title 1">
            <a:extLst>
              <a:ext uri="{FF2B5EF4-FFF2-40B4-BE49-F238E27FC236}">
                <a16:creationId xmlns:a16="http://schemas.microsoft.com/office/drawing/2014/main" id="{35C78BB9-56F6-174F-AE81-7E79CA43D6FB}"/>
              </a:ext>
            </a:extLst>
          </p:cNvPr>
          <p:cNvSpPr txBox="1">
            <a:spLocks/>
          </p:cNvSpPr>
          <p:nvPr/>
        </p:nvSpPr>
        <p:spPr>
          <a:xfrm>
            <a:off x="6574979" y="2671544"/>
            <a:ext cx="58268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General Feedback</a:t>
            </a:r>
            <a:endParaRPr lang="en-GB" dirty="0">
              <a:latin typeface="Franklin Gothic Medium Cond" panose="020B0606030402020204" pitchFamily="34" charset="0"/>
            </a:endParaRPr>
          </a:p>
        </p:txBody>
      </p:sp>
      <p:sp>
        <p:nvSpPr>
          <p:cNvPr id="11" name="Rectangle 10">
            <a:extLst>
              <a:ext uri="{FF2B5EF4-FFF2-40B4-BE49-F238E27FC236}">
                <a16:creationId xmlns:a16="http://schemas.microsoft.com/office/drawing/2014/main" id="{B15362A6-EBD9-CD4F-4144-DBA1885EC02E}"/>
              </a:ext>
            </a:extLst>
          </p:cNvPr>
          <p:cNvSpPr/>
          <p:nvPr/>
        </p:nvSpPr>
        <p:spPr>
          <a:xfrm>
            <a:off x="8013054" y="3802118"/>
            <a:ext cx="1212051" cy="1212113"/>
          </a:xfrm>
          <a:prstGeom prst="rect">
            <a:avLst/>
          </a:prstGeom>
          <a:solidFill>
            <a:srgbClr val="F7D083">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2" name="Rectangle 11">
            <a:extLst>
              <a:ext uri="{FF2B5EF4-FFF2-40B4-BE49-F238E27FC236}">
                <a16:creationId xmlns:a16="http://schemas.microsoft.com/office/drawing/2014/main" id="{40041CBC-7815-54B7-E655-A31EF69F4156}"/>
              </a:ext>
            </a:extLst>
          </p:cNvPr>
          <p:cNvSpPr/>
          <p:nvPr/>
        </p:nvSpPr>
        <p:spPr>
          <a:xfrm>
            <a:off x="9387014" y="3802118"/>
            <a:ext cx="1212051" cy="1212113"/>
          </a:xfrm>
          <a:prstGeom prst="rect">
            <a:avLst/>
          </a:prstGeom>
          <a:solidFill>
            <a:srgbClr val="F7D083">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3" name="Rectangle 12">
            <a:extLst>
              <a:ext uri="{FF2B5EF4-FFF2-40B4-BE49-F238E27FC236}">
                <a16:creationId xmlns:a16="http://schemas.microsoft.com/office/drawing/2014/main" id="{25D47173-75D7-7655-29D1-209EE42B7C57}"/>
              </a:ext>
            </a:extLst>
          </p:cNvPr>
          <p:cNvSpPr/>
          <p:nvPr/>
        </p:nvSpPr>
        <p:spPr>
          <a:xfrm>
            <a:off x="10760974" y="3802118"/>
            <a:ext cx="1212051" cy="1212113"/>
          </a:xfrm>
          <a:prstGeom prst="rect">
            <a:avLst/>
          </a:prstGeom>
          <a:solidFill>
            <a:srgbClr val="F7D083">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4" name="Rectangle 13">
            <a:extLst>
              <a:ext uri="{FF2B5EF4-FFF2-40B4-BE49-F238E27FC236}">
                <a16:creationId xmlns:a16="http://schemas.microsoft.com/office/drawing/2014/main" id="{2DB792EF-11D9-3B0F-C012-380D0274FDC6}"/>
              </a:ext>
            </a:extLst>
          </p:cNvPr>
          <p:cNvSpPr/>
          <p:nvPr/>
        </p:nvSpPr>
        <p:spPr>
          <a:xfrm>
            <a:off x="6671112" y="5222154"/>
            <a:ext cx="1212051" cy="1212113"/>
          </a:xfrm>
          <a:prstGeom prst="rect">
            <a:avLst/>
          </a:prstGeom>
          <a:solidFill>
            <a:srgbClr val="F7D083">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5" name="Rectangle 14">
            <a:extLst>
              <a:ext uri="{FF2B5EF4-FFF2-40B4-BE49-F238E27FC236}">
                <a16:creationId xmlns:a16="http://schemas.microsoft.com/office/drawing/2014/main" id="{EEB75556-952C-C7AA-EC00-21F3C3885A42}"/>
              </a:ext>
            </a:extLst>
          </p:cNvPr>
          <p:cNvSpPr/>
          <p:nvPr/>
        </p:nvSpPr>
        <p:spPr>
          <a:xfrm>
            <a:off x="8045072" y="5222153"/>
            <a:ext cx="1212051" cy="1212113"/>
          </a:xfrm>
          <a:prstGeom prst="rect">
            <a:avLst/>
          </a:prstGeom>
          <a:solidFill>
            <a:srgbClr val="F7D083">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6" name="Rectangle 15">
            <a:extLst>
              <a:ext uri="{FF2B5EF4-FFF2-40B4-BE49-F238E27FC236}">
                <a16:creationId xmlns:a16="http://schemas.microsoft.com/office/drawing/2014/main" id="{78685732-CCEC-0E0D-DDA9-7EF6A3ADEDD0}"/>
              </a:ext>
            </a:extLst>
          </p:cNvPr>
          <p:cNvSpPr/>
          <p:nvPr/>
        </p:nvSpPr>
        <p:spPr>
          <a:xfrm>
            <a:off x="9419032" y="5222153"/>
            <a:ext cx="1212051" cy="1212113"/>
          </a:xfrm>
          <a:prstGeom prst="rect">
            <a:avLst/>
          </a:prstGeom>
          <a:solidFill>
            <a:srgbClr val="F7D083">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7" name="Rectangle 16">
            <a:extLst>
              <a:ext uri="{FF2B5EF4-FFF2-40B4-BE49-F238E27FC236}">
                <a16:creationId xmlns:a16="http://schemas.microsoft.com/office/drawing/2014/main" id="{044E9F21-EC88-6980-E984-BA7953DA2EA1}"/>
              </a:ext>
            </a:extLst>
          </p:cNvPr>
          <p:cNvSpPr/>
          <p:nvPr/>
        </p:nvSpPr>
        <p:spPr>
          <a:xfrm>
            <a:off x="10792992" y="5222153"/>
            <a:ext cx="1212051" cy="1212113"/>
          </a:xfrm>
          <a:prstGeom prst="rect">
            <a:avLst/>
          </a:prstGeom>
          <a:solidFill>
            <a:srgbClr val="F7D083">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grpSp>
        <p:nvGrpSpPr>
          <p:cNvPr id="18" name="Group 17">
            <a:extLst>
              <a:ext uri="{FF2B5EF4-FFF2-40B4-BE49-F238E27FC236}">
                <a16:creationId xmlns:a16="http://schemas.microsoft.com/office/drawing/2014/main" id="{58591544-9B9E-36C8-3249-81F20EA2E108}"/>
              </a:ext>
            </a:extLst>
          </p:cNvPr>
          <p:cNvGrpSpPr/>
          <p:nvPr/>
        </p:nvGrpSpPr>
        <p:grpSpPr>
          <a:xfrm>
            <a:off x="6639094" y="1945228"/>
            <a:ext cx="5281227" cy="1023272"/>
            <a:chOff x="6639094" y="2270444"/>
            <a:chExt cx="5281227" cy="1023272"/>
          </a:xfrm>
        </p:grpSpPr>
        <p:pic>
          <p:nvPicPr>
            <p:cNvPr id="19" name="Picture 18">
              <a:extLst>
                <a:ext uri="{FF2B5EF4-FFF2-40B4-BE49-F238E27FC236}">
                  <a16:creationId xmlns:a16="http://schemas.microsoft.com/office/drawing/2014/main" id="{F686D63C-3D22-B10E-283E-5B9F0DC520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39094" y="2860161"/>
              <a:ext cx="5281227" cy="433555"/>
            </a:xfrm>
            <a:prstGeom prst="rect">
              <a:avLst/>
            </a:prstGeom>
          </p:spPr>
        </p:pic>
        <p:sp>
          <p:nvSpPr>
            <p:cNvPr id="20" name="Oval 19">
              <a:extLst>
                <a:ext uri="{FF2B5EF4-FFF2-40B4-BE49-F238E27FC236}">
                  <a16:creationId xmlns:a16="http://schemas.microsoft.com/office/drawing/2014/main" id="{41C26A93-5387-DBFD-5295-49B9B92603FE}"/>
                </a:ext>
              </a:extLst>
            </p:cNvPr>
            <p:cNvSpPr/>
            <p:nvPr userDrawn="1"/>
          </p:nvSpPr>
          <p:spPr>
            <a:xfrm>
              <a:off x="6703393"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1" name="Oval 20">
              <a:extLst>
                <a:ext uri="{FF2B5EF4-FFF2-40B4-BE49-F238E27FC236}">
                  <a16:creationId xmlns:a16="http://schemas.microsoft.com/office/drawing/2014/main" id="{040DDF38-2796-C127-21D7-0F137A8B2E09}"/>
                </a:ext>
              </a:extLst>
            </p:cNvPr>
            <p:cNvSpPr/>
            <p:nvPr userDrawn="1"/>
          </p:nvSpPr>
          <p:spPr>
            <a:xfrm>
              <a:off x="7467225"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22" name="Oval 21">
              <a:extLst>
                <a:ext uri="{FF2B5EF4-FFF2-40B4-BE49-F238E27FC236}">
                  <a16:creationId xmlns:a16="http://schemas.microsoft.com/office/drawing/2014/main" id="{27FCC6E8-78BC-8D9A-10AF-DC281D4F0BBD}"/>
                </a:ext>
              </a:extLst>
            </p:cNvPr>
            <p:cNvSpPr/>
            <p:nvPr userDrawn="1"/>
          </p:nvSpPr>
          <p:spPr>
            <a:xfrm>
              <a:off x="8231057"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23" name="Oval 22">
              <a:extLst>
                <a:ext uri="{FF2B5EF4-FFF2-40B4-BE49-F238E27FC236}">
                  <a16:creationId xmlns:a16="http://schemas.microsoft.com/office/drawing/2014/main" id="{F67F6FA8-F249-B109-43A6-FA283BA62A2E}"/>
                </a:ext>
              </a:extLst>
            </p:cNvPr>
            <p:cNvSpPr/>
            <p:nvPr userDrawn="1"/>
          </p:nvSpPr>
          <p:spPr>
            <a:xfrm>
              <a:off x="8994889"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
          <p:nvSpPr>
            <p:cNvPr id="24" name="Oval 23">
              <a:extLst>
                <a:ext uri="{FF2B5EF4-FFF2-40B4-BE49-F238E27FC236}">
                  <a16:creationId xmlns:a16="http://schemas.microsoft.com/office/drawing/2014/main" id="{C8D0DB71-9EB7-D205-E1DA-8BB9D58262E8}"/>
                </a:ext>
              </a:extLst>
            </p:cNvPr>
            <p:cNvSpPr/>
            <p:nvPr userDrawn="1"/>
          </p:nvSpPr>
          <p:spPr>
            <a:xfrm>
              <a:off x="9758722"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5</a:t>
              </a:r>
            </a:p>
          </p:txBody>
        </p:sp>
        <p:sp>
          <p:nvSpPr>
            <p:cNvPr id="25" name="Oval 24">
              <a:extLst>
                <a:ext uri="{FF2B5EF4-FFF2-40B4-BE49-F238E27FC236}">
                  <a16:creationId xmlns:a16="http://schemas.microsoft.com/office/drawing/2014/main" id="{7ED01D03-F4D7-61CA-622A-916A669D18AE}"/>
                </a:ext>
              </a:extLst>
            </p:cNvPr>
            <p:cNvSpPr/>
            <p:nvPr userDrawn="1"/>
          </p:nvSpPr>
          <p:spPr>
            <a:xfrm>
              <a:off x="10522554"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6</a:t>
              </a:r>
            </a:p>
          </p:txBody>
        </p:sp>
        <p:sp>
          <p:nvSpPr>
            <p:cNvPr id="26" name="Oval 25">
              <a:extLst>
                <a:ext uri="{FF2B5EF4-FFF2-40B4-BE49-F238E27FC236}">
                  <a16:creationId xmlns:a16="http://schemas.microsoft.com/office/drawing/2014/main" id="{19506484-18F4-520C-CC39-01AFC8D4C54F}"/>
                </a:ext>
              </a:extLst>
            </p:cNvPr>
            <p:cNvSpPr/>
            <p:nvPr userDrawn="1"/>
          </p:nvSpPr>
          <p:spPr>
            <a:xfrm>
              <a:off x="11286388"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7</a:t>
              </a:r>
            </a:p>
          </p:txBody>
        </p:sp>
      </p:grpSp>
      <p:sp>
        <p:nvSpPr>
          <p:cNvPr id="27" name="Oval 26">
            <a:extLst>
              <a:ext uri="{FF2B5EF4-FFF2-40B4-BE49-F238E27FC236}">
                <a16:creationId xmlns:a16="http://schemas.microsoft.com/office/drawing/2014/main" id="{A7876024-06DA-0E59-2614-61860D320B15}"/>
              </a:ext>
            </a:extLst>
          </p:cNvPr>
          <p:cNvSpPr/>
          <p:nvPr/>
        </p:nvSpPr>
        <p:spPr>
          <a:xfrm>
            <a:off x="10522554" y="348138"/>
            <a:ext cx="1199913" cy="1199913"/>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X</a:t>
            </a:r>
          </a:p>
        </p:txBody>
      </p:sp>
      <p:pic>
        <p:nvPicPr>
          <p:cNvPr id="29" name="Graphic 28">
            <a:extLst>
              <a:ext uri="{FF2B5EF4-FFF2-40B4-BE49-F238E27FC236}">
                <a16:creationId xmlns:a16="http://schemas.microsoft.com/office/drawing/2014/main" id="{0FDC4A4A-1E9A-F107-63FE-BC0CC341FCA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7830" y="505181"/>
            <a:ext cx="1057275" cy="885825"/>
          </a:xfrm>
          <a:prstGeom prst="rect">
            <a:avLst/>
          </a:prstGeom>
        </p:spPr>
      </p:pic>
      <p:sp>
        <p:nvSpPr>
          <p:cNvPr id="28" name="Title 1">
            <a:extLst>
              <a:ext uri="{FF2B5EF4-FFF2-40B4-BE49-F238E27FC236}">
                <a16:creationId xmlns:a16="http://schemas.microsoft.com/office/drawing/2014/main" id="{E57D7E15-1CE2-7BA6-6A46-B136A32B784E}"/>
              </a:ext>
            </a:extLst>
          </p:cNvPr>
          <p:cNvSpPr txBox="1">
            <a:spLocks/>
          </p:cNvSpPr>
          <p:nvPr/>
        </p:nvSpPr>
        <p:spPr>
          <a:xfrm>
            <a:off x="306214" y="1642937"/>
            <a:ext cx="5826849" cy="1325563"/>
          </a:xfrm>
          <a:prstGeom prst="rect">
            <a:avLst/>
          </a:prstGeom>
          <a:ln>
            <a:noFill/>
          </a:ln>
        </p:spPr>
        <p:txBody>
          <a:bodyP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How do traffic and parking affect how I move around my place?</a:t>
            </a:r>
            <a:endParaRPr lang="en-GB" dirty="0">
              <a:latin typeface="Franklin Gothic Medium Cond" panose="020B0606030402020204" pitchFamily="34" charset="0"/>
            </a:endParaRPr>
          </a:p>
        </p:txBody>
      </p:sp>
      <p:sp>
        <p:nvSpPr>
          <p:cNvPr id="30" name="Title 1">
            <a:extLst>
              <a:ext uri="{FF2B5EF4-FFF2-40B4-BE49-F238E27FC236}">
                <a16:creationId xmlns:a16="http://schemas.microsoft.com/office/drawing/2014/main" id="{F99015D1-A64A-63BB-BD73-339E0F00B365}"/>
              </a:ext>
            </a:extLst>
          </p:cNvPr>
          <p:cNvSpPr txBox="1">
            <a:spLocks/>
          </p:cNvSpPr>
          <p:nvPr/>
        </p:nvSpPr>
        <p:spPr>
          <a:xfrm>
            <a:off x="299945" y="2585379"/>
            <a:ext cx="5839387" cy="394892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pPr>
              <a:lnSpc>
                <a:spcPct val="150000"/>
              </a:lnSpc>
            </a:pPr>
            <a:endParaRPr lang="en-GB" sz="1800" b="0" i="1" dirty="0">
              <a:solidFill>
                <a:srgbClr val="1A1A1A"/>
              </a:solidFill>
              <a:effectLst/>
              <a:latin typeface="Montserrat Light" panose="00000400000000000000" pitchFamily="2" charset="0"/>
            </a:endParaRPr>
          </a:p>
          <a:p>
            <a:pPr>
              <a:lnSpc>
                <a:spcPct val="150000"/>
              </a:lnSpc>
            </a:pPr>
            <a:r>
              <a:rPr lang="en-GB" sz="1800" b="0" i="1" dirty="0">
                <a:solidFill>
                  <a:srgbClr val="1A1A1A"/>
                </a:solidFill>
                <a:effectLst/>
                <a:latin typeface="Montserrat Light" panose="00000400000000000000" pitchFamily="2" charset="0"/>
              </a:rPr>
              <a:t>Things to Think About...</a:t>
            </a:r>
          </a:p>
          <a:p>
            <a:pPr>
              <a:lnSpc>
                <a:spcPct val="150000"/>
              </a:lnSpc>
            </a:pPr>
            <a:endParaRPr lang="en-GB" sz="1800" dirty="0">
              <a:latin typeface="Montserrat Light" panose="00000400000000000000" pitchFamily="2" charset="0"/>
            </a:endParaRP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Do people have priority over vehicles?</a:t>
            </a: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How does traffic affect people? </a:t>
            </a: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What impact does parking have?</a:t>
            </a: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What is parking like? </a:t>
            </a: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Are there options for lower carbon travel? </a:t>
            </a:r>
          </a:p>
        </p:txBody>
      </p:sp>
    </p:spTree>
    <p:extLst>
      <p:ext uri="{BB962C8B-B14F-4D97-AF65-F5344CB8AC3E}">
        <p14:creationId xmlns:p14="http://schemas.microsoft.com/office/powerpoint/2010/main" val="1162493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C88923-C60B-0E71-67E6-944C09D3014B}"/>
              </a:ext>
            </a:extLst>
          </p:cNvPr>
          <p:cNvSpPr/>
          <p:nvPr/>
        </p:nvSpPr>
        <p:spPr>
          <a:xfrm>
            <a:off x="196344" y="217380"/>
            <a:ext cx="6221285" cy="6423239"/>
          </a:xfrm>
          <a:prstGeom prst="rect">
            <a:avLst/>
          </a:prstGeom>
          <a:solidFill>
            <a:srgbClr val="F7D0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559DF4A5-9CF6-6E10-728D-C48AA8FF3C2F}"/>
              </a:ext>
            </a:extLst>
          </p:cNvPr>
          <p:cNvSpPr/>
          <p:nvPr/>
        </p:nvSpPr>
        <p:spPr>
          <a:xfrm>
            <a:off x="376734" y="411584"/>
            <a:ext cx="1143467" cy="114346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7048A15F-2C05-84B3-C196-F12A0F5A0519}"/>
              </a:ext>
            </a:extLst>
          </p:cNvPr>
          <p:cNvSpPr txBox="1">
            <a:spLocks/>
          </p:cNvSpPr>
          <p:nvPr/>
        </p:nvSpPr>
        <p:spPr>
          <a:xfrm>
            <a:off x="1632456" y="5123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en-US" dirty="0">
                <a:latin typeface="Franklin Gothic Medium Cond" panose="020B0606030402020204" pitchFamily="34" charset="0"/>
              </a:rPr>
              <a:t>03 </a:t>
            </a:r>
            <a:br>
              <a:rPr lang="en-US" dirty="0">
                <a:latin typeface="Franklin Gothic Medium Cond" panose="020B0606030402020204" pitchFamily="34" charset="0"/>
              </a:rPr>
            </a:br>
            <a:r>
              <a:rPr lang="en-US" dirty="0">
                <a:latin typeface="Franklin Gothic Medium Cond" panose="020B0606030402020204" pitchFamily="34" charset="0"/>
              </a:rPr>
              <a:t>Traffic &amp; Parking</a:t>
            </a:r>
            <a:endParaRPr lang="en-GB" dirty="0">
              <a:latin typeface="Franklin Gothic Medium Cond" panose="020B0606030402020204" pitchFamily="34" charset="0"/>
            </a:endParaRPr>
          </a:p>
        </p:txBody>
      </p:sp>
      <p:sp>
        <p:nvSpPr>
          <p:cNvPr id="8" name="Rectangle 7">
            <a:extLst>
              <a:ext uri="{FF2B5EF4-FFF2-40B4-BE49-F238E27FC236}">
                <a16:creationId xmlns:a16="http://schemas.microsoft.com/office/drawing/2014/main" id="{7A77C894-8F34-C049-C0BF-47E08F0CB79D}"/>
              </a:ext>
            </a:extLst>
          </p:cNvPr>
          <p:cNvSpPr/>
          <p:nvPr/>
        </p:nvSpPr>
        <p:spPr>
          <a:xfrm>
            <a:off x="6639094" y="1204654"/>
            <a:ext cx="1212051" cy="1212113"/>
          </a:xfrm>
          <a:prstGeom prst="rect">
            <a:avLst/>
          </a:prstGeom>
          <a:solidFill>
            <a:srgbClr val="F7D083">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1" name="Rectangle 10">
            <a:extLst>
              <a:ext uri="{FF2B5EF4-FFF2-40B4-BE49-F238E27FC236}">
                <a16:creationId xmlns:a16="http://schemas.microsoft.com/office/drawing/2014/main" id="{B15362A6-EBD9-CD4F-4144-DBA1885EC02E}"/>
              </a:ext>
            </a:extLst>
          </p:cNvPr>
          <p:cNvSpPr/>
          <p:nvPr/>
        </p:nvSpPr>
        <p:spPr>
          <a:xfrm>
            <a:off x="8013054" y="1204653"/>
            <a:ext cx="1212051" cy="1212113"/>
          </a:xfrm>
          <a:prstGeom prst="rect">
            <a:avLst/>
          </a:prstGeom>
          <a:solidFill>
            <a:srgbClr val="F7D083">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2" name="Rectangle 11">
            <a:extLst>
              <a:ext uri="{FF2B5EF4-FFF2-40B4-BE49-F238E27FC236}">
                <a16:creationId xmlns:a16="http://schemas.microsoft.com/office/drawing/2014/main" id="{40041CBC-7815-54B7-E655-A31EF69F4156}"/>
              </a:ext>
            </a:extLst>
          </p:cNvPr>
          <p:cNvSpPr/>
          <p:nvPr/>
        </p:nvSpPr>
        <p:spPr>
          <a:xfrm>
            <a:off x="9387014" y="1204653"/>
            <a:ext cx="1212051" cy="1212113"/>
          </a:xfrm>
          <a:prstGeom prst="rect">
            <a:avLst/>
          </a:prstGeom>
          <a:solidFill>
            <a:srgbClr val="F7D083">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3" name="Rectangle 12">
            <a:extLst>
              <a:ext uri="{FF2B5EF4-FFF2-40B4-BE49-F238E27FC236}">
                <a16:creationId xmlns:a16="http://schemas.microsoft.com/office/drawing/2014/main" id="{25D47173-75D7-7655-29D1-209EE42B7C57}"/>
              </a:ext>
            </a:extLst>
          </p:cNvPr>
          <p:cNvSpPr/>
          <p:nvPr/>
        </p:nvSpPr>
        <p:spPr>
          <a:xfrm>
            <a:off x="10760974" y="1204653"/>
            <a:ext cx="1212051" cy="1212113"/>
          </a:xfrm>
          <a:prstGeom prst="rect">
            <a:avLst/>
          </a:prstGeom>
          <a:solidFill>
            <a:srgbClr val="F7D083">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4" name="Rectangle 13">
            <a:extLst>
              <a:ext uri="{FF2B5EF4-FFF2-40B4-BE49-F238E27FC236}">
                <a16:creationId xmlns:a16="http://schemas.microsoft.com/office/drawing/2014/main" id="{2DB792EF-11D9-3B0F-C012-380D0274FDC6}"/>
              </a:ext>
            </a:extLst>
          </p:cNvPr>
          <p:cNvSpPr/>
          <p:nvPr/>
        </p:nvSpPr>
        <p:spPr>
          <a:xfrm>
            <a:off x="6671112" y="2624689"/>
            <a:ext cx="1212051" cy="1212113"/>
          </a:xfrm>
          <a:prstGeom prst="rect">
            <a:avLst/>
          </a:prstGeom>
          <a:solidFill>
            <a:srgbClr val="F7D083">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5" name="Rectangle 14">
            <a:extLst>
              <a:ext uri="{FF2B5EF4-FFF2-40B4-BE49-F238E27FC236}">
                <a16:creationId xmlns:a16="http://schemas.microsoft.com/office/drawing/2014/main" id="{EEB75556-952C-C7AA-EC00-21F3C3885A42}"/>
              </a:ext>
            </a:extLst>
          </p:cNvPr>
          <p:cNvSpPr/>
          <p:nvPr/>
        </p:nvSpPr>
        <p:spPr>
          <a:xfrm>
            <a:off x="8045072" y="2624688"/>
            <a:ext cx="1212051" cy="1212113"/>
          </a:xfrm>
          <a:prstGeom prst="rect">
            <a:avLst/>
          </a:prstGeom>
          <a:solidFill>
            <a:srgbClr val="F7D083">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6" name="Rectangle 15">
            <a:extLst>
              <a:ext uri="{FF2B5EF4-FFF2-40B4-BE49-F238E27FC236}">
                <a16:creationId xmlns:a16="http://schemas.microsoft.com/office/drawing/2014/main" id="{78685732-CCEC-0E0D-DDA9-7EF6A3ADEDD0}"/>
              </a:ext>
            </a:extLst>
          </p:cNvPr>
          <p:cNvSpPr/>
          <p:nvPr/>
        </p:nvSpPr>
        <p:spPr>
          <a:xfrm>
            <a:off x="9419032" y="2624688"/>
            <a:ext cx="1212051" cy="1212113"/>
          </a:xfrm>
          <a:prstGeom prst="rect">
            <a:avLst/>
          </a:prstGeom>
          <a:solidFill>
            <a:srgbClr val="F7D083">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7" name="Rectangle 16">
            <a:extLst>
              <a:ext uri="{FF2B5EF4-FFF2-40B4-BE49-F238E27FC236}">
                <a16:creationId xmlns:a16="http://schemas.microsoft.com/office/drawing/2014/main" id="{044E9F21-EC88-6980-E984-BA7953DA2EA1}"/>
              </a:ext>
            </a:extLst>
          </p:cNvPr>
          <p:cNvSpPr/>
          <p:nvPr/>
        </p:nvSpPr>
        <p:spPr>
          <a:xfrm>
            <a:off x="10792992" y="2624688"/>
            <a:ext cx="1212051" cy="1212113"/>
          </a:xfrm>
          <a:prstGeom prst="rect">
            <a:avLst/>
          </a:prstGeom>
          <a:solidFill>
            <a:srgbClr val="F7D083">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28" name="Rectangle 27">
            <a:extLst>
              <a:ext uri="{FF2B5EF4-FFF2-40B4-BE49-F238E27FC236}">
                <a16:creationId xmlns:a16="http://schemas.microsoft.com/office/drawing/2014/main" id="{54F83C37-3648-93EC-B73C-AEF414EC1910}"/>
              </a:ext>
            </a:extLst>
          </p:cNvPr>
          <p:cNvSpPr/>
          <p:nvPr/>
        </p:nvSpPr>
        <p:spPr>
          <a:xfrm>
            <a:off x="6671112" y="4019208"/>
            <a:ext cx="1212051" cy="1212113"/>
          </a:xfrm>
          <a:prstGeom prst="rect">
            <a:avLst/>
          </a:prstGeom>
          <a:solidFill>
            <a:srgbClr val="F7D083">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29" name="Rectangle 28">
            <a:extLst>
              <a:ext uri="{FF2B5EF4-FFF2-40B4-BE49-F238E27FC236}">
                <a16:creationId xmlns:a16="http://schemas.microsoft.com/office/drawing/2014/main" id="{2A404E86-AF16-47BF-A36C-1237594176EE}"/>
              </a:ext>
            </a:extLst>
          </p:cNvPr>
          <p:cNvSpPr/>
          <p:nvPr/>
        </p:nvSpPr>
        <p:spPr>
          <a:xfrm>
            <a:off x="8045072" y="4019207"/>
            <a:ext cx="1212051" cy="1212113"/>
          </a:xfrm>
          <a:prstGeom prst="rect">
            <a:avLst/>
          </a:prstGeom>
          <a:solidFill>
            <a:srgbClr val="F7D083">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0" name="Rectangle 29">
            <a:extLst>
              <a:ext uri="{FF2B5EF4-FFF2-40B4-BE49-F238E27FC236}">
                <a16:creationId xmlns:a16="http://schemas.microsoft.com/office/drawing/2014/main" id="{3A497C44-D892-AFA3-C4E7-29B824A03650}"/>
              </a:ext>
            </a:extLst>
          </p:cNvPr>
          <p:cNvSpPr/>
          <p:nvPr/>
        </p:nvSpPr>
        <p:spPr>
          <a:xfrm>
            <a:off x="9419032" y="4019207"/>
            <a:ext cx="1212051" cy="1212113"/>
          </a:xfrm>
          <a:prstGeom prst="rect">
            <a:avLst/>
          </a:prstGeom>
          <a:solidFill>
            <a:srgbClr val="F7D083">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1" name="Rectangle 30">
            <a:extLst>
              <a:ext uri="{FF2B5EF4-FFF2-40B4-BE49-F238E27FC236}">
                <a16:creationId xmlns:a16="http://schemas.microsoft.com/office/drawing/2014/main" id="{9D3872B0-70C2-D092-52C6-9A816C996B2A}"/>
              </a:ext>
            </a:extLst>
          </p:cNvPr>
          <p:cNvSpPr/>
          <p:nvPr/>
        </p:nvSpPr>
        <p:spPr>
          <a:xfrm>
            <a:off x="10792992" y="4019207"/>
            <a:ext cx="1212051" cy="1212113"/>
          </a:xfrm>
          <a:prstGeom prst="rect">
            <a:avLst/>
          </a:prstGeom>
          <a:solidFill>
            <a:srgbClr val="F7D083">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2" name="Rectangle 31">
            <a:extLst>
              <a:ext uri="{FF2B5EF4-FFF2-40B4-BE49-F238E27FC236}">
                <a16:creationId xmlns:a16="http://schemas.microsoft.com/office/drawing/2014/main" id="{9EF0DBF1-7AE4-61B9-2FCE-ACE6F30B51F4}"/>
              </a:ext>
            </a:extLst>
          </p:cNvPr>
          <p:cNvSpPr/>
          <p:nvPr/>
        </p:nvSpPr>
        <p:spPr>
          <a:xfrm>
            <a:off x="6671112" y="5428507"/>
            <a:ext cx="1212051" cy="1212113"/>
          </a:xfrm>
          <a:prstGeom prst="rect">
            <a:avLst/>
          </a:prstGeom>
          <a:solidFill>
            <a:srgbClr val="F7D083">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3" name="Rectangle 32">
            <a:extLst>
              <a:ext uri="{FF2B5EF4-FFF2-40B4-BE49-F238E27FC236}">
                <a16:creationId xmlns:a16="http://schemas.microsoft.com/office/drawing/2014/main" id="{B9EB8AAB-F686-3632-B89F-0E8A31E6197D}"/>
              </a:ext>
            </a:extLst>
          </p:cNvPr>
          <p:cNvSpPr/>
          <p:nvPr/>
        </p:nvSpPr>
        <p:spPr>
          <a:xfrm>
            <a:off x="8045072" y="5428506"/>
            <a:ext cx="1212051" cy="1212113"/>
          </a:xfrm>
          <a:prstGeom prst="rect">
            <a:avLst/>
          </a:prstGeom>
          <a:solidFill>
            <a:srgbClr val="F7D083">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4" name="Rectangle 33">
            <a:extLst>
              <a:ext uri="{FF2B5EF4-FFF2-40B4-BE49-F238E27FC236}">
                <a16:creationId xmlns:a16="http://schemas.microsoft.com/office/drawing/2014/main" id="{D8FE7C21-DCEE-D39F-3D10-FE11022C1220}"/>
              </a:ext>
            </a:extLst>
          </p:cNvPr>
          <p:cNvSpPr/>
          <p:nvPr/>
        </p:nvSpPr>
        <p:spPr>
          <a:xfrm>
            <a:off x="9419032" y="5428506"/>
            <a:ext cx="1212051" cy="1212113"/>
          </a:xfrm>
          <a:prstGeom prst="rect">
            <a:avLst/>
          </a:prstGeom>
          <a:solidFill>
            <a:srgbClr val="F7D083">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5" name="Rectangle 34">
            <a:extLst>
              <a:ext uri="{FF2B5EF4-FFF2-40B4-BE49-F238E27FC236}">
                <a16:creationId xmlns:a16="http://schemas.microsoft.com/office/drawing/2014/main" id="{6765ECC7-4E25-7BB9-AE51-B2D38ED3E7A5}"/>
              </a:ext>
            </a:extLst>
          </p:cNvPr>
          <p:cNvSpPr/>
          <p:nvPr/>
        </p:nvSpPr>
        <p:spPr>
          <a:xfrm>
            <a:off x="10792992" y="5428506"/>
            <a:ext cx="1212051" cy="1212113"/>
          </a:xfrm>
          <a:prstGeom prst="rect">
            <a:avLst/>
          </a:prstGeom>
          <a:solidFill>
            <a:srgbClr val="F7D083">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pic>
        <p:nvPicPr>
          <p:cNvPr id="26" name="Graphic 25">
            <a:extLst>
              <a:ext uri="{FF2B5EF4-FFF2-40B4-BE49-F238E27FC236}">
                <a16:creationId xmlns:a16="http://schemas.microsoft.com/office/drawing/2014/main" id="{74E9B7EA-D91F-9676-E186-797D729F4D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7830" y="505181"/>
            <a:ext cx="1057275" cy="885825"/>
          </a:xfrm>
          <a:prstGeom prst="rect">
            <a:avLst/>
          </a:prstGeom>
        </p:spPr>
      </p:pic>
      <p:sp>
        <p:nvSpPr>
          <p:cNvPr id="25" name="Speech Bubble: Rectangle with Corners Rounded 24">
            <a:extLst>
              <a:ext uri="{FF2B5EF4-FFF2-40B4-BE49-F238E27FC236}">
                <a16:creationId xmlns:a16="http://schemas.microsoft.com/office/drawing/2014/main" id="{76EFD90A-206E-D61B-AE87-FC22D576349D}"/>
              </a:ext>
            </a:extLst>
          </p:cNvPr>
          <p:cNvSpPr/>
          <p:nvPr/>
        </p:nvSpPr>
        <p:spPr>
          <a:xfrm>
            <a:off x="559558" y="2067340"/>
            <a:ext cx="5427774" cy="2794279"/>
          </a:xfrm>
          <a:prstGeom prst="wedgeRoundRectCallout">
            <a:avLst/>
          </a:prstGeom>
          <a:solidFill>
            <a:schemeClr val="bg1"/>
          </a:solidFill>
          <a:ln w="38100">
            <a:solidFill>
              <a:srgbClr val="F9E4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latin typeface="Montserrat Light" panose="00000400000000000000" pitchFamily="2" charset="0"/>
              </a:rPr>
              <a:t>How can we change our place so that cars are not the most convenient choice, especially for short journeys? This may involve traffic free spaces, dedicated active travel routes, e-bikes, changing where cars park.</a:t>
            </a:r>
          </a:p>
          <a:p>
            <a:pPr marL="285750" indent="-285750">
              <a:buFont typeface="Arial" panose="020B0604020202020204" pitchFamily="34" charset="0"/>
              <a:buChar char="•"/>
            </a:pPr>
            <a:r>
              <a:rPr lang="en-GB" sz="1400" dirty="0">
                <a:solidFill>
                  <a:schemeClr val="tx1"/>
                </a:solidFill>
                <a:latin typeface="Montserrat Light" panose="00000400000000000000" pitchFamily="2" charset="0"/>
              </a:rPr>
              <a:t>Is there safe parking available for alternatives such as mobility aids, buggies, cycles, electric cycles, including bigger cargo bikes and trike? </a:t>
            </a:r>
          </a:p>
          <a:p>
            <a:pPr marL="285750" indent="-285750">
              <a:buFont typeface="Arial" panose="020B0604020202020204" pitchFamily="34" charset="0"/>
              <a:buChar char="•"/>
            </a:pPr>
            <a:r>
              <a:rPr lang="en-GB" sz="1400" dirty="0">
                <a:solidFill>
                  <a:schemeClr val="tx1"/>
                </a:solidFill>
                <a:latin typeface="Montserrat Light" panose="00000400000000000000" pitchFamily="2" charset="0"/>
              </a:rPr>
              <a:t>What about parking and charging for electric cars?</a:t>
            </a:r>
          </a:p>
          <a:p>
            <a:pPr marL="285750" indent="-285750">
              <a:buFont typeface="Arial" panose="020B0604020202020204" pitchFamily="34" charset="0"/>
              <a:buChar char="•"/>
            </a:pPr>
            <a:r>
              <a:rPr lang="en-GB" sz="1400" dirty="0">
                <a:solidFill>
                  <a:schemeClr val="tx1"/>
                </a:solidFill>
                <a:latin typeface="Montserrat Light" panose="00000400000000000000" pitchFamily="2" charset="0"/>
              </a:rPr>
              <a:t>How could walking and cycling become the more convenient and appealing option?</a:t>
            </a:r>
          </a:p>
        </p:txBody>
      </p:sp>
      <p:sp>
        <p:nvSpPr>
          <p:cNvPr id="27" name="Speech Bubble: Rectangle with Corners Rounded 26">
            <a:extLst>
              <a:ext uri="{FF2B5EF4-FFF2-40B4-BE49-F238E27FC236}">
                <a16:creationId xmlns:a16="http://schemas.microsoft.com/office/drawing/2014/main" id="{645E69FC-048D-48DA-B257-B62DED3588C9}"/>
              </a:ext>
            </a:extLst>
          </p:cNvPr>
          <p:cNvSpPr/>
          <p:nvPr/>
        </p:nvSpPr>
        <p:spPr>
          <a:xfrm flipH="1">
            <a:off x="593678" y="5303520"/>
            <a:ext cx="5393654" cy="844586"/>
          </a:xfrm>
          <a:prstGeom prst="wedgeRoundRectCallout">
            <a:avLst/>
          </a:prstGeom>
          <a:solidFill>
            <a:schemeClr val="bg1"/>
          </a:solidFill>
          <a:ln w="38100">
            <a:solidFill>
              <a:srgbClr val="F39A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latin typeface="Montserrat Light" panose="00000400000000000000" pitchFamily="2" charset="0"/>
              </a:rPr>
              <a:t>Are there locations that a lot of people go to in good weather?</a:t>
            </a:r>
          </a:p>
          <a:p>
            <a:pPr marL="285750" indent="-285750">
              <a:buFont typeface="Arial" panose="020B0604020202020204" pitchFamily="34" charset="0"/>
              <a:buChar char="•"/>
            </a:pPr>
            <a:r>
              <a:rPr lang="en-GB" sz="1400" dirty="0">
                <a:solidFill>
                  <a:schemeClr val="tx1"/>
                </a:solidFill>
                <a:latin typeface="Montserrat Light" panose="00000400000000000000" pitchFamily="2" charset="0"/>
              </a:rPr>
              <a:t>Are there covered and secure cycling parking areas?</a:t>
            </a:r>
          </a:p>
        </p:txBody>
      </p:sp>
      <p:sp>
        <p:nvSpPr>
          <p:cNvPr id="2" name="Title 1">
            <a:extLst>
              <a:ext uri="{FF2B5EF4-FFF2-40B4-BE49-F238E27FC236}">
                <a16:creationId xmlns:a16="http://schemas.microsoft.com/office/drawing/2014/main" id="{543CF7A7-0049-FD67-ABF5-BBDEF74F0B17}"/>
              </a:ext>
            </a:extLst>
          </p:cNvPr>
          <p:cNvSpPr txBox="1">
            <a:spLocks/>
          </p:cNvSpPr>
          <p:nvPr/>
        </p:nvSpPr>
        <p:spPr>
          <a:xfrm>
            <a:off x="6574980" y="74079"/>
            <a:ext cx="53980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General Feedback</a:t>
            </a:r>
            <a:endParaRPr lang="en-GB" dirty="0">
              <a:latin typeface="Franklin Gothic Medium Cond" panose="020B0606030402020204" pitchFamily="34" charset="0"/>
            </a:endParaRPr>
          </a:p>
        </p:txBody>
      </p:sp>
    </p:spTree>
    <p:extLst>
      <p:ext uri="{BB962C8B-B14F-4D97-AF65-F5344CB8AC3E}">
        <p14:creationId xmlns:p14="http://schemas.microsoft.com/office/powerpoint/2010/main" val="3181034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C35C-8A41-1DFE-99BE-6758EC49BCF5}"/>
              </a:ext>
            </a:extLst>
          </p:cNvPr>
          <p:cNvSpPr txBox="1">
            <a:spLocks/>
          </p:cNvSpPr>
          <p:nvPr/>
        </p:nvSpPr>
        <p:spPr>
          <a:xfrm>
            <a:off x="6574980" y="778760"/>
            <a:ext cx="58268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Voting</a:t>
            </a:r>
            <a:endParaRPr lang="en-GB" dirty="0">
              <a:latin typeface="Franklin Gothic Medium Cond" panose="020B0606030402020204" pitchFamily="34" charset="0"/>
            </a:endParaRPr>
          </a:p>
        </p:txBody>
      </p:sp>
      <p:sp>
        <p:nvSpPr>
          <p:cNvPr id="3" name="Rectangle 2">
            <a:extLst>
              <a:ext uri="{FF2B5EF4-FFF2-40B4-BE49-F238E27FC236}">
                <a16:creationId xmlns:a16="http://schemas.microsoft.com/office/drawing/2014/main" id="{38C88923-C60B-0E71-67E6-944C09D3014B}"/>
              </a:ext>
            </a:extLst>
          </p:cNvPr>
          <p:cNvSpPr/>
          <p:nvPr/>
        </p:nvSpPr>
        <p:spPr>
          <a:xfrm>
            <a:off x="196344" y="217380"/>
            <a:ext cx="6221285" cy="6423239"/>
          </a:xfrm>
          <a:prstGeom prst="rect">
            <a:avLst/>
          </a:prstGeom>
          <a:solidFill>
            <a:srgbClr val="FBE9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7D083"/>
              </a:solidFill>
            </a:endParaRPr>
          </a:p>
        </p:txBody>
      </p:sp>
      <p:sp>
        <p:nvSpPr>
          <p:cNvPr id="4" name="Rectangle 3">
            <a:extLst>
              <a:ext uri="{FF2B5EF4-FFF2-40B4-BE49-F238E27FC236}">
                <a16:creationId xmlns:a16="http://schemas.microsoft.com/office/drawing/2014/main" id="{559DF4A5-9CF6-6E10-728D-C48AA8FF3C2F}"/>
              </a:ext>
            </a:extLst>
          </p:cNvPr>
          <p:cNvSpPr>
            <a:spLocks noGrp="1" noRot="1" noMove="1" noResize="1" noEditPoints="1" noAdjustHandles="1" noChangeArrowheads="1" noChangeShapeType="1"/>
          </p:cNvSpPr>
          <p:nvPr/>
        </p:nvSpPr>
        <p:spPr>
          <a:xfrm>
            <a:off x="376734" y="411584"/>
            <a:ext cx="1143467" cy="114346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1">
            <a:extLst>
              <a:ext uri="{FF2B5EF4-FFF2-40B4-BE49-F238E27FC236}">
                <a16:creationId xmlns:a16="http://schemas.microsoft.com/office/drawing/2014/main" id="{7048A15F-2C05-84B3-C196-F12A0F5A0519}"/>
              </a:ext>
            </a:extLst>
          </p:cNvPr>
          <p:cNvSpPr txBox="1">
            <a:spLocks/>
          </p:cNvSpPr>
          <p:nvPr/>
        </p:nvSpPr>
        <p:spPr>
          <a:xfrm>
            <a:off x="1632456" y="5123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en-US" dirty="0">
                <a:latin typeface="Franklin Gothic Medium Cond" panose="020B0606030402020204" pitchFamily="34" charset="0"/>
              </a:rPr>
              <a:t>04 </a:t>
            </a:r>
            <a:br>
              <a:rPr lang="en-US" dirty="0">
                <a:latin typeface="Franklin Gothic Medium Cond" panose="020B0606030402020204" pitchFamily="34" charset="0"/>
              </a:rPr>
            </a:br>
            <a:r>
              <a:rPr lang="en-US" dirty="0">
                <a:latin typeface="Franklin Gothic Medium Cond" panose="020B0606030402020204" pitchFamily="34" charset="0"/>
              </a:rPr>
              <a:t>Streets &amp; Spaces</a:t>
            </a:r>
            <a:endParaRPr lang="en-GB" dirty="0">
              <a:latin typeface="Franklin Gothic Medium Cond" panose="020B0606030402020204" pitchFamily="34" charset="0"/>
            </a:endParaRPr>
          </a:p>
        </p:txBody>
      </p:sp>
      <p:sp>
        <p:nvSpPr>
          <p:cNvPr id="8" name="Rectangle 7">
            <a:extLst>
              <a:ext uri="{FF2B5EF4-FFF2-40B4-BE49-F238E27FC236}">
                <a16:creationId xmlns:a16="http://schemas.microsoft.com/office/drawing/2014/main" id="{7A77C894-8F34-C049-C0BF-47E08F0CB79D}"/>
              </a:ext>
            </a:extLst>
          </p:cNvPr>
          <p:cNvSpPr/>
          <p:nvPr/>
        </p:nvSpPr>
        <p:spPr>
          <a:xfrm>
            <a:off x="6639094" y="3802119"/>
            <a:ext cx="1212051" cy="1212113"/>
          </a:xfrm>
          <a:prstGeom prst="rect">
            <a:avLst/>
          </a:prstGeom>
          <a:solidFill>
            <a:srgbClr val="FBE991">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0" name="Title 1">
            <a:extLst>
              <a:ext uri="{FF2B5EF4-FFF2-40B4-BE49-F238E27FC236}">
                <a16:creationId xmlns:a16="http://schemas.microsoft.com/office/drawing/2014/main" id="{35C78BB9-56F6-174F-AE81-7E79CA43D6FB}"/>
              </a:ext>
            </a:extLst>
          </p:cNvPr>
          <p:cNvSpPr txBox="1">
            <a:spLocks/>
          </p:cNvSpPr>
          <p:nvPr/>
        </p:nvSpPr>
        <p:spPr>
          <a:xfrm>
            <a:off x="6574979" y="2671544"/>
            <a:ext cx="58268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General Feedback</a:t>
            </a:r>
            <a:endParaRPr lang="en-GB" dirty="0">
              <a:latin typeface="Franklin Gothic Medium Cond" panose="020B0606030402020204" pitchFamily="34" charset="0"/>
            </a:endParaRPr>
          </a:p>
        </p:txBody>
      </p:sp>
      <p:sp>
        <p:nvSpPr>
          <p:cNvPr id="11" name="Rectangle 10">
            <a:extLst>
              <a:ext uri="{FF2B5EF4-FFF2-40B4-BE49-F238E27FC236}">
                <a16:creationId xmlns:a16="http://schemas.microsoft.com/office/drawing/2014/main" id="{B15362A6-EBD9-CD4F-4144-DBA1885EC02E}"/>
              </a:ext>
            </a:extLst>
          </p:cNvPr>
          <p:cNvSpPr/>
          <p:nvPr/>
        </p:nvSpPr>
        <p:spPr>
          <a:xfrm>
            <a:off x="8013054" y="3802118"/>
            <a:ext cx="1212051" cy="1212113"/>
          </a:xfrm>
          <a:prstGeom prst="rect">
            <a:avLst/>
          </a:prstGeom>
          <a:solidFill>
            <a:srgbClr val="FBE991">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2" name="Rectangle 11">
            <a:extLst>
              <a:ext uri="{FF2B5EF4-FFF2-40B4-BE49-F238E27FC236}">
                <a16:creationId xmlns:a16="http://schemas.microsoft.com/office/drawing/2014/main" id="{40041CBC-7815-54B7-E655-A31EF69F4156}"/>
              </a:ext>
            </a:extLst>
          </p:cNvPr>
          <p:cNvSpPr/>
          <p:nvPr/>
        </p:nvSpPr>
        <p:spPr>
          <a:xfrm>
            <a:off x="9387014" y="3802118"/>
            <a:ext cx="1212051" cy="1212113"/>
          </a:xfrm>
          <a:prstGeom prst="rect">
            <a:avLst/>
          </a:prstGeom>
          <a:solidFill>
            <a:srgbClr val="FBE991">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3" name="Rectangle 12">
            <a:extLst>
              <a:ext uri="{FF2B5EF4-FFF2-40B4-BE49-F238E27FC236}">
                <a16:creationId xmlns:a16="http://schemas.microsoft.com/office/drawing/2014/main" id="{25D47173-75D7-7655-29D1-209EE42B7C57}"/>
              </a:ext>
            </a:extLst>
          </p:cNvPr>
          <p:cNvSpPr/>
          <p:nvPr/>
        </p:nvSpPr>
        <p:spPr>
          <a:xfrm>
            <a:off x="10760974" y="3802118"/>
            <a:ext cx="1212051" cy="1212113"/>
          </a:xfrm>
          <a:prstGeom prst="rect">
            <a:avLst/>
          </a:prstGeom>
          <a:solidFill>
            <a:srgbClr val="FBE991">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4" name="Rectangle 13">
            <a:extLst>
              <a:ext uri="{FF2B5EF4-FFF2-40B4-BE49-F238E27FC236}">
                <a16:creationId xmlns:a16="http://schemas.microsoft.com/office/drawing/2014/main" id="{2DB792EF-11D9-3B0F-C012-380D0274FDC6}"/>
              </a:ext>
            </a:extLst>
          </p:cNvPr>
          <p:cNvSpPr/>
          <p:nvPr/>
        </p:nvSpPr>
        <p:spPr>
          <a:xfrm>
            <a:off x="6671112" y="5222154"/>
            <a:ext cx="1212051" cy="1212113"/>
          </a:xfrm>
          <a:prstGeom prst="rect">
            <a:avLst/>
          </a:prstGeom>
          <a:solidFill>
            <a:srgbClr val="FBE991">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5" name="Rectangle 14">
            <a:extLst>
              <a:ext uri="{FF2B5EF4-FFF2-40B4-BE49-F238E27FC236}">
                <a16:creationId xmlns:a16="http://schemas.microsoft.com/office/drawing/2014/main" id="{EEB75556-952C-C7AA-EC00-21F3C3885A42}"/>
              </a:ext>
            </a:extLst>
          </p:cNvPr>
          <p:cNvSpPr/>
          <p:nvPr/>
        </p:nvSpPr>
        <p:spPr>
          <a:xfrm>
            <a:off x="8045072" y="5222153"/>
            <a:ext cx="1212051" cy="1212113"/>
          </a:xfrm>
          <a:prstGeom prst="rect">
            <a:avLst/>
          </a:prstGeom>
          <a:solidFill>
            <a:srgbClr val="FBE991">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6" name="Rectangle 15">
            <a:extLst>
              <a:ext uri="{FF2B5EF4-FFF2-40B4-BE49-F238E27FC236}">
                <a16:creationId xmlns:a16="http://schemas.microsoft.com/office/drawing/2014/main" id="{78685732-CCEC-0E0D-DDA9-7EF6A3ADEDD0}"/>
              </a:ext>
            </a:extLst>
          </p:cNvPr>
          <p:cNvSpPr/>
          <p:nvPr/>
        </p:nvSpPr>
        <p:spPr>
          <a:xfrm>
            <a:off x="9419032" y="5222153"/>
            <a:ext cx="1212051" cy="1212113"/>
          </a:xfrm>
          <a:prstGeom prst="rect">
            <a:avLst/>
          </a:prstGeom>
          <a:solidFill>
            <a:srgbClr val="FBE991">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7" name="Rectangle 16">
            <a:extLst>
              <a:ext uri="{FF2B5EF4-FFF2-40B4-BE49-F238E27FC236}">
                <a16:creationId xmlns:a16="http://schemas.microsoft.com/office/drawing/2014/main" id="{044E9F21-EC88-6980-E984-BA7953DA2EA1}"/>
              </a:ext>
            </a:extLst>
          </p:cNvPr>
          <p:cNvSpPr/>
          <p:nvPr/>
        </p:nvSpPr>
        <p:spPr>
          <a:xfrm>
            <a:off x="10792992" y="5222153"/>
            <a:ext cx="1212051" cy="1212113"/>
          </a:xfrm>
          <a:prstGeom prst="rect">
            <a:avLst/>
          </a:prstGeom>
          <a:solidFill>
            <a:srgbClr val="FBE991">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grpSp>
        <p:nvGrpSpPr>
          <p:cNvPr id="18" name="Group 17">
            <a:extLst>
              <a:ext uri="{FF2B5EF4-FFF2-40B4-BE49-F238E27FC236}">
                <a16:creationId xmlns:a16="http://schemas.microsoft.com/office/drawing/2014/main" id="{58591544-9B9E-36C8-3249-81F20EA2E108}"/>
              </a:ext>
            </a:extLst>
          </p:cNvPr>
          <p:cNvGrpSpPr/>
          <p:nvPr/>
        </p:nvGrpSpPr>
        <p:grpSpPr>
          <a:xfrm>
            <a:off x="6639094" y="1945228"/>
            <a:ext cx="5281227" cy="1023272"/>
            <a:chOff x="6639094" y="2270444"/>
            <a:chExt cx="5281227" cy="1023272"/>
          </a:xfrm>
        </p:grpSpPr>
        <p:pic>
          <p:nvPicPr>
            <p:cNvPr id="19" name="Picture 18">
              <a:extLst>
                <a:ext uri="{FF2B5EF4-FFF2-40B4-BE49-F238E27FC236}">
                  <a16:creationId xmlns:a16="http://schemas.microsoft.com/office/drawing/2014/main" id="{F686D63C-3D22-B10E-283E-5B9F0DC520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39094" y="2860161"/>
              <a:ext cx="5281227" cy="433555"/>
            </a:xfrm>
            <a:prstGeom prst="rect">
              <a:avLst/>
            </a:prstGeom>
          </p:spPr>
        </p:pic>
        <p:sp>
          <p:nvSpPr>
            <p:cNvPr id="20" name="Oval 19">
              <a:extLst>
                <a:ext uri="{FF2B5EF4-FFF2-40B4-BE49-F238E27FC236}">
                  <a16:creationId xmlns:a16="http://schemas.microsoft.com/office/drawing/2014/main" id="{41C26A93-5387-DBFD-5295-49B9B92603FE}"/>
                </a:ext>
              </a:extLst>
            </p:cNvPr>
            <p:cNvSpPr/>
            <p:nvPr userDrawn="1"/>
          </p:nvSpPr>
          <p:spPr>
            <a:xfrm>
              <a:off x="6703393"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1" name="Oval 20">
              <a:extLst>
                <a:ext uri="{FF2B5EF4-FFF2-40B4-BE49-F238E27FC236}">
                  <a16:creationId xmlns:a16="http://schemas.microsoft.com/office/drawing/2014/main" id="{040DDF38-2796-C127-21D7-0F137A8B2E09}"/>
                </a:ext>
              </a:extLst>
            </p:cNvPr>
            <p:cNvSpPr/>
            <p:nvPr userDrawn="1"/>
          </p:nvSpPr>
          <p:spPr>
            <a:xfrm>
              <a:off x="7467225"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22" name="Oval 21">
              <a:extLst>
                <a:ext uri="{FF2B5EF4-FFF2-40B4-BE49-F238E27FC236}">
                  <a16:creationId xmlns:a16="http://schemas.microsoft.com/office/drawing/2014/main" id="{27FCC6E8-78BC-8D9A-10AF-DC281D4F0BBD}"/>
                </a:ext>
              </a:extLst>
            </p:cNvPr>
            <p:cNvSpPr/>
            <p:nvPr userDrawn="1"/>
          </p:nvSpPr>
          <p:spPr>
            <a:xfrm>
              <a:off x="8231057"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23" name="Oval 22">
              <a:extLst>
                <a:ext uri="{FF2B5EF4-FFF2-40B4-BE49-F238E27FC236}">
                  <a16:creationId xmlns:a16="http://schemas.microsoft.com/office/drawing/2014/main" id="{F67F6FA8-F249-B109-43A6-FA283BA62A2E}"/>
                </a:ext>
              </a:extLst>
            </p:cNvPr>
            <p:cNvSpPr/>
            <p:nvPr userDrawn="1"/>
          </p:nvSpPr>
          <p:spPr>
            <a:xfrm>
              <a:off x="8994889"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
          <p:nvSpPr>
            <p:cNvPr id="24" name="Oval 23">
              <a:extLst>
                <a:ext uri="{FF2B5EF4-FFF2-40B4-BE49-F238E27FC236}">
                  <a16:creationId xmlns:a16="http://schemas.microsoft.com/office/drawing/2014/main" id="{C8D0DB71-9EB7-D205-E1DA-8BB9D58262E8}"/>
                </a:ext>
              </a:extLst>
            </p:cNvPr>
            <p:cNvSpPr/>
            <p:nvPr userDrawn="1"/>
          </p:nvSpPr>
          <p:spPr>
            <a:xfrm>
              <a:off x="9758722"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5</a:t>
              </a:r>
            </a:p>
          </p:txBody>
        </p:sp>
        <p:sp>
          <p:nvSpPr>
            <p:cNvPr id="25" name="Oval 24">
              <a:extLst>
                <a:ext uri="{FF2B5EF4-FFF2-40B4-BE49-F238E27FC236}">
                  <a16:creationId xmlns:a16="http://schemas.microsoft.com/office/drawing/2014/main" id="{7ED01D03-F4D7-61CA-622A-916A669D18AE}"/>
                </a:ext>
              </a:extLst>
            </p:cNvPr>
            <p:cNvSpPr/>
            <p:nvPr userDrawn="1"/>
          </p:nvSpPr>
          <p:spPr>
            <a:xfrm>
              <a:off x="10522554"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6</a:t>
              </a:r>
            </a:p>
          </p:txBody>
        </p:sp>
        <p:sp>
          <p:nvSpPr>
            <p:cNvPr id="26" name="Oval 25">
              <a:extLst>
                <a:ext uri="{FF2B5EF4-FFF2-40B4-BE49-F238E27FC236}">
                  <a16:creationId xmlns:a16="http://schemas.microsoft.com/office/drawing/2014/main" id="{19506484-18F4-520C-CC39-01AFC8D4C54F}"/>
                </a:ext>
              </a:extLst>
            </p:cNvPr>
            <p:cNvSpPr/>
            <p:nvPr userDrawn="1"/>
          </p:nvSpPr>
          <p:spPr>
            <a:xfrm>
              <a:off x="11286388" y="2270444"/>
              <a:ext cx="527957" cy="527957"/>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7</a:t>
              </a:r>
            </a:p>
          </p:txBody>
        </p:sp>
      </p:grpSp>
      <p:sp>
        <p:nvSpPr>
          <p:cNvPr id="27" name="Oval 26">
            <a:extLst>
              <a:ext uri="{FF2B5EF4-FFF2-40B4-BE49-F238E27FC236}">
                <a16:creationId xmlns:a16="http://schemas.microsoft.com/office/drawing/2014/main" id="{A7876024-06DA-0E59-2614-61860D320B15}"/>
              </a:ext>
            </a:extLst>
          </p:cNvPr>
          <p:cNvSpPr/>
          <p:nvPr/>
        </p:nvSpPr>
        <p:spPr>
          <a:xfrm>
            <a:off x="10522554" y="348138"/>
            <a:ext cx="1199913" cy="1199913"/>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X</a:t>
            </a:r>
          </a:p>
        </p:txBody>
      </p:sp>
      <p:pic>
        <p:nvPicPr>
          <p:cNvPr id="28" name="Graphic 27">
            <a:extLst>
              <a:ext uri="{FF2B5EF4-FFF2-40B4-BE49-F238E27FC236}">
                <a16:creationId xmlns:a16="http://schemas.microsoft.com/office/drawing/2014/main" id="{1742F10C-8FBE-9BDE-7C28-62D0BD318F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7763" y="583268"/>
            <a:ext cx="781050" cy="800100"/>
          </a:xfrm>
          <a:prstGeom prst="rect">
            <a:avLst/>
          </a:prstGeom>
        </p:spPr>
      </p:pic>
      <p:sp>
        <p:nvSpPr>
          <p:cNvPr id="29" name="Title 1">
            <a:extLst>
              <a:ext uri="{FF2B5EF4-FFF2-40B4-BE49-F238E27FC236}">
                <a16:creationId xmlns:a16="http://schemas.microsoft.com/office/drawing/2014/main" id="{720327E1-D280-B835-65A1-CFBD4205EC18}"/>
              </a:ext>
            </a:extLst>
          </p:cNvPr>
          <p:cNvSpPr txBox="1">
            <a:spLocks/>
          </p:cNvSpPr>
          <p:nvPr/>
        </p:nvSpPr>
        <p:spPr>
          <a:xfrm>
            <a:off x="306214" y="1642937"/>
            <a:ext cx="5826849" cy="1325563"/>
          </a:xfrm>
          <a:prstGeom prst="rect">
            <a:avLst/>
          </a:prstGeom>
          <a:ln>
            <a:noFill/>
          </a:ln>
        </p:spPr>
        <p:txBody>
          <a:bodyP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What are the buildings, streets and public spaces like in my place?</a:t>
            </a:r>
            <a:endParaRPr lang="en-GB" dirty="0">
              <a:latin typeface="Franklin Gothic Medium Cond" panose="020B0606030402020204" pitchFamily="34" charset="0"/>
            </a:endParaRPr>
          </a:p>
        </p:txBody>
      </p:sp>
      <p:sp>
        <p:nvSpPr>
          <p:cNvPr id="30" name="Title 1">
            <a:extLst>
              <a:ext uri="{FF2B5EF4-FFF2-40B4-BE49-F238E27FC236}">
                <a16:creationId xmlns:a16="http://schemas.microsoft.com/office/drawing/2014/main" id="{7A287B38-30D6-D8CE-64E0-EBAE21B2FD51}"/>
              </a:ext>
            </a:extLst>
          </p:cNvPr>
          <p:cNvSpPr txBox="1">
            <a:spLocks/>
          </p:cNvSpPr>
          <p:nvPr/>
        </p:nvSpPr>
        <p:spPr>
          <a:xfrm>
            <a:off x="299945" y="2585379"/>
            <a:ext cx="5839387" cy="394892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endParaRPr lang="en-GB" sz="1800" b="0" i="1" dirty="0">
              <a:solidFill>
                <a:srgbClr val="1A1A1A"/>
              </a:solidFill>
              <a:effectLst/>
              <a:latin typeface="Montserrat Light" panose="00000400000000000000" pitchFamily="2" charset="0"/>
            </a:endParaRPr>
          </a:p>
          <a:p>
            <a:r>
              <a:rPr lang="en-GB" sz="1800" b="0" i="1" dirty="0">
                <a:solidFill>
                  <a:srgbClr val="1A1A1A"/>
                </a:solidFill>
                <a:effectLst/>
                <a:latin typeface="Montserrat Light" panose="00000400000000000000" pitchFamily="2" charset="0"/>
              </a:rPr>
              <a:t>Things to Think About...</a:t>
            </a:r>
          </a:p>
          <a:p>
            <a:endParaRPr lang="en-GB" sz="1800" b="0" dirty="0">
              <a:latin typeface="Montserrat Light" panose="00000400000000000000" pitchFamily="2" charset="0"/>
            </a:endParaRP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What are streets and spaces like? </a:t>
            </a: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Are there points of interest? </a:t>
            </a: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Is it easy to find my way around? </a:t>
            </a:r>
            <a:endParaRPr lang="en-GB" sz="1800" dirty="0">
              <a:solidFill>
                <a:srgbClr val="1A1A1A"/>
              </a:solidFill>
              <a:latin typeface="Montserrat Light" panose="00000400000000000000" pitchFamily="2" charset="0"/>
            </a:endParaRP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How accessible are spaces for everyone? </a:t>
            </a:r>
          </a:p>
          <a:p>
            <a:pPr marL="285750" indent="-285750">
              <a:lnSpc>
                <a:spcPct val="150000"/>
              </a:lnSpc>
              <a:buFont typeface="Arial" panose="020B0604020202020204" pitchFamily="34" charset="0"/>
              <a:buChar char="•"/>
            </a:pPr>
            <a:r>
              <a:rPr lang="en-GB" sz="1800" dirty="0">
                <a:solidFill>
                  <a:srgbClr val="1A1A1A"/>
                </a:solidFill>
                <a:effectLst/>
                <a:latin typeface="Montserrat Light" panose="00000400000000000000" pitchFamily="2" charset="0"/>
              </a:rPr>
              <a:t>Are there any challenges? </a:t>
            </a:r>
          </a:p>
        </p:txBody>
      </p:sp>
    </p:spTree>
    <p:extLst>
      <p:ext uri="{BB962C8B-B14F-4D97-AF65-F5344CB8AC3E}">
        <p14:creationId xmlns:p14="http://schemas.microsoft.com/office/powerpoint/2010/main" val="1200992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C88923-C60B-0E71-67E6-944C09D3014B}"/>
              </a:ext>
            </a:extLst>
          </p:cNvPr>
          <p:cNvSpPr/>
          <p:nvPr/>
        </p:nvSpPr>
        <p:spPr>
          <a:xfrm>
            <a:off x="196344" y="217380"/>
            <a:ext cx="6221285" cy="6423239"/>
          </a:xfrm>
          <a:prstGeom prst="rect">
            <a:avLst/>
          </a:prstGeom>
          <a:solidFill>
            <a:srgbClr val="FBE9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559DF4A5-9CF6-6E10-728D-C48AA8FF3C2F}"/>
              </a:ext>
            </a:extLst>
          </p:cNvPr>
          <p:cNvSpPr/>
          <p:nvPr/>
        </p:nvSpPr>
        <p:spPr>
          <a:xfrm>
            <a:off x="376734" y="411584"/>
            <a:ext cx="1143467" cy="114346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7048A15F-2C05-84B3-C196-F12A0F5A0519}"/>
              </a:ext>
            </a:extLst>
          </p:cNvPr>
          <p:cNvSpPr txBox="1">
            <a:spLocks/>
          </p:cNvSpPr>
          <p:nvPr/>
        </p:nvSpPr>
        <p:spPr>
          <a:xfrm>
            <a:off x="1632456" y="5123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en-US" dirty="0">
                <a:latin typeface="Franklin Gothic Medium Cond" panose="020B0606030402020204" pitchFamily="34" charset="0"/>
              </a:rPr>
              <a:t>04 </a:t>
            </a:r>
            <a:br>
              <a:rPr lang="en-US" dirty="0">
                <a:latin typeface="Franklin Gothic Medium Cond" panose="020B0606030402020204" pitchFamily="34" charset="0"/>
              </a:rPr>
            </a:br>
            <a:r>
              <a:rPr lang="en-US" dirty="0">
                <a:latin typeface="Franklin Gothic Medium Cond" panose="020B0606030402020204" pitchFamily="34" charset="0"/>
              </a:rPr>
              <a:t>Streets &amp; Spaces</a:t>
            </a:r>
            <a:endParaRPr lang="en-GB" dirty="0">
              <a:latin typeface="Franklin Gothic Medium Cond" panose="020B0606030402020204" pitchFamily="34" charset="0"/>
            </a:endParaRPr>
          </a:p>
        </p:txBody>
      </p:sp>
      <p:sp>
        <p:nvSpPr>
          <p:cNvPr id="8" name="Rectangle 7">
            <a:extLst>
              <a:ext uri="{FF2B5EF4-FFF2-40B4-BE49-F238E27FC236}">
                <a16:creationId xmlns:a16="http://schemas.microsoft.com/office/drawing/2014/main" id="{7A77C894-8F34-C049-C0BF-47E08F0CB79D}"/>
              </a:ext>
            </a:extLst>
          </p:cNvPr>
          <p:cNvSpPr/>
          <p:nvPr/>
        </p:nvSpPr>
        <p:spPr>
          <a:xfrm>
            <a:off x="6629707" y="1204654"/>
            <a:ext cx="1212051" cy="1212113"/>
          </a:xfrm>
          <a:prstGeom prst="rect">
            <a:avLst/>
          </a:prstGeom>
          <a:solidFill>
            <a:srgbClr val="FBE991">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1" name="Rectangle 10">
            <a:extLst>
              <a:ext uri="{FF2B5EF4-FFF2-40B4-BE49-F238E27FC236}">
                <a16:creationId xmlns:a16="http://schemas.microsoft.com/office/drawing/2014/main" id="{B15362A6-EBD9-CD4F-4144-DBA1885EC02E}"/>
              </a:ext>
            </a:extLst>
          </p:cNvPr>
          <p:cNvSpPr/>
          <p:nvPr/>
        </p:nvSpPr>
        <p:spPr>
          <a:xfrm>
            <a:off x="8003667" y="1204653"/>
            <a:ext cx="1212051" cy="1212113"/>
          </a:xfrm>
          <a:prstGeom prst="rect">
            <a:avLst/>
          </a:prstGeom>
          <a:solidFill>
            <a:srgbClr val="FBE991">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2" name="Rectangle 11">
            <a:extLst>
              <a:ext uri="{FF2B5EF4-FFF2-40B4-BE49-F238E27FC236}">
                <a16:creationId xmlns:a16="http://schemas.microsoft.com/office/drawing/2014/main" id="{40041CBC-7815-54B7-E655-A31EF69F4156}"/>
              </a:ext>
            </a:extLst>
          </p:cNvPr>
          <p:cNvSpPr/>
          <p:nvPr/>
        </p:nvSpPr>
        <p:spPr>
          <a:xfrm>
            <a:off x="9377627" y="1204653"/>
            <a:ext cx="1212051" cy="1212113"/>
          </a:xfrm>
          <a:prstGeom prst="rect">
            <a:avLst/>
          </a:prstGeom>
          <a:solidFill>
            <a:srgbClr val="FBE991">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3" name="Rectangle 12">
            <a:extLst>
              <a:ext uri="{FF2B5EF4-FFF2-40B4-BE49-F238E27FC236}">
                <a16:creationId xmlns:a16="http://schemas.microsoft.com/office/drawing/2014/main" id="{25D47173-75D7-7655-29D1-209EE42B7C57}"/>
              </a:ext>
            </a:extLst>
          </p:cNvPr>
          <p:cNvSpPr/>
          <p:nvPr/>
        </p:nvSpPr>
        <p:spPr>
          <a:xfrm>
            <a:off x="10751587" y="1204653"/>
            <a:ext cx="1212051" cy="1212113"/>
          </a:xfrm>
          <a:prstGeom prst="rect">
            <a:avLst/>
          </a:prstGeom>
          <a:solidFill>
            <a:srgbClr val="FBE991">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4" name="Rectangle 13">
            <a:extLst>
              <a:ext uri="{FF2B5EF4-FFF2-40B4-BE49-F238E27FC236}">
                <a16:creationId xmlns:a16="http://schemas.microsoft.com/office/drawing/2014/main" id="{2DB792EF-11D9-3B0F-C012-380D0274FDC6}"/>
              </a:ext>
            </a:extLst>
          </p:cNvPr>
          <p:cNvSpPr/>
          <p:nvPr/>
        </p:nvSpPr>
        <p:spPr>
          <a:xfrm>
            <a:off x="6661725" y="2624689"/>
            <a:ext cx="1212051" cy="1212113"/>
          </a:xfrm>
          <a:prstGeom prst="rect">
            <a:avLst/>
          </a:prstGeom>
          <a:solidFill>
            <a:srgbClr val="FBE991">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5" name="Rectangle 14">
            <a:extLst>
              <a:ext uri="{FF2B5EF4-FFF2-40B4-BE49-F238E27FC236}">
                <a16:creationId xmlns:a16="http://schemas.microsoft.com/office/drawing/2014/main" id="{EEB75556-952C-C7AA-EC00-21F3C3885A42}"/>
              </a:ext>
            </a:extLst>
          </p:cNvPr>
          <p:cNvSpPr/>
          <p:nvPr/>
        </p:nvSpPr>
        <p:spPr>
          <a:xfrm>
            <a:off x="8035685" y="2624688"/>
            <a:ext cx="1212051" cy="1212113"/>
          </a:xfrm>
          <a:prstGeom prst="rect">
            <a:avLst/>
          </a:prstGeom>
          <a:solidFill>
            <a:srgbClr val="FBE991">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6" name="Rectangle 15">
            <a:extLst>
              <a:ext uri="{FF2B5EF4-FFF2-40B4-BE49-F238E27FC236}">
                <a16:creationId xmlns:a16="http://schemas.microsoft.com/office/drawing/2014/main" id="{78685732-CCEC-0E0D-DDA9-7EF6A3ADEDD0}"/>
              </a:ext>
            </a:extLst>
          </p:cNvPr>
          <p:cNvSpPr/>
          <p:nvPr/>
        </p:nvSpPr>
        <p:spPr>
          <a:xfrm>
            <a:off x="9409645" y="2624688"/>
            <a:ext cx="1212051" cy="1212113"/>
          </a:xfrm>
          <a:prstGeom prst="rect">
            <a:avLst/>
          </a:prstGeom>
          <a:solidFill>
            <a:srgbClr val="FBE991">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17" name="Rectangle 16">
            <a:extLst>
              <a:ext uri="{FF2B5EF4-FFF2-40B4-BE49-F238E27FC236}">
                <a16:creationId xmlns:a16="http://schemas.microsoft.com/office/drawing/2014/main" id="{044E9F21-EC88-6980-E984-BA7953DA2EA1}"/>
              </a:ext>
            </a:extLst>
          </p:cNvPr>
          <p:cNvSpPr/>
          <p:nvPr/>
        </p:nvSpPr>
        <p:spPr>
          <a:xfrm>
            <a:off x="10783605" y="2624688"/>
            <a:ext cx="1212051" cy="1212113"/>
          </a:xfrm>
          <a:prstGeom prst="rect">
            <a:avLst/>
          </a:prstGeom>
          <a:solidFill>
            <a:srgbClr val="FBE991">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28" name="Rectangle 27">
            <a:extLst>
              <a:ext uri="{FF2B5EF4-FFF2-40B4-BE49-F238E27FC236}">
                <a16:creationId xmlns:a16="http://schemas.microsoft.com/office/drawing/2014/main" id="{54F83C37-3648-93EC-B73C-AEF414EC1910}"/>
              </a:ext>
            </a:extLst>
          </p:cNvPr>
          <p:cNvSpPr/>
          <p:nvPr/>
        </p:nvSpPr>
        <p:spPr>
          <a:xfrm>
            <a:off x="6661725" y="4019208"/>
            <a:ext cx="1212051" cy="1212113"/>
          </a:xfrm>
          <a:prstGeom prst="rect">
            <a:avLst/>
          </a:prstGeom>
          <a:solidFill>
            <a:srgbClr val="FBE991">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29" name="Rectangle 28">
            <a:extLst>
              <a:ext uri="{FF2B5EF4-FFF2-40B4-BE49-F238E27FC236}">
                <a16:creationId xmlns:a16="http://schemas.microsoft.com/office/drawing/2014/main" id="{2A404E86-AF16-47BF-A36C-1237594176EE}"/>
              </a:ext>
            </a:extLst>
          </p:cNvPr>
          <p:cNvSpPr/>
          <p:nvPr/>
        </p:nvSpPr>
        <p:spPr>
          <a:xfrm>
            <a:off x="8035685" y="4019207"/>
            <a:ext cx="1212051" cy="1212113"/>
          </a:xfrm>
          <a:prstGeom prst="rect">
            <a:avLst/>
          </a:prstGeom>
          <a:solidFill>
            <a:srgbClr val="FBE991">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0" name="Rectangle 29">
            <a:extLst>
              <a:ext uri="{FF2B5EF4-FFF2-40B4-BE49-F238E27FC236}">
                <a16:creationId xmlns:a16="http://schemas.microsoft.com/office/drawing/2014/main" id="{3A497C44-D892-AFA3-C4E7-29B824A03650}"/>
              </a:ext>
            </a:extLst>
          </p:cNvPr>
          <p:cNvSpPr/>
          <p:nvPr/>
        </p:nvSpPr>
        <p:spPr>
          <a:xfrm>
            <a:off x="9409645" y="4019207"/>
            <a:ext cx="1212051" cy="1212113"/>
          </a:xfrm>
          <a:prstGeom prst="rect">
            <a:avLst/>
          </a:prstGeom>
          <a:solidFill>
            <a:srgbClr val="FBE991">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1" name="Rectangle 30">
            <a:extLst>
              <a:ext uri="{FF2B5EF4-FFF2-40B4-BE49-F238E27FC236}">
                <a16:creationId xmlns:a16="http://schemas.microsoft.com/office/drawing/2014/main" id="{9D3872B0-70C2-D092-52C6-9A816C996B2A}"/>
              </a:ext>
            </a:extLst>
          </p:cNvPr>
          <p:cNvSpPr/>
          <p:nvPr/>
        </p:nvSpPr>
        <p:spPr>
          <a:xfrm>
            <a:off x="10783605" y="4019207"/>
            <a:ext cx="1212051" cy="1212113"/>
          </a:xfrm>
          <a:prstGeom prst="rect">
            <a:avLst/>
          </a:prstGeom>
          <a:solidFill>
            <a:srgbClr val="FBE991">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2" name="Rectangle 31">
            <a:extLst>
              <a:ext uri="{FF2B5EF4-FFF2-40B4-BE49-F238E27FC236}">
                <a16:creationId xmlns:a16="http://schemas.microsoft.com/office/drawing/2014/main" id="{9EF0DBF1-7AE4-61B9-2FCE-ACE6F30B51F4}"/>
              </a:ext>
            </a:extLst>
          </p:cNvPr>
          <p:cNvSpPr/>
          <p:nvPr/>
        </p:nvSpPr>
        <p:spPr>
          <a:xfrm>
            <a:off x="6671112" y="5428507"/>
            <a:ext cx="1212051" cy="1212113"/>
          </a:xfrm>
          <a:prstGeom prst="rect">
            <a:avLst/>
          </a:prstGeom>
          <a:solidFill>
            <a:srgbClr val="FBE991">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3" name="Rectangle 32">
            <a:extLst>
              <a:ext uri="{FF2B5EF4-FFF2-40B4-BE49-F238E27FC236}">
                <a16:creationId xmlns:a16="http://schemas.microsoft.com/office/drawing/2014/main" id="{B9EB8AAB-F686-3632-B89F-0E8A31E6197D}"/>
              </a:ext>
            </a:extLst>
          </p:cNvPr>
          <p:cNvSpPr/>
          <p:nvPr/>
        </p:nvSpPr>
        <p:spPr>
          <a:xfrm>
            <a:off x="8045072" y="5428506"/>
            <a:ext cx="1212051" cy="1212113"/>
          </a:xfrm>
          <a:prstGeom prst="rect">
            <a:avLst/>
          </a:prstGeom>
          <a:solidFill>
            <a:srgbClr val="FBE991">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4" name="Rectangle 33">
            <a:extLst>
              <a:ext uri="{FF2B5EF4-FFF2-40B4-BE49-F238E27FC236}">
                <a16:creationId xmlns:a16="http://schemas.microsoft.com/office/drawing/2014/main" id="{D8FE7C21-DCEE-D39F-3D10-FE11022C1220}"/>
              </a:ext>
            </a:extLst>
          </p:cNvPr>
          <p:cNvSpPr/>
          <p:nvPr/>
        </p:nvSpPr>
        <p:spPr>
          <a:xfrm>
            <a:off x="9409645" y="5428506"/>
            <a:ext cx="1212051" cy="1212113"/>
          </a:xfrm>
          <a:prstGeom prst="rect">
            <a:avLst/>
          </a:prstGeom>
          <a:solidFill>
            <a:srgbClr val="FBE991">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sp>
        <p:nvSpPr>
          <p:cNvPr id="35" name="Rectangle 34">
            <a:extLst>
              <a:ext uri="{FF2B5EF4-FFF2-40B4-BE49-F238E27FC236}">
                <a16:creationId xmlns:a16="http://schemas.microsoft.com/office/drawing/2014/main" id="{6765ECC7-4E25-7BB9-AE51-B2D38ED3E7A5}"/>
              </a:ext>
            </a:extLst>
          </p:cNvPr>
          <p:cNvSpPr/>
          <p:nvPr/>
        </p:nvSpPr>
        <p:spPr>
          <a:xfrm>
            <a:off x="10783605" y="5428506"/>
            <a:ext cx="1212051" cy="1212113"/>
          </a:xfrm>
          <a:prstGeom prst="rect">
            <a:avLst/>
          </a:prstGeom>
          <a:solidFill>
            <a:srgbClr val="FBE991">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ontserrat Light" panose="00000400000000000000" pitchFamily="2" charset="0"/>
              </a:rPr>
              <a:t>Type your feedback here</a:t>
            </a:r>
          </a:p>
        </p:txBody>
      </p:sp>
      <p:pic>
        <p:nvPicPr>
          <p:cNvPr id="25" name="Graphic 24">
            <a:extLst>
              <a:ext uri="{FF2B5EF4-FFF2-40B4-BE49-F238E27FC236}">
                <a16:creationId xmlns:a16="http://schemas.microsoft.com/office/drawing/2014/main" id="{B9AD6CD8-AD27-B731-E607-84C684FADC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7763" y="583268"/>
            <a:ext cx="781050" cy="800100"/>
          </a:xfrm>
          <a:prstGeom prst="rect">
            <a:avLst/>
          </a:prstGeom>
        </p:spPr>
      </p:pic>
      <p:sp>
        <p:nvSpPr>
          <p:cNvPr id="26" name="Speech Bubble: Rectangle with Corners Rounded 25">
            <a:extLst>
              <a:ext uri="{FF2B5EF4-FFF2-40B4-BE49-F238E27FC236}">
                <a16:creationId xmlns:a16="http://schemas.microsoft.com/office/drawing/2014/main" id="{F0F05303-7C05-E037-E2C1-84535EDB6BA0}"/>
              </a:ext>
            </a:extLst>
          </p:cNvPr>
          <p:cNvSpPr/>
          <p:nvPr/>
        </p:nvSpPr>
        <p:spPr>
          <a:xfrm>
            <a:off x="559558" y="1837926"/>
            <a:ext cx="5536442" cy="1827625"/>
          </a:xfrm>
          <a:prstGeom prst="wedgeRoundRectCallout">
            <a:avLst/>
          </a:prstGeom>
          <a:solidFill>
            <a:schemeClr val="bg1"/>
          </a:solidFill>
          <a:ln w="38100">
            <a:solidFill>
              <a:srgbClr val="F9E4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300" dirty="0">
                <a:solidFill>
                  <a:schemeClr val="tx1"/>
                </a:solidFill>
                <a:latin typeface="Montserrat Light" panose="00000400000000000000" pitchFamily="2" charset="0"/>
              </a:rPr>
              <a:t>Where could streets and spaces have trees and more green spaces? This can help to improve air quality, store carbon, and grow food?</a:t>
            </a:r>
          </a:p>
          <a:p>
            <a:pPr marL="285750" indent="-285750">
              <a:buFont typeface="Arial" panose="020B0604020202020204" pitchFamily="34" charset="0"/>
              <a:buChar char="•"/>
            </a:pPr>
            <a:r>
              <a:rPr lang="en-GB" sz="1300" dirty="0">
                <a:solidFill>
                  <a:schemeClr val="tx1"/>
                </a:solidFill>
                <a:latin typeface="Montserrat Light" panose="00000400000000000000" pitchFamily="2" charset="0"/>
              </a:rPr>
              <a:t>How can we enhance streets to make them an appealing place to spend time and carry out daily activities on foot?</a:t>
            </a:r>
          </a:p>
          <a:p>
            <a:pPr marL="285750" indent="-285750">
              <a:buFont typeface="Arial" panose="020B0604020202020204" pitchFamily="34" charset="0"/>
              <a:buChar char="•"/>
            </a:pPr>
            <a:r>
              <a:rPr lang="en-GB" sz="1300" dirty="0">
                <a:solidFill>
                  <a:schemeClr val="tx1"/>
                </a:solidFill>
                <a:latin typeface="Montserrat Light" panose="00000400000000000000" pitchFamily="2" charset="0"/>
              </a:rPr>
              <a:t>How can we make streets safe and inclusive for everyone? Including those with physical and sensory disabilities?</a:t>
            </a:r>
          </a:p>
        </p:txBody>
      </p:sp>
      <p:sp>
        <p:nvSpPr>
          <p:cNvPr id="27" name="Speech Bubble: Rectangle with Corners Rounded 26">
            <a:extLst>
              <a:ext uri="{FF2B5EF4-FFF2-40B4-BE49-F238E27FC236}">
                <a16:creationId xmlns:a16="http://schemas.microsoft.com/office/drawing/2014/main" id="{5A68662B-FB8C-D637-FD22-90A907C33BB1}"/>
              </a:ext>
            </a:extLst>
          </p:cNvPr>
          <p:cNvSpPr/>
          <p:nvPr/>
        </p:nvSpPr>
        <p:spPr>
          <a:xfrm flipH="1">
            <a:off x="593678" y="4019207"/>
            <a:ext cx="5502322" cy="2190762"/>
          </a:xfrm>
          <a:prstGeom prst="wedgeRoundRectCallout">
            <a:avLst/>
          </a:prstGeom>
          <a:solidFill>
            <a:schemeClr val="bg1"/>
          </a:solidFill>
          <a:ln w="38100">
            <a:solidFill>
              <a:srgbClr val="F39A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300" dirty="0">
                <a:solidFill>
                  <a:schemeClr val="tx1"/>
                </a:solidFill>
                <a:latin typeface="Montserrat Light" panose="00000400000000000000" pitchFamily="2" charset="0"/>
              </a:rPr>
              <a:t>How can we make sure streets and spaces are still safe and pleasant places to walk, meet or socialise even in bad weather?</a:t>
            </a:r>
          </a:p>
          <a:p>
            <a:pPr marL="285750" indent="-285750">
              <a:buFont typeface="Arial" panose="020B0604020202020204" pitchFamily="34" charset="0"/>
              <a:buChar char="•"/>
            </a:pPr>
            <a:r>
              <a:rPr lang="en-GB" sz="1300" dirty="0">
                <a:solidFill>
                  <a:schemeClr val="tx1"/>
                </a:solidFill>
                <a:latin typeface="Montserrat Light" panose="00000400000000000000" pitchFamily="2" charset="0"/>
              </a:rPr>
              <a:t>Or do they go elsewhere?</a:t>
            </a:r>
          </a:p>
          <a:p>
            <a:pPr marL="285750" indent="-285750">
              <a:buFont typeface="Arial" panose="020B0604020202020204" pitchFamily="34" charset="0"/>
              <a:buChar char="•"/>
            </a:pPr>
            <a:r>
              <a:rPr lang="en-GB" sz="1300" dirty="0">
                <a:solidFill>
                  <a:schemeClr val="tx1"/>
                </a:solidFill>
                <a:latin typeface="Montserrat Light" panose="00000400000000000000" pitchFamily="2" charset="0"/>
              </a:rPr>
              <a:t>Are high temperatures an issue in areas where there is no shade?</a:t>
            </a:r>
          </a:p>
          <a:p>
            <a:pPr marL="285750" indent="-285750">
              <a:buFont typeface="Arial" panose="020B0604020202020204" pitchFamily="34" charset="0"/>
              <a:buChar char="•"/>
            </a:pPr>
            <a:r>
              <a:rPr lang="en-GB" sz="1300" dirty="0">
                <a:solidFill>
                  <a:schemeClr val="tx1"/>
                </a:solidFill>
                <a:latin typeface="Montserrat Light" panose="00000400000000000000" pitchFamily="2" charset="0"/>
              </a:rPr>
              <a:t>Could streets and urban spaces be rearranged to make room for trees and greenspace? These can provide benefits in reducing temperature extremes and surface water flooding.</a:t>
            </a:r>
          </a:p>
        </p:txBody>
      </p:sp>
      <p:sp>
        <p:nvSpPr>
          <p:cNvPr id="2" name="Title 1">
            <a:extLst>
              <a:ext uri="{FF2B5EF4-FFF2-40B4-BE49-F238E27FC236}">
                <a16:creationId xmlns:a16="http://schemas.microsoft.com/office/drawing/2014/main" id="{0285C8BE-2F48-C5DE-ABB2-344802433F3E}"/>
              </a:ext>
            </a:extLst>
          </p:cNvPr>
          <p:cNvSpPr txBox="1">
            <a:spLocks/>
          </p:cNvSpPr>
          <p:nvPr/>
        </p:nvSpPr>
        <p:spPr>
          <a:xfrm>
            <a:off x="6574980" y="74079"/>
            <a:ext cx="53980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GB" dirty="0">
                <a:solidFill>
                  <a:srgbClr val="1A1A1A"/>
                </a:solidFill>
                <a:latin typeface="Franklin Gothic Medium Cond" panose="020B0606030402020204" pitchFamily="34" charset="0"/>
              </a:rPr>
              <a:t>General Feedback</a:t>
            </a:r>
            <a:endParaRPr lang="en-GB" dirty="0">
              <a:latin typeface="Franklin Gothic Medium Cond" panose="020B0606030402020204" pitchFamily="34" charset="0"/>
            </a:endParaRPr>
          </a:p>
        </p:txBody>
      </p:sp>
    </p:spTree>
    <p:extLst>
      <p:ext uri="{BB962C8B-B14F-4D97-AF65-F5344CB8AC3E}">
        <p14:creationId xmlns:p14="http://schemas.microsoft.com/office/powerpoint/2010/main" val="3304377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BD68C1A2843B4E90B13694DE54A830" ma:contentTypeVersion="16" ma:contentTypeDescription="Create a new document." ma:contentTypeScope="" ma:versionID="0042af0c2597384bdaf2a54737bf491c">
  <xsd:schema xmlns:xsd="http://www.w3.org/2001/XMLSchema" xmlns:xs="http://www.w3.org/2001/XMLSchema" xmlns:p="http://schemas.microsoft.com/office/2006/metadata/properties" xmlns:ns2="c1f19a73-a64f-409d-bbc2-7d1fcd2bba04" xmlns:ns3="b8cac681-bc78-4396-a305-5beadbe8ed8d" targetNamespace="http://schemas.microsoft.com/office/2006/metadata/properties" ma:root="true" ma:fieldsID="cfb694211606a73d9f85f07aea266603" ns2:_="" ns3:_="">
    <xsd:import namespace="c1f19a73-a64f-409d-bbc2-7d1fcd2bba04"/>
    <xsd:import namespace="b8cac681-bc78-4396-a305-5beadbe8ed8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f19a73-a64f-409d-bbc2-7d1fcd2bba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66bd61d-53aa-4910-9d96-e8b212fe8ba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8cac681-bc78-4396-a305-5beadbe8ed8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8f6236a-d3ab-44e3-8b4c-2b354604906e}" ma:internalName="TaxCatchAll" ma:showField="CatchAllData" ma:web="b8cac681-bc78-4396-a305-5beadbe8ed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1f19a73-a64f-409d-bbc2-7d1fcd2bba04">
      <Terms xmlns="http://schemas.microsoft.com/office/infopath/2007/PartnerControls"/>
    </lcf76f155ced4ddcb4097134ff3c332f>
    <TaxCatchAll xmlns="b8cac681-bc78-4396-a305-5beadbe8ed8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CF6F25-1F58-4D25-9FE7-E3E9648EB5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f19a73-a64f-409d-bbc2-7d1fcd2bba04"/>
    <ds:schemaRef ds:uri="b8cac681-bc78-4396-a305-5beadbe8ed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6CFC5D-38D9-4274-A625-9901B82D4926}">
  <ds:schemaRefs>
    <ds:schemaRef ds:uri="http://purl.org/dc/elements/1.1/"/>
    <ds:schemaRef ds:uri="http://schemas.microsoft.com/office/2006/metadata/properties"/>
    <ds:schemaRef ds:uri="http://schemas.microsoft.com/sharepoint/v3"/>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04c2ad2a-64ee-43bb-8057-bcc149cdce45"/>
    <ds:schemaRef ds:uri="b975cf0e-a5f5-4f76-a7fd-397964997e33"/>
    <ds:schemaRef ds:uri="http://www.w3.org/XML/1998/namespace"/>
    <ds:schemaRef ds:uri="http://purl.org/dc/dcmitype/"/>
    <ds:schemaRef ds:uri="c1f19a73-a64f-409d-bbc2-7d1fcd2bba04"/>
    <ds:schemaRef ds:uri="b8cac681-bc78-4396-a305-5beadbe8ed8d"/>
  </ds:schemaRefs>
</ds:datastoreItem>
</file>

<file path=customXml/itemProps3.xml><?xml version="1.0" encoding="utf-8"?>
<ds:datastoreItem xmlns:ds="http://schemas.openxmlformats.org/officeDocument/2006/customXml" ds:itemID="{68267D93-F317-47EE-B76D-4B849EA0E9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9034</TotalTime>
  <Words>7731</Words>
  <Application>Microsoft Office PowerPoint</Application>
  <PresentationFormat>Widescreen</PresentationFormat>
  <Paragraphs>959</Paragraphs>
  <Slides>33</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BentonSansCompressed-Bold</vt:lpstr>
      <vt:lpstr>Calibri</vt:lpstr>
      <vt:lpstr>Century Gothic</vt:lpstr>
      <vt:lpstr>Franklin Gothic Medium Cond</vt:lpstr>
      <vt:lpstr>Montserrat Light</vt:lpstr>
      <vt:lpstr>Montserrat-Light</vt:lpstr>
      <vt:lpstr>Montserrat-SemiBold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Chiara Fingland</dc:creator>
  <cp:lastModifiedBy>Chiara Fingland</cp:lastModifiedBy>
  <cp:revision>6</cp:revision>
  <dcterms:created xsi:type="dcterms:W3CDTF">2022-05-25T11:16:31Z</dcterms:created>
  <dcterms:modified xsi:type="dcterms:W3CDTF">2022-10-21T07:26:01Z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0x010100BFBD68C1A2843B4E90B13694DE54A830</vt:lpwstr>
  </property>
  <property fmtid="{D5CDD505-2E9C-101B-9397-08002B2CF9AE}" pid="3" name="MediaServiceImageTags">
    <vt:lpwstr/>
  </property>
</Properties>
</file>