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1" r:id="rId3"/>
    <p:sldId id="257" r:id="rId4"/>
    <p:sldId id="262" r:id="rId5"/>
    <p:sldId id="258" r:id="rId6"/>
    <p:sldId id="260" r:id="rId7"/>
    <p:sldId id="263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20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97C0F9-F405-4FF7-AFB3-1845BD84C52D}" v="20" dt="2022-07-08T16:02:00.0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15" autoAdjust="0"/>
    <p:restoredTop sz="65224" autoAdjust="0"/>
  </p:normalViewPr>
  <p:slideViewPr>
    <p:cSldViewPr snapToGrid="0">
      <p:cViewPr varScale="1">
        <p:scale>
          <a:sx n="45" d="100"/>
          <a:sy n="45" d="100"/>
        </p:scale>
        <p:origin x="1680" y="3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1899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36E25-16DE-4D61-956D-94CE0C8E8440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F1630-813F-4E86-96CC-14F286F869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394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Slide design note:</a:t>
            </a:r>
            <a:endParaRPr lang="en-GB" dirty="0">
              <a:effectLst/>
            </a:endParaRPr>
          </a:p>
          <a:p>
            <a:r>
              <a:rPr lang="en-GB" dirty="0"/>
              <a:t>Add a logo or photograph. Use the same logo or photographs you used on your event poster or programme. </a:t>
            </a:r>
          </a:p>
          <a:p>
            <a:r>
              <a:rPr lang="en-GB" dirty="0"/>
              <a:t>Type in the title etc. </a:t>
            </a:r>
          </a:p>
          <a:p>
            <a:endParaRPr lang="en-GB" dirty="0"/>
          </a:p>
          <a:p>
            <a:r>
              <a:rPr lang="en-GB" dirty="0"/>
              <a:t>Speaking notes:</a:t>
            </a:r>
          </a:p>
          <a:p>
            <a:r>
              <a:rPr lang="en-GB" dirty="0"/>
              <a:t>Welcome to (Event title)</a:t>
            </a:r>
          </a:p>
          <a:p>
            <a:r>
              <a:rPr lang="en-GB" dirty="0"/>
              <a:t>I am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AF1630-813F-4E86-96CC-14F286F869C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295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Speaker notes:</a:t>
            </a:r>
            <a:endParaRPr lang="en-GB" dirty="0">
              <a:effectLst/>
            </a:endParaRPr>
          </a:p>
          <a:p>
            <a:endParaRPr lang="en-GB" dirty="0"/>
          </a:p>
          <a:p>
            <a:r>
              <a:rPr lang="en-GB" dirty="0"/>
              <a:t>Comfort and safety</a:t>
            </a:r>
          </a:p>
          <a:p>
            <a:endParaRPr lang="en-GB" dirty="0"/>
          </a:p>
          <a:p>
            <a:r>
              <a:rPr lang="en-GB" dirty="0"/>
              <a:t>Toilets are …</a:t>
            </a:r>
          </a:p>
          <a:p>
            <a:endParaRPr lang="en-GB" dirty="0"/>
          </a:p>
          <a:p>
            <a:r>
              <a:rPr lang="en-GB" dirty="0"/>
              <a:t>Fire alarms are / are not expected</a:t>
            </a:r>
          </a:p>
          <a:p>
            <a:endParaRPr lang="en-GB" dirty="0"/>
          </a:p>
          <a:p>
            <a:r>
              <a:rPr lang="en-GB" dirty="0"/>
              <a:t>Fire exits are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AF1630-813F-4E86-96CC-14F286F869C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9658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Slide design note:</a:t>
            </a:r>
            <a:endParaRPr lang="en-GB" dirty="0">
              <a:effectLst/>
            </a:endParaRPr>
          </a:p>
          <a:p>
            <a:r>
              <a:rPr lang="en-GB" dirty="0"/>
              <a:t>Add photographs of the staff at the event</a:t>
            </a:r>
          </a:p>
          <a:p>
            <a:endParaRPr lang="en-GB" dirty="0"/>
          </a:p>
          <a:p>
            <a:r>
              <a:rPr lang="en-GB" dirty="0"/>
              <a:t>Speaker notes:</a:t>
            </a:r>
          </a:p>
          <a:p>
            <a:r>
              <a:rPr lang="en-GB" dirty="0"/>
              <a:t> </a:t>
            </a:r>
          </a:p>
          <a:p>
            <a:r>
              <a:rPr lang="en-GB" dirty="0"/>
              <a:t>Facilitator</a:t>
            </a:r>
            <a:r>
              <a:rPr lang="en-GB" baseline="0" dirty="0"/>
              <a:t> introduce themselves</a:t>
            </a:r>
          </a:p>
          <a:p>
            <a:endParaRPr lang="en-GB" baseline="0" dirty="0"/>
          </a:p>
          <a:p>
            <a:r>
              <a:rPr lang="en-GB" baseline="0" dirty="0"/>
              <a:t>Support staff introduce themselves </a:t>
            </a:r>
          </a:p>
          <a:p>
            <a:endParaRPr lang="en-GB" baseline="0" dirty="0"/>
          </a:p>
          <a:p>
            <a:r>
              <a:rPr lang="en-GB" baseline="0" dirty="0"/>
              <a:t>Invite participants to introduce themselves or facilitator introduce as a group (e.g. we have people living in this village …”)</a:t>
            </a:r>
          </a:p>
          <a:p>
            <a:endParaRPr lang="en-GB" baseline="0" dirty="0"/>
          </a:p>
          <a:p>
            <a:r>
              <a:rPr lang="en-GB" baseline="0" dirty="0"/>
              <a:t>Note: Some people prefer not to introduce themselves in a group. Name badges reduce the need to ask people to introduce themselves. </a:t>
            </a:r>
          </a:p>
          <a:p>
            <a:endParaRPr lang="en-GB" baseline="0" dirty="0"/>
          </a:p>
          <a:p>
            <a:endParaRPr lang="en-GB" baseline="0" dirty="0"/>
          </a:p>
          <a:p>
            <a:endParaRPr lang="en-GB" baseline="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AF1630-813F-4E86-96CC-14F286F869C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4801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Speaker notes:</a:t>
            </a:r>
            <a:endParaRPr lang="en-GB" dirty="0">
              <a:effectLst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We can have the best conversations if everyone can join in. 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Here are some rules which can help everyone join in. 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Be kind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Communicate in our own way – speak, write, draw, use communication aids, signing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Say what we think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Listen to each other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Take turns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Agree it’s okay for people to have different views</a:t>
            </a:r>
          </a:p>
          <a:p>
            <a:pPr marL="0" indent="0">
              <a:spcBef>
                <a:spcPts val="0"/>
              </a:spcBef>
              <a:buNone/>
            </a:pPr>
            <a:endParaRPr lang="en-GB" sz="12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Any rules you want to add or change?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 you agree with them? 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AF1630-813F-4E86-96CC-14F286F869C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3081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Speaker notes:</a:t>
            </a:r>
            <a:endParaRPr lang="en-GB" dirty="0">
              <a:effectLst/>
            </a:endParaRPr>
          </a:p>
          <a:p>
            <a:pPr marL="0" indent="0">
              <a:buNone/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Today we will</a:t>
            </a:r>
          </a:p>
          <a:p>
            <a:pPr marL="0" indent="0">
              <a:buNone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Find out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what you think about (name of place)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your ideas for making (name of place) better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AF1630-813F-4E86-96CC-14F286F869C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3959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Slide design note: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You can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change the symbols to match what you will talk about (See Practical Resource 9: Symbols for each theme)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paste photographs into the slide instead (See Practical Resource 8: Photographs for each theme)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move the pictures and text around.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800" kern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Speaker notes:</a:t>
            </a:r>
            <a:endParaRPr lang="en-GB" sz="2800" dirty="0">
              <a:effectLst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will talk about different aspects of (name of place) one at a time, for example,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Moving around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Parking and Traffic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Play and recreation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each aspect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I’ll describe each aspect and ask some questions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Everyone will get time to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Think about each aspect of our place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Score it as poor, okay or good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Talk about it and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Come up with ideas for making that aspect of our place better.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will take a note of what you say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will take a break at (Time) for coffee / lunch …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AF1630-813F-4E86-96CC-14F286F869C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3769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Speaker notes:</a:t>
            </a:r>
            <a:endParaRPr lang="en-GB" dirty="0">
              <a:effectLst/>
            </a:endParaRPr>
          </a:p>
          <a:p>
            <a:endParaRPr lang="en-GB" dirty="0"/>
          </a:p>
          <a:p>
            <a:r>
              <a:rPr lang="en-GB" dirty="0"/>
              <a:t>Do you have any questions? </a:t>
            </a:r>
          </a:p>
          <a:p>
            <a:endParaRPr lang="en-GB" dirty="0"/>
          </a:p>
          <a:p>
            <a:r>
              <a:rPr lang="en-GB" dirty="0"/>
              <a:t>Please ask questions or speak whenever you want. Let me know by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Putting your hand up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Saying something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Showing me the “Stop” (Red) card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Asking one of the staff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AF1630-813F-4E86-96CC-14F286F869C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1241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Slide design note: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Paste a photograph or symbol for theme you want to talk about in the in left box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Write or copy and paste questions from Practical Resource 10: Theme handout template I </a:t>
            </a:r>
            <a:r>
              <a:rPr lang="en-GB" dirty="0" err="1"/>
              <a:t>nright</a:t>
            </a:r>
            <a:r>
              <a:rPr lang="en-GB" dirty="0"/>
              <a:t> </a:t>
            </a:r>
            <a:r>
              <a:rPr lang="en-GB"/>
              <a:t>hand box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Make a slide up for each theme you will talk about.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AF1630-813F-4E86-96CC-14F286F869C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8408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Comfort and safety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AF1630-813F-4E86-96CC-14F286F869C4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500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FD1D7-693A-BAEE-EA3C-3E7BC87509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03212F-C440-7553-9D77-3F3A6AFA10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79FDFD-C9C4-7345-FEB1-1A5BE1584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5437F-F41A-4335-B05B-B52CFA7A65B1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5D7248-5B2C-45E9-5763-BD0F11FBE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C48045-D4EF-33DA-9A7D-6FFB32D62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EF9D-6375-41E8-A9FA-F6724C89B8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028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B4B84-DE6E-0207-80C3-50C8B3A44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C6656F-3A5D-8D56-6FAE-EC13AF119F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E4DED-0909-CEDA-98B0-F4B4D7010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5437F-F41A-4335-B05B-B52CFA7A65B1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F47402-0A44-ABE5-271F-21765053E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96532A-B0FD-8808-1AE9-9D7AE3CE4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EF9D-6375-41E8-A9FA-F6724C89B8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31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C9CA75-27C1-DF88-E839-E0E7E02053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3D2920-6BF4-C40B-6D27-1177017F29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91E4A5-FF3A-CAC6-9055-37EA1477A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5437F-F41A-4335-B05B-B52CFA7A65B1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AAE82A-2983-BB5E-4388-61239FCD8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861D9B-8486-7FB8-E8DD-020A14CFC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EF9D-6375-41E8-A9FA-F6724C89B8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43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7C1AC-B069-35EC-09A6-A02537DF1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766A3C-9139-C69A-FF1C-F399C9DEE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7780CE-F221-098C-AD19-D2FF382D7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5437F-F41A-4335-B05B-B52CFA7A65B1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56795-5617-90BC-FAC0-7FA58A698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EABA34-AC96-6785-037E-A55B22931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EF9D-6375-41E8-A9FA-F6724C89B8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022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E3547-2A32-9696-7264-820CE6C43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385B3F-BAFB-720D-0543-B00852462A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DA50DA-8F92-C1D4-87BB-5A8E4B2D8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5437F-F41A-4335-B05B-B52CFA7A65B1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E6F7D4-007F-54F9-9569-DB6EB0CEA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8AD926-CEF9-9659-1ACB-357608114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EF9D-6375-41E8-A9FA-F6724C89B8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032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EA796-0122-28EA-E981-24C348FD9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FC313F-84A8-3E4F-C9DB-0D032B7810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1A5F32-FACB-68F6-0EEC-D8E55BB306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73E60C-80E3-943D-4BC6-2BBBF6DCA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5437F-F41A-4335-B05B-B52CFA7A65B1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DE70AC-4860-B078-0C6D-B76CBC1AA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DCA592-AE5B-32FB-AC1D-0281A5B7A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EF9D-6375-41E8-A9FA-F6724C89B8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651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D5210-BB42-B9DF-EA0D-E32B457C1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07734C-BDC8-5488-252E-9692A59160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07DCD1-4331-C861-3147-B243320662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CE0CFB-04CA-14C6-B3E5-6119F0047F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8C4F5E-50BC-0DB6-EFCF-CA8CAD18DB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E16000-DDE8-65A3-24EB-68E9400A1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5437F-F41A-4335-B05B-B52CFA7A65B1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871ED1-CFA0-FBC7-54D2-113785DB8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E62748-1E95-97F1-62EC-BCC830534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EF9D-6375-41E8-A9FA-F6724C89B8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819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7A85A-2EBA-99BD-BA24-7330F9DD0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8548C1-866C-B270-1CD2-BC044925E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5437F-F41A-4335-B05B-B52CFA7A65B1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83BA1-80C3-3F2F-0324-FB34C5B68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60030B-8677-F305-8D9F-5F0EF3220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EF9D-6375-41E8-A9FA-F6724C89B8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64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E23BA1-216C-56E8-D1E3-78F0E10F7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5437F-F41A-4335-B05B-B52CFA7A65B1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696A31-333A-ED97-9408-A4EA312EF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E687D1-BC30-A19E-3A87-5588A70A6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EF9D-6375-41E8-A9FA-F6724C89B8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838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D0DE0-DCC5-289A-49CE-DAEF655FF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D10BB-9192-0752-7A05-E6D6300C1A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469171-4D92-A0B0-F784-864EDB7A25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B61F38-CD42-6E33-F36D-8404C2A12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5437F-F41A-4335-B05B-B52CFA7A65B1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5BB9CE-7A69-B384-18F6-731AE1AFA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A036D-3180-3081-AEF6-E2402E1FE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EF9D-6375-41E8-A9FA-F6724C89B8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670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52A4A-ED97-EFA6-6E14-1CADFB5B7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F5E3E4-A970-ABB8-3E40-C4483E1B81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CB8D6F-4D0A-38BD-4A58-BFF9CB0015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F3F668-4177-A268-2DFA-D772855A7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5437F-F41A-4335-B05B-B52CFA7A65B1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B019DA-3F74-3D29-1E3C-132FAF218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943361-78EE-A18B-75E1-7D5146AE7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EF9D-6375-41E8-A9FA-F6724C89B8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8630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E3AD5C-2998-BFBB-E4C5-2DB8BACC8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03E227-FF97-B77A-34CF-F84090D649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76B98B-AB50-ABC7-6057-C877157928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5437F-F41A-4335-B05B-B52CFA7A65B1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052B7-91F1-FFCD-27CB-2E3815C565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0FA936-CA66-4517-229A-FFE3AF30F7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9EF9D-6375-41E8-A9FA-F6724C89B8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557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F9F336D-CA7B-478B-421C-4B39DABBE5EF}"/>
              </a:ext>
            </a:extLst>
          </p:cNvPr>
          <p:cNvSpPr/>
          <p:nvPr/>
        </p:nvSpPr>
        <p:spPr>
          <a:xfrm>
            <a:off x="0" y="1"/>
            <a:ext cx="12192000" cy="612648"/>
          </a:xfrm>
          <a:prstGeom prst="rect">
            <a:avLst/>
          </a:prstGeom>
          <a:solidFill>
            <a:srgbClr val="A52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EDC06303-FF8D-6E60-991E-138556B3E9A2}"/>
              </a:ext>
            </a:extLst>
          </p:cNvPr>
          <p:cNvSpPr txBox="1">
            <a:spLocks/>
          </p:cNvSpPr>
          <p:nvPr/>
        </p:nvSpPr>
        <p:spPr>
          <a:xfrm>
            <a:off x="1524000" y="987028"/>
            <a:ext cx="9144000" cy="1655762"/>
          </a:xfrm>
          <a:prstGeom prst="rect">
            <a:avLst/>
          </a:prstGeom>
          <a:solidFill>
            <a:schemeClr val="bg2"/>
          </a:solidFill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Photo or logo here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C3AE47-CB8D-FECA-283D-05D6A6ACDE16}"/>
              </a:ext>
            </a:extLst>
          </p:cNvPr>
          <p:cNvSpPr txBox="1"/>
          <p:nvPr/>
        </p:nvSpPr>
        <p:spPr>
          <a:xfrm>
            <a:off x="1523999" y="4843667"/>
            <a:ext cx="9143999" cy="615553"/>
          </a:xfrm>
          <a:prstGeom prst="rect">
            <a:avLst/>
          </a:prstGeom>
          <a:noFill/>
        </p:spPr>
        <p:txBody>
          <a:bodyPr wrap="square" lIns="0" tIns="0" rIns="0" bIns="0" anchor="ctr" anchorCtr="0">
            <a:spAutoFit/>
          </a:bodyPr>
          <a:lstStyle/>
          <a:p>
            <a:pPr algn="ctr"/>
            <a:r>
              <a:rPr lang="en-GB" sz="40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Date, facilitators name here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F5D42ED-8D2F-1CF0-93D9-E18E28DC381C}"/>
              </a:ext>
            </a:extLst>
          </p:cNvPr>
          <p:cNvSpPr txBox="1"/>
          <p:nvPr/>
        </p:nvSpPr>
        <p:spPr>
          <a:xfrm>
            <a:off x="1524000" y="3429000"/>
            <a:ext cx="9144000" cy="1231106"/>
          </a:xfrm>
          <a:prstGeom prst="rect">
            <a:avLst/>
          </a:prstGeom>
          <a:noFill/>
        </p:spPr>
        <p:txBody>
          <a:bodyPr wrap="square" lIns="0" tIns="0" rIns="0" bIns="0" anchor="ctr" anchorCtr="0">
            <a:spAutoFit/>
          </a:bodyPr>
          <a:lstStyle/>
          <a:p>
            <a:pPr algn="ctr"/>
            <a:r>
              <a:rPr lang="en-GB" sz="8000" b="1" dirty="0">
                <a:solidFill>
                  <a:srgbClr val="A5201C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Session Title here </a:t>
            </a:r>
            <a:endParaRPr lang="en-GB" sz="8000" dirty="0">
              <a:solidFill>
                <a:srgbClr val="A520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849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3BC20-A43B-5371-1F4A-48D87AAD6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799303"/>
          </a:xfrm>
          <a:solidFill>
            <a:srgbClr val="A5201C"/>
          </a:solidFill>
        </p:spPr>
        <p:txBody>
          <a:bodyPr lIns="0" tIns="0" rIns="0" bIns="0">
            <a:no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Arial Narrow" panose="020B0604020202020204" pitchFamily="34" charset="0"/>
                <a:ea typeface="Calibri" panose="020F0502020204030204" pitchFamily="34" charset="0"/>
                <a:cs typeface="Arial Narrow" panose="020B0604020202020204" pitchFamily="34" charset="0"/>
              </a:rPr>
              <a:t>Comfortable and safe</a:t>
            </a:r>
            <a:endParaRPr lang="en-GB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Fire alarm icon">
            <a:extLst>
              <a:ext uri="{FF2B5EF4-FFF2-40B4-BE49-F238E27FC236}">
                <a16:creationId xmlns:a16="http://schemas.microsoft.com/office/drawing/2014/main" id="{1529EB8A-7570-CA47-6673-F2518AAD4BD6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359" y="2533415"/>
            <a:ext cx="2525282" cy="2525282"/>
          </a:xfrm>
          <a:prstGeom prst="rect">
            <a:avLst/>
          </a:prstGeom>
        </p:spPr>
      </p:pic>
      <p:pic>
        <p:nvPicPr>
          <p:cNvPr id="9" name="Picture 8" descr="Fire exit icon">
            <a:extLst>
              <a:ext uri="{FF2B5EF4-FFF2-40B4-BE49-F238E27FC236}">
                <a16:creationId xmlns:a16="http://schemas.microsoft.com/office/drawing/2014/main" id="{A78A4A0E-50E6-DC78-A36C-80C9728AF6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4172" y="2533415"/>
            <a:ext cx="2525282" cy="2525282"/>
          </a:xfrm>
          <a:prstGeom prst="rect">
            <a:avLst/>
          </a:prstGeom>
        </p:spPr>
      </p:pic>
      <p:pic>
        <p:nvPicPr>
          <p:cNvPr id="11" name="Picture 10" descr="Toilets icon">
            <a:extLst>
              <a:ext uri="{FF2B5EF4-FFF2-40B4-BE49-F238E27FC236}">
                <a16:creationId xmlns:a16="http://schemas.microsoft.com/office/drawing/2014/main" id="{40BFCE0A-E5B2-5484-4C46-897648C65F25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545" y="2533414"/>
            <a:ext cx="2525283" cy="2525283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0B03853B-E001-D42C-6E4A-64921F33B3F1}"/>
              </a:ext>
            </a:extLst>
          </p:cNvPr>
          <p:cNvSpPr txBox="1">
            <a:spLocks/>
          </p:cNvSpPr>
          <p:nvPr/>
        </p:nvSpPr>
        <p:spPr>
          <a:xfrm>
            <a:off x="1524000" y="4486122"/>
            <a:ext cx="9144000" cy="111826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4000" b="1" dirty="0"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7167CF3-B7C3-2CD3-85C0-61CC2B08DC85}"/>
              </a:ext>
            </a:extLst>
          </p:cNvPr>
          <p:cNvSpPr txBox="1"/>
          <p:nvPr/>
        </p:nvSpPr>
        <p:spPr>
          <a:xfrm>
            <a:off x="1524000" y="5469643"/>
            <a:ext cx="2525283" cy="615553"/>
          </a:xfrm>
          <a:prstGeom prst="rect">
            <a:avLst/>
          </a:prstGeom>
          <a:noFill/>
        </p:spPr>
        <p:txBody>
          <a:bodyPr wrap="square" lIns="0" tIns="0" rIns="0" bIns="0" anchor="ctr" anchorCtr="0">
            <a:spAutoFit/>
          </a:bodyPr>
          <a:lstStyle/>
          <a:p>
            <a:pPr algn="ctr"/>
            <a:r>
              <a:rPr lang="en-GB" sz="40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Toilets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CA0C07A-2157-0AC4-EF0E-59D190EC5FC7}"/>
              </a:ext>
            </a:extLst>
          </p:cNvPr>
          <p:cNvSpPr txBox="1"/>
          <p:nvPr/>
        </p:nvSpPr>
        <p:spPr>
          <a:xfrm>
            <a:off x="4833358" y="5469642"/>
            <a:ext cx="2525283" cy="615553"/>
          </a:xfrm>
          <a:prstGeom prst="rect">
            <a:avLst/>
          </a:prstGeom>
          <a:noFill/>
        </p:spPr>
        <p:txBody>
          <a:bodyPr wrap="square" lIns="0" tIns="0" rIns="0" bIns="0" anchor="ctr" anchorCtr="0">
            <a:spAutoFit/>
          </a:bodyPr>
          <a:lstStyle/>
          <a:p>
            <a:pPr algn="ctr"/>
            <a:r>
              <a:rPr lang="en-GB" sz="4000" b="1" dirty="0">
                <a:solidFill>
                  <a:srgbClr val="FF000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Fire alarm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2388B22-79C3-45D2-5AE2-C22792CF8484}"/>
              </a:ext>
            </a:extLst>
          </p:cNvPr>
          <p:cNvSpPr txBox="1"/>
          <p:nvPr/>
        </p:nvSpPr>
        <p:spPr>
          <a:xfrm>
            <a:off x="8134171" y="5450896"/>
            <a:ext cx="2525283" cy="615553"/>
          </a:xfrm>
          <a:prstGeom prst="rect">
            <a:avLst/>
          </a:prstGeom>
          <a:noFill/>
        </p:spPr>
        <p:txBody>
          <a:bodyPr wrap="square" lIns="0" tIns="0" rIns="0" bIns="0" anchor="ctr" anchorCtr="0">
            <a:spAutoFit/>
          </a:bodyPr>
          <a:lstStyle/>
          <a:p>
            <a:pPr algn="ctr"/>
            <a:r>
              <a:rPr lang="en-GB" sz="4000" b="1" dirty="0">
                <a:solidFill>
                  <a:srgbClr val="00B05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Fire exit</a:t>
            </a:r>
          </a:p>
        </p:txBody>
      </p:sp>
    </p:spTree>
    <p:extLst>
      <p:ext uri="{BB962C8B-B14F-4D97-AF65-F5344CB8AC3E}">
        <p14:creationId xmlns:p14="http://schemas.microsoft.com/office/powerpoint/2010/main" val="2031728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651137A7-C381-6D87-EE57-0A19874FA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799303"/>
          </a:xfrm>
          <a:solidFill>
            <a:srgbClr val="A5201C"/>
          </a:solidFill>
        </p:spPr>
        <p:txBody>
          <a:bodyPr lIns="0" tIns="0" rIns="0" bIns="0">
            <a:no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Arial Narrow" panose="020B0604020202020204" pitchFamily="34" charset="0"/>
                <a:ea typeface="Calibri" panose="020F0502020204030204" pitchFamily="34" charset="0"/>
                <a:cs typeface="Arial Narrow" panose="020B0604020202020204" pitchFamily="34" charset="0"/>
              </a:rPr>
              <a:t>Who is here</a:t>
            </a:r>
            <a:endParaRPr lang="en-GB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247166CB-1382-2306-5E4F-E5FF52AD69E3}"/>
              </a:ext>
            </a:extLst>
          </p:cNvPr>
          <p:cNvSpPr txBox="1">
            <a:spLocks/>
          </p:cNvSpPr>
          <p:nvPr/>
        </p:nvSpPr>
        <p:spPr>
          <a:xfrm>
            <a:off x="1207806" y="2794474"/>
            <a:ext cx="2159237" cy="2879934"/>
          </a:xfrm>
          <a:prstGeom prst="rect">
            <a:avLst/>
          </a:prstGeom>
          <a:solidFill>
            <a:schemeClr val="bg2"/>
          </a:solidFill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Photograph of facilitator / staff here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AFD47A4A-D454-ED41-D649-E9A3FC2B378D}"/>
              </a:ext>
            </a:extLst>
          </p:cNvPr>
          <p:cNvSpPr txBox="1">
            <a:spLocks/>
          </p:cNvSpPr>
          <p:nvPr/>
        </p:nvSpPr>
        <p:spPr>
          <a:xfrm>
            <a:off x="3753029" y="2794474"/>
            <a:ext cx="2159237" cy="2879934"/>
          </a:xfrm>
          <a:prstGeom prst="rect">
            <a:avLst/>
          </a:prstGeom>
          <a:solidFill>
            <a:schemeClr val="bg2"/>
          </a:solidFill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Photograph of facilitator / staff here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323E710D-CD82-72B5-AD2F-43EE068B1FCC}"/>
              </a:ext>
            </a:extLst>
          </p:cNvPr>
          <p:cNvSpPr txBox="1">
            <a:spLocks/>
          </p:cNvSpPr>
          <p:nvPr/>
        </p:nvSpPr>
        <p:spPr>
          <a:xfrm>
            <a:off x="6298252" y="2794474"/>
            <a:ext cx="2159237" cy="2879934"/>
          </a:xfrm>
          <a:prstGeom prst="rect">
            <a:avLst/>
          </a:prstGeom>
          <a:solidFill>
            <a:schemeClr val="bg2"/>
          </a:solidFill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Photograph of facilitator / staff here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7F207DFB-D28E-859C-E693-56E42C3189EB}"/>
              </a:ext>
            </a:extLst>
          </p:cNvPr>
          <p:cNvSpPr txBox="1">
            <a:spLocks/>
          </p:cNvSpPr>
          <p:nvPr/>
        </p:nvSpPr>
        <p:spPr>
          <a:xfrm>
            <a:off x="8843475" y="2794474"/>
            <a:ext cx="2159237" cy="2879934"/>
          </a:xfrm>
          <a:prstGeom prst="rect">
            <a:avLst/>
          </a:prstGeom>
          <a:solidFill>
            <a:schemeClr val="bg2"/>
          </a:solidFill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Photograph of facilitator / staff here</a:t>
            </a:r>
          </a:p>
        </p:txBody>
      </p:sp>
    </p:spTree>
    <p:extLst>
      <p:ext uri="{BB962C8B-B14F-4D97-AF65-F5344CB8AC3E}">
        <p14:creationId xmlns:p14="http://schemas.microsoft.com/office/powerpoint/2010/main" val="4164032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BE90A4F-FB04-B1A4-3C6C-76EBF80CD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5042019" cy="6858001"/>
          </a:xfrm>
          <a:solidFill>
            <a:srgbClr val="A5201C"/>
          </a:solidFill>
        </p:spPr>
        <p:txBody>
          <a:bodyPr lIns="0" tIns="0" rIns="0" bIns="0">
            <a:no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Arial Narrow" panose="020B0604020202020204" pitchFamily="34" charset="0"/>
                <a:ea typeface="Calibri" panose="020F0502020204030204" pitchFamily="34" charset="0"/>
                <a:cs typeface="Arial Narrow" panose="020B0604020202020204" pitchFamily="34" charset="0"/>
              </a:rPr>
              <a:t>Rules for a good conversation</a:t>
            </a:r>
            <a:endParaRPr lang="en-GB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A94840-47C6-7D5B-26E2-F60DC89EE96C}"/>
              </a:ext>
            </a:extLst>
          </p:cNvPr>
          <p:cNvSpPr txBox="1"/>
          <p:nvPr/>
        </p:nvSpPr>
        <p:spPr>
          <a:xfrm>
            <a:off x="5661589" y="1582339"/>
            <a:ext cx="5945024" cy="3693319"/>
          </a:xfrm>
          <a:prstGeom prst="rect">
            <a:avLst/>
          </a:prstGeom>
          <a:noFill/>
        </p:spPr>
        <p:txBody>
          <a:bodyPr wrap="square" lIns="0" tIns="0" rIns="0" bIns="0" anchor="ctr" anchorCtr="0">
            <a:spAutoFit/>
          </a:bodyPr>
          <a:lstStyle/>
          <a:p>
            <a:r>
              <a:rPr lang="en-GB" sz="4000" b="1" dirty="0">
                <a:solidFill>
                  <a:srgbClr val="A520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en-GB" sz="40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 Be kind</a:t>
            </a:r>
          </a:p>
          <a:p>
            <a:r>
              <a:rPr lang="en-GB" sz="4000" b="1" dirty="0">
                <a:solidFill>
                  <a:srgbClr val="A520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en-GB" sz="40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 Communicate your own way</a:t>
            </a:r>
          </a:p>
          <a:p>
            <a:r>
              <a:rPr lang="en-GB" sz="4000" b="1" dirty="0">
                <a:solidFill>
                  <a:srgbClr val="A520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en-GB" sz="40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 Say what you think</a:t>
            </a:r>
          </a:p>
          <a:p>
            <a:r>
              <a:rPr lang="en-GB" sz="4000" b="1" dirty="0">
                <a:solidFill>
                  <a:srgbClr val="A520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en-GB" sz="40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 Listen</a:t>
            </a:r>
          </a:p>
          <a:p>
            <a:r>
              <a:rPr lang="en-GB" sz="4000" b="1" dirty="0">
                <a:solidFill>
                  <a:srgbClr val="A520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en-GB" sz="40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 Take turns</a:t>
            </a:r>
          </a:p>
          <a:p>
            <a:r>
              <a:rPr lang="en-GB" sz="4000" b="1" dirty="0">
                <a:solidFill>
                  <a:srgbClr val="A520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en-GB" sz="40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 Okay to have different views</a:t>
            </a:r>
          </a:p>
        </p:txBody>
      </p:sp>
    </p:spTree>
    <p:extLst>
      <p:ext uri="{BB962C8B-B14F-4D97-AF65-F5344CB8AC3E}">
        <p14:creationId xmlns:p14="http://schemas.microsoft.com/office/powerpoint/2010/main" val="1184543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7C11ADE3-BBFC-DB9F-B291-DE55AB43C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5042019" cy="6858001"/>
          </a:xfrm>
          <a:solidFill>
            <a:srgbClr val="A5201C"/>
          </a:solidFill>
        </p:spPr>
        <p:txBody>
          <a:bodyPr lIns="0" tIns="0" rIns="0" bIns="0">
            <a:no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Arial Narrow" panose="020B0604020202020204" pitchFamily="34" charset="0"/>
                <a:ea typeface="Calibri" panose="020F0502020204030204" pitchFamily="34" charset="0"/>
                <a:cs typeface="Arial Narrow" panose="020B0604020202020204" pitchFamily="34" charset="0"/>
              </a:rPr>
              <a:t>Today we will…</a:t>
            </a:r>
            <a:endParaRPr lang="en-GB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F46503-8451-30C3-540F-4D5627745F02}"/>
              </a:ext>
            </a:extLst>
          </p:cNvPr>
          <p:cNvSpPr txBox="1"/>
          <p:nvPr/>
        </p:nvSpPr>
        <p:spPr>
          <a:xfrm>
            <a:off x="6096000" y="3593507"/>
            <a:ext cx="5338272" cy="1785104"/>
          </a:xfrm>
          <a:prstGeom prst="rect">
            <a:avLst/>
          </a:prstGeom>
          <a:noFill/>
        </p:spPr>
        <p:txBody>
          <a:bodyPr wrap="square" lIns="0" tIns="0" rIns="0" bIns="0" anchor="ctr" anchorCtr="0">
            <a:spAutoFit/>
          </a:bodyPr>
          <a:lstStyle/>
          <a:p>
            <a:r>
              <a:rPr lang="en-GB" sz="4400" b="1" dirty="0">
                <a:solidFill>
                  <a:srgbClr val="A5201C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Find out</a:t>
            </a:r>
          </a:p>
          <a:p>
            <a:r>
              <a:rPr lang="en-GB" sz="3600" b="1" dirty="0">
                <a:solidFill>
                  <a:srgbClr val="A520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en-GB" sz="36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 What you think</a:t>
            </a:r>
          </a:p>
          <a:p>
            <a:r>
              <a:rPr lang="en-GB" sz="3600" b="1" dirty="0">
                <a:solidFill>
                  <a:srgbClr val="A520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en-GB" sz="36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 Your ideas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7E27759A-B7BF-502F-4D8B-FF95FCE91BE6}"/>
              </a:ext>
            </a:extLst>
          </p:cNvPr>
          <p:cNvSpPr txBox="1">
            <a:spLocks/>
          </p:cNvSpPr>
          <p:nvPr/>
        </p:nvSpPr>
        <p:spPr>
          <a:xfrm>
            <a:off x="6096001" y="384560"/>
            <a:ext cx="5338272" cy="2879934"/>
          </a:xfrm>
          <a:prstGeom prst="rect">
            <a:avLst/>
          </a:prstGeom>
          <a:solidFill>
            <a:schemeClr val="bg2"/>
          </a:solidFill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Photo or logo for place here</a:t>
            </a:r>
          </a:p>
        </p:txBody>
      </p:sp>
    </p:spTree>
    <p:extLst>
      <p:ext uri="{BB962C8B-B14F-4D97-AF65-F5344CB8AC3E}">
        <p14:creationId xmlns:p14="http://schemas.microsoft.com/office/powerpoint/2010/main" val="1096382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357C42EB-E487-B95D-D947-A67A07FCC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799303"/>
          </a:xfrm>
          <a:solidFill>
            <a:srgbClr val="A5201C"/>
          </a:solidFill>
        </p:spPr>
        <p:txBody>
          <a:bodyPr lIns="0" tIns="0" rIns="0" bIns="0">
            <a:no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Arial Narrow" panose="020B0604020202020204" pitchFamily="34" charset="0"/>
                <a:ea typeface="Calibri" panose="020F0502020204030204" pitchFamily="34" charset="0"/>
                <a:cs typeface="Arial Narrow" panose="020B0604020202020204" pitchFamily="34" charset="0"/>
              </a:rPr>
              <a:t>Plan for today</a:t>
            </a:r>
            <a:endParaRPr lang="en-GB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C99FB63-C48C-19AA-6555-7A8BE14AFBD9}"/>
              </a:ext>
            </a:extLst>
          </p:cNvPr>
          <p:cNvSpPr txBox="1"/>
          <p:nvPr/>
        </p:nvSpPr>
        <p:spPr>
          <a:xfrm>
            <a:off x="6095999" y="3373718"/>
            <a:ext cx="5493521" cy="1846659"/>
          </a:xfrm>
          <a:prstGeom prst="rect">
            <a:avLst/>
          </a:prstGeom>
          <a:noFill/>
        </p:spPr>
        <p:txBody>
          <a:bodyPr wrap="square" lIns="0" tIns="0" rIns="0" bIns="0" anchor="ctr" anchorCtr="0">
            <a:spAutoFit/>
          </a:bodyPr>
          <a:lstStyle/>
          <a:p>
            <a:r>
              <a:rPr lang="en-GB" sz="4000" b="1" dirty="0">
                <a:solidFill>
                  <a:srgbClr val="A520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en-GB" sz="40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 Think</a:t>
            </a:r>
          </a:p>
          <a:p>
            <a:r>
              <a:rPr lang="en-GB" sz="4000" b="1" dirty="0">
                <a:solidFill>
                  <a:srgbClr val="A520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en-GB" sz="40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 Score</a:t>
            </a:r>
          </a:p>
          <a:p>
            <a:r>
              <a:rPr lang="en-GB" sz="4000" b="1" dirty="0">
                <a:solidFill>
                  <a:srgbClr val="A520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en-GB" sz="40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 Talk</a:t>
            </a:r>
          </a:p>
        </p:txBody>
      </p:sp>
      <p:pic>
        <p:nvPicPr>
          <p:cNvPr id="14" name="Picture 13" descr="Moving around icon">
            <a:extLst>
              <a:ext uri="{FF2B5EF4-FFF2-40B4-BE49-F238E27FC236}">
                <a16:creationId xmlns:a16="http://schemas.microsoft.com/office/drawing/2014/main" id="{B8704441-A415-F604-5673-618763818F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479" y="2093425"/>
            <a:ext cx="1799303" cy="1799303"/>
          </a:xfrm>
          <a:prstGeom prst="rect">
            <a:avLst/>
          </a:prstGeom>
        </p:spPr>
      </p:pic>
      <p:pic>
        <p:nvPicPr>
          <p:cNvPr id="16" name="Picture 15" descr="Parking and traffic icon">
            <a:extLst>
              <a:ext uri="{FF2B5EF4-FFF2-40B4-BE49-F238E27FC236}">
                <a16:creationId xmlns:a16="http://schemas.microsoft.com/office/drawing/2014/main" id="{104D9EA9-6632-6193-00EF-8073A9D18E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3487" y="2132045"/>
            <a:ext cx="1799304" cy="1799304"/>
          </a:xfrm>
          <a:prstGeom prst="rect">
            <a:avLst/>
          </a:prstGeom>
        </p:spPr>
      </p:pic>
      <p:pic>
        <p:nvPicPr>
          <p:cNvPr id="18" name="Picture 17" descr="Play and recreation icon">
            <a:extLst>
              <a:ext uri="{FF2B5EF4-FFF2-40B4-BE49-F238E27FC236}">
                <a16:creationId xmlns:a16="http://schemas.microsoft.com/office/drawing/2014/main" id="{E1FB5775-8B56-0F62-59F1-8FBE0A1C6B6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477" y="4431159"/>
            <a:ext cx="1799305" cy="1799305"/>
          </a:xfrm>
          <a:prstGeom prst="rect">
            <a:avLst/>
          </a:prstGeom>
        </p:spPr>
      </p:pic>
      <p:pic>
        <p:nvPicPr>
          <p:cNvPr id="22" name="Picture 21" descr="Natural space icon">
            <a:extLst>
              <a:ext uri="{FF2B5EF4-FFF2-40B4-BE49-F238E27FC236}">
                <a16:creationId xmlns:a16="http://schemas.microsoft.com/office/drawing/2014/main" id="{21473600-F289-D83F-9103-B30CF544BE6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3486" y="4431159"/>
            <a:ext cx="1799305" cy="1799305"/>
          </a:xfrm>
          <a:prstGeom prst="rect">
            <a:avLst/>
          </a:prstGeom>
        </p:spPr>
      </p:pic>
      <p:sp>
        <p:nvSpPr>
          <p:cNvPr id="23" name="Subtitle 2">
            <a:extLst>
              <a:ext uri="{FF2B5EF4-FFF2-40B4-BE49-F238E27FC236}">
                <a16:creationId xmlns:a16="http://schemas.microsoft.com/office/drawing/2014/main" id="{66FEE4A1-5DEC-7AA8-4BF0-41EBA4380159}"/>
              </a:ext>
            </a:extLst>
          </p:cNvPr>
          <p:cNvSpPr txBox="1">
            <a:spLocks/>
          </p:cNvSpPr>
          <p:nvPr/>
        </p:nvSpPr>
        <p:spPr>
          <a:xfrm>
            <a:off x="602477" y="3984677"/>
            <a:ext cx="1799305" cy="354532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Moving around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81C35C56-B32C-4A94-5471-6999B99A7F1B}"/>
              </a:ext>
            </a:extLst>
          </p:cNvPr>
          <p:cNvSpPr txBox="1">
            <a:spLocks/>
          </p:cNvSpPr>
          <p:nvPr/>
        </p:nvSpPr>
        <p:spPr>
          <a:xfrm>
            <a:off x="3123485" y="3984677"/>
            <a:ext cx="1799305" cy="354532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Parking and traffic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35532380-C339-DC17-CC46-4FEC111BA9EC}"/>
              </a:ext>
            </a:extLst>
          </p:cNvPr>
          <p:cNvSpPr txBox="1">
            <a:spLocks/>
          </p:cNvSpPr>
          <p:nvPr/>
        </p:nvSpPr>
        <p:spPr>
          <a:xfrm>
            <a:off x="602477" y="6247697"/>
            <a:ext cx="1799305" cy="354532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Play and recreation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E1520023-728B-A2DC-5A80-8FC499E35057}"/>
              </a:ext>
            </a:extLst>
          </p:cNvPr>
          <p:cNvSpPr txBox="1">
            <a:spLocks/>
          </p:cNvSpPr>
          <p:nvPr/>
        </p:nvSpPr>
        <p:spPr>
          <a:xfrm>
            <a:off x="3123485" y="6247697"/>
            <a:ext cx="1799305" cy="354532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Natural space</a:t>
            </a:r>
          </a:p>
        </p:txBody>
      </p:sp>
    </p:spTree>
    <p:extLst>
      <p:ext uri="{BB962C8B-B14F-4D97-AF65-F5344CB8AC3E}">
        <p14:creationId xmlns:p14="http://schemas.microsoft.com/office/powerpoint/2010/main" val="2476678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4" descr="Questions icon">
            <a:extLst>
              <a:ext uri="{FF2B5EF4-FFF2-40B4-BE49-F238E27FC236}">
                <a16:creationId xmlns:a16="http://schemas.microsoft.com/office/drawing/2014/main" id="{D31EE34C-976C-EA9A-FA58-8D4F7B6632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360812" y="1043364"/>
            <a:ext cx="4443036" cy="4443036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1413A3D5-80B3-B686-99F8-8EE5E2C5A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5042019" cy="6858001"/>
          </a:xfrm>
          <a:solidFill>
            <a:srgbClr val="A5201C"/>
          </a:solidFill>
        </p:spPr>
        <p:txBody>
          <a:bodyPr lIns="0" tIns="0" rIns="0" bIns="0">
            <a:no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Arial Narrow" panose="020B0604020202020204" pitchFamily="34" charset="0"/>
                <a:ea typeface="Calibri" panose="020F0502020204030204" pitchFamily="34" charset="0"/>
                <a:cs typeface="Arial Narrow" panose="020B0604020202020204" pitchFamily="34" charset="0"/>
              </a:rPr>
              <a:t>Any questions</a:t>
            </a:r>
            <a:br>
              <a:rPr lang="en-GB" b="1" dirty="0">
                <a:solidFill>
                  <a:schemeClr val="bg1"/>
                </a:solidFill>
                <a:latin typeface="Arial Narrow" panose="020B0604020202020204" pitchFamily="34" charset="0"/>
                <a:ea typeface="Calibri" panose="020F0502020204030204" pitchFamily="34" charset="0"/>
                <a:cs typeface="Arial Narrow" panose="020B0604020202020204" pitchFamily="34" charset="0"/>
              </a:rPr>
            </a:br>
            <a:r>
              <a:rPr lang="en-GB" b="1" dirty="0">
                <a:solidFill>
                  <a:schemeClr val="bg1"/>
                </a:solidFill>
                <a:latin typeface="Arial Narrow" panose="020B0604020202020204" pitchFamily="34" charset="0"/>
                <a:ea typeface="Calibri" panose="020F0502020204030204" pitchFamily="34" charset="0"/>
                <a:cs typeface="Arial Narrow" panose="020B0604020202020204" pitchFamily="34" charset="0"/>
              </a:rPr>
              <a:t>please?</a:t>
            </a:r>
            <a:endParaRPr lang="en-GB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074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EFEA191-0871-1989-E02B-2C1D39AA3DDF}"/>
              </a:ext>
            </a:extLst>
          </p:cNvPr>
          <p:cNvSpPr/>
          <p:nvPr/>
        </p:nvSpPr>
        <p:spPr>
          <a:xfrm>
            <a:off x="0" y="1"/>
            <a:ext cx="12192000" cy="612648"/>
          </a:xfrm>
          <a:prstGeom prst="rect">
            <a:avLst/>
          </a:prstGeom>
          <a:solidFill>
            <a:srgbClr val="A52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841C9D2F-6B38-6876-3385-4430E0BDC3C1}"/>
              </a:ext>
            </a:extLst>
          </p:cNvPr>
          <p:cNvSpPr txBox="1">
            <a:spLocks/>
          </p:cNvSpPr>
          <p:nvPr/>
        </p:nvSpPr>
        <p:spPr>
          <a:xfrm>
            <a:off x="0" y="612649"/>
            <a:ext cx="5042019" cy="6245350"/>
          </a:xfrm>
          <a:prstGeom prst="rect">
            <a:avLst/>
          </a:prstGeom>
          <a:solidFill>
            <a:schemeClr val="bg2"/>
          </a:solidFill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Photograph or symbol for theme here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9A80620-524D-EE5B-CA7D-328A673BEE71}"/>
              </a:ext>
            </a:extLst>
          </p:cNvPr>
          <p:cNvSpPr txBox="1"/>
          <p:nvPr/>
        </p:nvSpPr>
        <p:spPr>
          <a:xfrm>
            <a:off x="5644497" y="2251120"/>
            <a:ext cx="5945024" cy="2339102"/>
          </a:xfrm>
          <a:prstGeom prst="rect">
            <a:avLst/>
          </a:prstGeom>
          <a:noFill/>
        </p:spPr>
        <p:txBody>
          <a:bodyPr wrap="square" lIns="0" tIns="0" rIns="0" bIns="0" anchor="ctr" anchorCtr="0">
            <a:spAutoFit/>
          </a:bodyPr>
          <a:lstStyle/>
          <a:p>
            <a:r>
              <a:rPr lang="en-GB" sz="4400" b="1" dirty="0">
                <a:solidFill>
                  <a:srgbClr val="A5201C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Theme name here</a:t>
            </a:r>
            <a:endParaRPr lang="en-GB" sz="4400" b="1" dirty="0">
              <a:solidFill>
                <a:srgbClr val="A5201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600" b="1" dirty="0">
                <a:solidFill>
                  <a:srgbClr val="A520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en-GB" sz="36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 Prompt questions here</a:t>
            </a:r>
          </a:p>
          <a:p>
            <a:r>
              <a:rPr lang="en-GB" sz="3600" b="1" dirty="0">
                <a:solidFill>
                  <a:srgbClr val="A520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en-GB" sz="36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 Prompt questions here</a:t>
            </a:r>
          </a:p>
          <a:p>
            <a:r>
              <a:rPr lang="en-GB" sz="3600" b="1" dirty="0">
                <a:solidFill>
                  <a:srgbClr val="A520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en-GB" sz="36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 Prompt questions here</a:t>
            </a:r>
          </a:p>
        </p:txBody>
      </p:sp>
    </p:spTree>
    <p:extLst>
      <p:ext uri="{BB962C8B-B14F-4D97-AF65-F5344CB8AC3E}">
        <p14:creationId xmlns:p14="http://schemas.microsoft.com/office/powerpoint/2010/main" val="1287657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57A8C7F-8C76-F520-1F1F-9A077629E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5042019" cy="6858001"/>
          </a:xfrm>
          <a:solidFill>
            <a:srgbClr val="A5201C"/>
          </a:solidFill>
        </p:spPr>
        <p:txBody>
          <a:bodyPr lIns="0" tIns="0" rIns="0" bIns="0">
            <a:no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Arial Narrow" panose="020B0604020202020204" pitchFamily="34" charset="0"/>
                <a:ea typeface="Calibri" panose="020F0502020204030204" pitchFamily="34" charset="0"/>
                <a:cs typeface="Arial Narrow" panose="020B0604020202020204" pitchFamily="34" charset="0"/>
              </a:rPr>
              <a:t>Break time</a:t>
            </a:r>
            <a:endParaRPr lang="en-GB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 descr="Break icon">
            <a:extLst>
              <a:ext uri="{FF2B5EF4-FFF2-40B4-BE49-F238E27FC236}">
                <a16:creationId xmlns:a16="http://schemas.microsoft.com/office/drawing/2014/main" id="{2619B8F6-FCC0-A216-FF53-207A4E9FAC9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" r="2323"/>
          <a:stretch/>
        </p:blipFill>
        <p:spPr>
          <a:xfrm>
            <a:off x="6958799" y="1115761"/>
            <a:ext cx="3708000" cy="37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846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254</TotalTime>
  <Words>641</Words>
  <Application>Microsoft Office PowerPoint</Application>
  <PresentationFormat>Widescreen</PresentationFormat>
  <Paragraphs>141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Narrow</vt:lpstr>
      <vt:lpstr>Calibri</vt:lpstr>
      <vt:lpstr>Calibri Light</vt:lpstr>
      <vt:lpstr>Times New Roman</vt:lpstr>
      <vt:lpstr>Office Theme</vt:lpstr>
      <vt:lpstr>PowerPoint Presentation</vt:lpstr>
      <vt:lpstr>Comfortable and safe</vt:lpstr>
      <vt:lpstr>Who is here</vt:lpstr>
      <vt:lpstr>Rules for a good conversation</vt:lpstr>
      <vt:lpstr>Today we will…</vt:lpstr>
      <vt:lpstr>Plan for today</vt:lpstr>
      <vt:lpstr>Any questions please?</vt:lpstr>
      <vt:lpstr>PowerPoint Presentation</vt:lpstr>
      <vt:lpstr>Break time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 Hartley Kean</dc:creator>
  <cp:lastModifiedBy>Inman V (Vanessa)</cp:lastModifiedBy>
  <cp:revision>15</cp:revision>
  <dcterms:created xsi:type="dcterms:W3CDTF">2022-05-23T20:15:40Z</dcterms:created>
  <dcterms:modified xsi:type="dcterms:W3CDTF">2022-11-29T16:36:40Z</dcterms:modified>
</cp:coreProperties>
</file>